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68" r:id="rId3"/>
  </p:sldMasterIdLst>
  <p:notesMasterIdLst>
    <p:notesMasterId r:id="rId29"/>
  </p:notesMasterIdLst>
  <p:sldIdLst>
    <p:sldId id="295" r:id="rId4"/>
    <p:sldId id="292" r:id="rId5"/>
    <p:sldId id="260" r:id="rId6"/>
    <p:sldId id="261" r:id="rId7"/>
    <p:sldId id="262" r:id="rId8"/>
    <p:sldId id="265" r:id="rId9"/>
    <p:sldId id="267" r:id="rId10"/>
    <p:sldId id="302" r:id="rId11"/>
    <p:sldId id="269" r:id="rId12"/>
    <p:sldId id="270" r:id="rId13"/>
    <p:sldId id="271" r:id="rId14"/>
    <p:sldId id="272" r:id="rId15"/>
    <p:sldId id="303" r:id="rId16"/>
    <p:sldId id="274" r:id="rId17"/>
    <p:sldId id="275" r:id="rId18"/>
    <p:sldId id="304" r:id="rId19"/>
    <p:sldId id="264" r:id="rId20"/>
    <p:sldId id="277" r:id="rId21"/>
    <p:sldId id="285" r:id="rId22"/>
    <p:sldId id="305" r:id="rId23"/>
    <p:sldId id="287" r:id="rId24"/>
    <p:sldId id="288" r:id="rId25"/>
    <p:sldId id="289" r:id="rId26"/>
    <p:sldId id="301" r:id="rId27"/>
    <p:sldId id="306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63" userDrawn="1">
          <p15:clr>
            <a:srgbClr val="A4A3A4"/>
          </p15:clr>
        </p15:guide>
        <p15:guide id="3" pos="1436" userDrawn="1">
          <p15:clr>
            <a:srgbClr val="A4A3A4"/>
          </p15:clr>
        </p15:guide>
        <p15:guide id="4" pos="6267" userDrawn="1">
          <p15:clr>
            <a:srgbClr val="A4A3A4"/>
          </p15:clr>
        </p15:guide>
        <p15:guide id="5" orient="horz" pos="1525" userDrawn="1">
          <p15:clr>
            <a:srgbClr val="A4A3A4"/>
          </p15:clr>
        </p15:guide>
        <p15:guide id="7" orient="horz" pos="3612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A67A"/>
    <a:srgbClr val="EDC361"/>
    <a:srgbClr val="E6E6E6"/>
    <a:srgbClr val="120043"/>
    <a:srgbClr val="43BBED"/>
    <a:srgbClr val="E53026"/>
    <a:srgbClr val="B9121F"/>
    <a:srgbClr val="FDF300"/>
    <a:srgbClr val="F39601"/>
    <a:srgbClr val="C946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62" y="114"/>
      </p:cViewPr>
      <p:guideLst>
        <p:guide pos="3863"/>
        <p:guide pos="1436"/>
        <p:guide pos="6267"/>
        <p:guide orient="horz" pos="1525"/>
        <p:guide orient="horz" pos="3612"/>
        <p:guide orient="horz" pos="38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ags" Target="tags/tag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FDBADF-E952-4648-99E6-2AB8772CC73F}" type="datetimeFigureOut">
              <a:rPr lang="zh-CN" altLang="en-US" smtClean="0"/>
              <a:t>2021/5/19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6E6B7-2897-42A1-9BE2-31B8C6C988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1514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6E6B7-2897-42A1-9BE2-31B8C6C9885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45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6E6B7-2897-42A1-9BE2-31B8C6C9885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23277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6E6B7-2897-42A1-9BE2-31B8C6C9885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39954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6E6B7-2897-42A1-9BE2-31B8C6C9885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16205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6E6B7-2897-42A1-9BE2-31B8C6C9885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8853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6E6B7-2897-42A1-9BE2-31B8C6C9885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72038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6E6B7-2897-42A1-9BE2-31B8C6C9885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0820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6E6B7-2897-42A1-9BE2-31B8C6C9885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3827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6E6B7-2897-42A1-9BE2-31B8C6C9885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55814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6E6B7-2897-42A1-9BE2-31B8C6C9885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01030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6E6B7-2897-42A1-9BE2-31B8C6C9885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978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6E6B7-2897-42A1-9BE2-31B8C6C9885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53323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6E6B7-2897-42A1-9BE2-31B8C6C9885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9614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6E6B7-2897-42A1-9BE2-31B8C6C9885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99524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6E6B7-2897-42A1-9BE2-31B8C6C9885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91408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6E6B7-2897-42A1-9BE2-31B8C6C9885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1826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6E6B7-2897-42A1-9BE2-31B8C6C9885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3608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1671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6E6B7-2897-42A1-9BE2-31B8C6C9885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4871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6E6B7-2897-42A1-9BE2-31B8C6C9885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42864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6E6B7-2897-42A1-9BE2-31B8C6C9885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95563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6E6B7-2897-42A1-9BE2-31B8C6C9885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6617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6E6B7-2897-42A1-9BE2-31B8C6C9885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33350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6E6B7-2897-42A1-9BE2-31B8C6C9885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5463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6E6B7-2897-42A1-9BE2-31B8C6C9885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216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9.png"/><Relationship Id="rId7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:p14="http://schemas.microsoft.com/office/powerpoint/2010/main" xmlns="" id="{EC79C80B-9B79-4D6B-AA92-9D5130B490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416E3F8-DB68-4139-91C6-D02B8147023B}" type="datetimeFigureOut">
              <a:rPr lang="zh-CN" altLang="en-US" smtClean="0"/>
              <a:t>2021/5/19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AD20AA7D-D106-4682-B462-91637C3F8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FDBC82B1-4FC5-48D1-803A-F9CEA84B9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EE2C62-D18C-4321-9BAB-92C80839E2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9408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2021/5/19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046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2021/5/19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3227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98678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3254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887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5815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0197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2744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4968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15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ABECDBF-45F5-499C-9488-8DD7517F75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5892" y="2595733"/>
            <a:ext cx="7558006" cy="198403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1A8779EA-0BB6-4979-B5E8-D0767D62478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3299" y="4122655"/>
            <a:ext cx="3817529" cy="269953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EDA84BE-5631-4050-817B-7B3A7F77E87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419557" y="599573"/>
            <a:ext cx="1061453" cy="106145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BB9B8DA-A133-4332-AEC9-500F032EE1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289178"/>
            <a:ext cx="1057730" cy="1132114"/>
          </a:xfrm>
          <a:prstGeom prst="rect">
            <a:avLst/>
          </a:prstGeom>
        </p:spPr>
      </p:pic>
      <p:sp>
        <p:nvSpPr>
          <p:cNvPr id="14" name="矩形: 折角 1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AB0F4288-4968-4C3D-86A6-8DADB4E93AE7}"/>
              </a:ext>
            </a:extLst>
          </p:cNvPr>
          <p:cNvSpPr/>
          <p:nvPr userDrawn="1"/>
        </p:nvSpPr>
        <p:spPr>
          <a:xfrm flipH="1">
            <a:off x="301172" y="459920"/>
            <a:ext cx="11589656" cy="6255659"/>
          </a:xfrm>
          <a:prstGeom prst="foldedCorner">
            <a:avLst>
              <a:gd name="adj" fmla="val 24360"/>
            </a:avLst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394CC8BD-E801-48AD-ACA1-6BD56509085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6746" y="-15437"/>
            <a:ext cx="3388951" cy="2541713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4E5D25B1-8671-4C59-BDA4-763767C3B2FC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930478" y="-20738"/>
            <a:ext cx="2261521" cy="339228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2DD79A0-82B4-4394-BC44-DA722D76F3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148"/>
          <a:stretch/>
        </p:blipFill>
        <p:spPr>
          <a:xfrm>
            <a:off x="11067143" y="2362199"/>
            <a:ext cx="1124857" cy="1132114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276DB39-5720-4EAE-B297-B5D7D9ADD42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303482" y="5760740"/>
            <a:ext cx="1061453" cy="1061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66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2343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836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9896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67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A51977E-15CB-4C30-A956-CA513386D6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4634" y="468820"/>
            <a:ext cx="1061453" cy="1061453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AB4AB717-E43D-4862-BB3E-6E0C1D57C6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386737" y="476763"/>
            <a:ext cx="1061453" cy="106145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BB9B8DA-A133-4332-AEC9-500F032EE1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289178"/>
            <a:ext cx="1057730" cy="1132114"/>
          </a:xfrm>
          <a:prstGeom prst="rect">
            <a:avLst/>
          </a:prstGeom>
        </p:spPr>
      </p:pic>
      <p:sp>
        <p:nvSpPr>
          <p:cNvPr id="14" name="矩形: 折角 1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AB0F4288-4968-4C3D-86A6-8DADB4E93AE7}"/>
              </a:ext>
            </a:extLst>
          </p:cNvPr>
          <p:cNvSpPr/>
          <p:nvPr userDrawn="1"/>
        </p:nvSpPr>
        <p:spPr>
          <a:xfrm flipH="1">
            <a:off x="301172" y="301170"/>
            <a:ext cx="11589656" cy="6255659"/>
          </a:xfrm>
          <a:prstGeom prst="foldedCorner">
            <a:avLst>
              <a:gd name="adj" fmla="val 20770"/>
            </a:avLst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2DD79A0-82B4-4394-BC44-DA722D76F3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148"/>
          <a:stretch/>
        </p:blipFill>
        <p:spPr>
          <a:xfrm>
            <a:off x="11067143" y="2362199"/>
            <a:ext cx="1124857" cy="1132114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38C7266-7FB6-4E8C-A214-6165DEFC445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5892" y="2595733"/>
            <a:ext cx="7558006" cy="198403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E7AD361A-37B6-4603-886F-C202F859A5F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6746" y="-15437"/>
            <a:ext cx="3388951" cy="2541713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562C7B86-B02D-44AE-B5F5-114FD0DD7CA0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930478" y="-20738"/>
            <a:ext cx="2261521" cy="3392282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9A62AB3-00B0-4F23-8EF1-B96BC66659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464921" y="5359839"/>
            <a:ext cx="1061453" cy="1061453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94F5AC9-B12F-4F92-9E61-88AFECCF3CE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733164" y="5275693"/>
            <a:ext cx="1061453" cy="1061453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A3170890-991C-4568-91E5-2CCF2236BD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3890" y="5555342"/>
            <a:ext cx="1061453" cy="1061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964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BB9B8DA-A133-4332-AEC9-500F032EE1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289178"/>
            <a:ext cx="1057730" cy="1132114"/>
          </a:xfrm>
          <a:prstGeom prst="rect">
            <a:avLst/>
          </a:prstGeom>
        </p:spPr>
      </p:pic>
      <p:sp>
        <p:nvSpPr>
          <p:cNvPr id="14" name="矩形: 折角 1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AB0F4288-4968-4C3D-86A6-8DADB4E93AE7}"/>
              </a:ext>
            </a:extLst>
          </p:cNvPr>
          <p:cNvSpPr/>
          <p:nvPr userDrawn="1"/>
        </p:nvSpPr>
        <p:spPr>
          <a:xfrm flipH="1">
            <a:off x="301172" y="301170"/>
            <a:ext cx="11589656" cy="6255659"/>
          </a:xfrm>
          <a:prstGeom prst="foldedCorner">
            <a:avLst>
              <a:gd name="adj" fmla="val 20001"/>
            </a:avLst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2DD79A0-82B4-4394-BC44-DA722D76F3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148"/>
          <a:stretch/>
        </p:blipFill>
        <p:spPr>
          <a:xfrm>
            <a:off x="11067143" y="2362199"/>
            <a:ext cx="1124857" cy="1132114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DB4E948-8FED-465E-8D9D-91BDF2CCB7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756"/>
          <a:stretch/>
        </p:blipFill>
        <p:spPr>
          <a:xfrm>
            <a:off x="1924697" y="2548015"/>
            <a:ext cx="1285033" cy="70092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681CA4A-682E-449F-8827-E1A4ED1A4FB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6746" y="-15437"/>
            <a:ext cx="3388951" cy="2541713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8E72CE9-E451-4EE6-84DD-D6E43013FC7C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930478" y="-20738"/>
            <a:ext cx="2261521" cy="339228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81C7936-70E8-4C59-9CF6-D718FA42635C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5892" y="2595733"/>
            <a:ext cx="7558006" cy="1984032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AAC0E9D2-38DC-4E15-9A80-A524672AAFBB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464921" y="5359839"/>
            <a:ext cx="1061453" cy="1061453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BC80216B-8914-468B-9EDB-358A976EDDAB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733164" y="5275693"/>
            <a:ext cx="1061453" cy="1061453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85E5D280-592A-4FA2-8033-8B755AEE2B03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3890" y="5555342"/>
            <a:ext cx="1061453" cy="1061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159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BB9B8DA-A133-4332-AEC9-500F032EE1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289178"/>
            <a:ext cx="1057730" cy="1132114"/>
          </a:xfrm>
          <a:prstGeom prst="rect">
            <a:avLst/>
          </a:prstGeom>
        </p:spPr>
      </p:pic>
      <p:sp>
        <p:nvSpPr>
          <p:cNvPr id="14" name="矩形: 折角 1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AB0F4288-4968-4C3D-86A6-8DADB4E93AE7}"/>
              </a:ext>
            </a:extLst>
          </p:cNvPr>
          <p:cNvSpPr/>
          <p:nvPr userDrawn="1"/>
        </p:nvSpPr>
        <p:spPr>
          <a:xfrm flipH="1">
            <a:off x="301172" y="301170"/>
            <a:ext cx="11589656" cy="6255659"/>
          </a:xfrm>
          <a:prstGeom prst="foldedCorner">
            <a:avLst>
              <a:gd name="adj" fmla="val 21283"/>
            </a:avLst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2DD79A0-82B4-4394-BC44-DA722D76F3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148"/>
          <a:stretch/>
        </p:blipFill>
        <p:spPr>
          <a:xfrm>
            <a:off x="11067143" y="2362199"/>
            <a:ext cx="1124857" cy="1132114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DB4E948-8FED-465E-8D9D-91BDF2CCB7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756"/>
          <a:stretch/>
        </p:blipFill>
        <p:spPr>
          <a:xfrm>
            <a:off x="1924697" y="2548015"/>
            <a:ext cx="1285033" cy="70092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406ACEE6-B58E-4EBB-BB00-0320FF3437F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5892" y="2595733"/>
            <a:ext cx="7558006" cy="198403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5E3543EF-339B-47AB-8887-B184A970F61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6746" y="-15437"/>
            <a:ext cx="3388951" cy="254171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77C6DEB9-B51A-4348-9AC8-FEB114A008E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653719" y="-15437"/>
            <a:ext cx="2538281" cy="1818043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E36CD28B-D27A-499F-A87A-16587E18F98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464921" y="5359839"/>
            <a:ext cx="1061453" cy="1061453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D948A60A-35BE-4EB0-8460-216C78105EC3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733164" y="5275693"/>
            <a:ext cx="1061453" cy="1061453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71A5F66A-C52D-46BE-BC3C-DB245FE14BB3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3890" y="5555342"/>
            <a:ext cx="1061453" cy="1061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506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1902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7102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187624" y="6881464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业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8633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5405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B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:a14="http://schemas.microsoft.com/office/drawing/2010/main" xmlns="" id="{3B3EC71D-8E6C-400D-A2A9-E7547B245FDD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841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8" r:id="rId3"/>
    <p:sldLayoutId id="2147483659" r:id="rId4"/>
    <p:sldLayoutId id="2147483657" r:id="rId5"/>
    <p:sldLayoutId id="2147483660" r:id="rId6"/>
    <p:sldLayoutId id="2147483661" r:id="rId7"/>
    <p:sldLayoutId id="2147483662" r:id="rId8"/>
    <p:sldLayoutId id="2147483663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288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416" userDrawn="1">
          <p15:clr>
            <a:srgbClr val="F26B43"/>
          </p15:clr>
        </p15:guide>
        <p15:guide id="4" pos="7256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712" userDrawn="1">
          <p15:clr>
            <a:srgbClr val="F26B43"/>
          </p15:clr>
        </p15:guide>
        <p15:guide id="7" orient="horz" pos="3928" userDrawn="1">
          <p15:clr>
            <a:srgbClr val="F26B43"/>
          </p15:clr>
        </p15:guide>
        <p15:guide id="8" orient="horz" pos="386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2682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463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1ppt.com/hangye/" TargetMode="External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D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4A20BE8-DE95-4EC4-9C98-8F2326408B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8609" y="2774913"/>
            <a:ext cx="4799802" cy="2033814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5CDA8C3-6DD7-4C1F-A59E-6E5D757663E9}"/>
              </a:ext>
            </a:extLst>
          </p:cNvPr>
          <p:cNvSpPr txBox="1"/>
          <p:nvPr/>
        </p:nvSpPr>
        <p:spPr>
          <a:xfrm>
            <a:off x="2639366" y="1974743"/>
            <a:ext cx="696857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义启小魏楷" panose="02010601030101010101" pitchFamily="2" charset="-128"/>
                <a:ea typeface="义启小魏楷" panose="02010601030101010101" pitchFamily="2" charset="-128"/>
                <a:cs typeface="+mn-ea"/>
                <a:sym typeface="+mn-lt"/>
              </a:rPr>
              <a:t>中国美食文化介绍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E5F7820-9B8E-4F72-B90F-AA742A3AD4C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3658" y="3775262"/>
            <a:ext cx="1653270" cy="165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295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:a14="http://schemas.microsoft.com/office/drawing/2010/main" xmlns:a16="http://schemas.microsoft.com/office/drawing/2014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29596EE-7D68-4D3F-9F7D-9FF8C81975E2}"/>
              </a:ext>
            </a:extLst>
          </p:cNvPr>
          <p:cNvSpPr/>
          <p:nvPr/>
        </p:nvSpPr>
        <p:spPr>
          <a:xfrm>
            <a:off x="4560964" y="781193"/>
            <a:ext cx="30700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中国饮食地方菜系</a:t>
            </a:r>
          </a:p>
        </p:txBody>
      </p:sp>
      <p:sp>
        <p:nvSpPr>
          <p:cNvPr id="11" name="矩形: 圆角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B8C1A0-3CC9-4AEF-B075-9A0C1EECE02D}"/>
              </a:ext>
            </a:extLst>
          </p:cNvPr>
          <p:cNvSpPr/>
          <p:nvPr/>
        </p:nvSpPr>
        <p:spPr>
          <a:xfrm>
            <a:off x="7076897" y="2269200"/>
            <a:ext cx="1783193" cy="454407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四大菜系</a:t>
            </a: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86EE0ED-D665-4D12-B0A4-B7E4D0F63891}"/>
              </a:ext>
            </a:extLst>
          </p:cNvPr>
          <p:cNvSpPr/>
          <p:nvPr/>
        </p:nvSpPr>
        <p:spPr>
          <a:xfrm>
            <a:off x="7076897" y="3288504"/>
            <a:ext cx="1783193" cy="454407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八大菜系</a:t>
            </a:r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67C1835-AC8D-490C-8BBF-5D183D11298C}"/>
              </a:ext>
            </a:extLst>
          </p:cNvPr>
          <p:cNvSpPr/>
          <p:nvPr/>
        </p:nvSpPr>
        <p:spPr>
          <a:xfrm>
            <a:off x="7076897" y="4506324"/>
            <a:ext cx="1783193" cy="454407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十大菜系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F3BBA8-2A9D-4281-B09F-E73369FF9A75}"/>
              </a:ext>
            </a:extLst>
          </p:cNvPr>
          <p:cNvSpPr/>
          <p:nvPr/>
        </p:nvSpPr>
        <p:spPr>
          <a:xfrm>
            <a:off x="7076896" y="2734783"/>
            <a:ext cx="37509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>
                <a:cs typeface="+mn-ea"/>
                <a:sym typeface="+mn-lt"/>
              </a:rPr>
              <a:t>鲁菜、川菜、苏菜和粤菜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516B2B9-ABC4-4CB1-ABF5-2A7E0DDEE8CA}"/>
              </a:ext>
            </a:extLst>
          </p:cNvPr>
          <p:cNvSpPr/>
          <p:nvPr/>
        </p:nvSpPr>
        <p:spPr>
          <a:xfrm>
            <a:off x="7076897" y="3760131"/>
            <a:ext cx="3808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鲁菜、川菜、苏菜、粤菜、闽菜、浙菜、湘菜、徽菜 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2DF9C9-4E6B-4465-A49A-28D94F277807}"/>
              </a:ext>
            </a:extLst>
          </p:cNvPr>
          <p:cNvSpPr/>
          <p:nvPr/>
        </p:nvSpPr>
        <p:spPr>
          <a:xfrm>
            <a:off x="7076897" y="4960731"/>
            <a:ext cx="37689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>
                <a:cs typeface="+mn-ea"/>
                <a:sym typeface="+mn-lt"/>
              </a:rPr>
              <a:t>鲁菜、川菜、苏菜、粤菜、 闽菜、浙菜、湘菜、徽菜、楚菜、京菜 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6AE1DDC-A3A7-4F64-B786-9C95F81E50A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5319" y="1338506"/>
            <a:ext cx="4897194" cy="489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705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:a14="http://schemas.microsoft.com/office/drawing/2010/main" xmlns:a16="http://schemas.microsoft.com/office/drawing/2014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  <p:bldP spid="12" grpId="0" animBg="1"/>
      <p:bldP spid="13" grpId="0" animBg="1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2E7F30-105C-489B-8F98-29C409579FF4}"/>
              </a:ext>
            </a:extLst>
          </p:cNvPr>
          <p:cNvSpPr/>
          <p:nvPr/>
        </p:nvSpPr>
        <p:spPr>
          <a:xfrm>
            <a:off x="4200288" y="707602"/>
            <a:ext cx="3791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中国饮食地方菜系介绍</a:t>
            </a: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B31427A-AB31-446D-B43F-3658D7442E6C}"/>
              </a:ext>
            </a:extLst>
          </p:cNvPr>
          <p:cNvSpPr/>
          <p:nvPr/>
        </p:nvSpPr>
        <p:spPr>
          <a:xfrm>
            <a:off x="1423864" y="3216910"/>
            <a:ext cx="3592783" cy="2781659"/>
          </a:xfrm>
          <a:prstGeom prst="ellipse">
            <a:avLst/>
          </a:prstGeom>
          <a:noFill/>
          <a:ln w="19050">
            <a:solidFill>
              <a:srgbClr val="120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: 圆角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692794A-E62C-4DCE-B815-DCE847A9F51B}"/>
              </a:ext>
            </a:extLst>
          </p:cNvPr>
          <p:cNvSpPr/>
          <p:nvPr/>
        </p:nvSpPr>
        <p:spPr>
          <a:xfrm>
            <a:off x="1842770" y="1678422"/>
            <a:ext cx="2872385" cy="2642933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D014E65-E2CB-42BD-9D70-F9EC74A07F0B}"/>
              </a:ext>
            </a:extLst>
          </p:cNvPr>
          <p:cNvSpPr/>
          <p:nvPr/>
        </p:nvSpPr>
        <p:spPr>
          <a:xfrm>
            <a:off x="1487477" y="3857750"/>
            <a:ext cx="346555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spc="600" dirty="0">
                <a:cs typeface="+mn-ea"/>
                <a:sym typeface="+mn-lt"/>
              </a:rPr>
              <a:t>川菜</a:t>
            </a:r>
          </a:p>
          <a:p>
            <a:pPr algn="ctr"/>
            <a:r>
              <a:rPr lang="zh-CN" altLang="en-US" sz="1400" dirty="0">
                <a:cs typeface="+mn-ea"/>
                <a:sym typeface="+mn-lt"/>
              </a:rPr>
              <a:t>以成都、重庆、川南三个地方菜为代表</a:t>
            </a:r>
          </a:p>
          <a:p>
            <a:pPr algn="ctr"/>
            <a:r>
              <a:rPr lang="zh-CN" altLang="en-US" sz="1400" dirty="0">
                <a:cs typeface="+mn-ea"/>
                <a:sym typeface="+mn-lt"/>
              </a:rPr>
              <a:t>“尚滋味”、“好辛香”</a:t>
            </a:r>
          </a:p>
          <a:p>
            <a:pPr algn="ctr"/>
            <a:r>
              <a:rPr lang="zh-CN" altLang="en-US" sz="1400" dirty="0">
                <a:cs typeface="+mn-ea"/>
                <a:sym typeface="+mn-lt"/>
              </a:rPr>
              <a:t>“七滋”：甜、酸、麻、辣、苦、香、咸</a:t>
            </a:r>
          </a:p>
          <a:p>
            <a:pPr algn="ctr"/>
            <a:r>
              <a:rPr lang="zh-CN" altLang="en-US" sz="1400" dirty="0">
                <a:cs typeface="+mn-ea"/>
                <a:sym typeface="+mn-lt"/>
              </a:rPr>
              <a:t>“八味”：鱼香、酸辣、椒麻、怪味、麻辣、红油、姜汁、家常 </a:t>
            </a: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EBD627-F699-4D60-B9EB-48CECA379717}"/>
              </a:ext>
            </a:extLst>
          </p:cNvPr>
          <p:cNvSpPr/>
          <p:nvPr/>
        </p:nvSpPr>
        <p:spPr>
          <a:xfrm>
            <a:off x="6856229" y="3216910"/>
            <a:ext cx="3592782" cy="2781659"/>
          </a:xfrm>
          <a:prstGeom prst="ellipse">
            <a:avLst/>
          </a:prstGeom>
          <a:noFill/>
          <a:ln w="19050">
            <a:solidFill>
              <a:srgbClr val="120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: 圆角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B29475D-02B5-495E-BA92-E9E9D4CD8A97}"/>
              </a:ext>
            </a:extLst>
          </p:cNvPr>
          <p:cNvSpPr/>
          <p:nvPr/>
        </p:nvSpPr>
        <p:spPr>
          <a:xfrm>
            <a:off x="7275137" y="1694088"/>
            <a:ext cx="2872385" cy="2781659"/>
          </a:xfrm>
          <a:prstGeom prst="round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3DE1EB8-B50D-4B33-AF4A-7CE715CAD24D}"/>
              </a:ext>
            </a:extLst>
          </p:cNvPr>
          <p:cNvSpPr/>
          <p:nvPr/>
        </p:nvSpPr>
        <p:spPr>
          <a:xfrm>
            <a:off x="6947693" y="3857750"/>
            <a:ext cx="340153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spc="600" dirty="0">
                <a:cs typeface="+mn-ea"/>
                <a:sym typeface="+mn-lt"/>
              </a:rPr>
              <a:t>粤菜</a:t>
            </a:r>
          </a:p>
          <a:p>
            <a:pPr algn="ctr"/>
            <a:r>
              <a:rPr lang="zh-CN" altLang="en-US" sz="1400" dirty="0">
                <a:cs typeface="+mn-ea"/>
                <a:sym typeface="+mn-lt"/>
              </a:rPr>
              <a:t>由广州菜、潮州菜、东江菜等组成，而一广州菜为代表</a:t>
            </a:r>
          </a:p>
          <a:p>
            <a:pPr algn="ctr"/>
            <a:r>
              <a:rPr lang="zh-CN" altLang="en-US" sz="1400" dirty="0">
                <a:cs typeface="+mn-ea"/>
                <a:sym typeface="+mn-lt"/>
              </a:rPr>
              <a:t>“五滋”：香、松、软、肥、浓 </a:t>
            </a:r>
          </a:p>
          <a:p>
            <a:pPr algn="ctr"/>
            <a:r>
              <a:rPr lang="zh-CN" altLang="en-US" sz="1400" dirty="0">
                <a:cs typeface="+mn-ea"/>
                <a:sym typeface="+mn-lt"/>
              </a:rPr>
              <a:t>“六味”：酸、甜、苦、辣、咸、鲜 </a:t>
            </a:r>
          </a:p>
          <a:p>
            <a:pPr algn="ctr"/>
            <a:r>
              <a:rPr lang="zh-CN" altLang="en-US" sz="1400" dirty="0">
                <a:cs typeface="+mn-ea"/>
                <a:sym typeface="+mn-lt"/>
              </a:rPr>
              <a:t>选料杂奇，蛇、龟、蚌、麻雀、猫等</a:t>
            </a:r>
          </a:p>
        </p:txBody>
      </p:sp>
    </p:spTree>
    <p:extLst>
      <p:ext uri="{BB962C8B-B14F-4D97-AF65-F5344CB8AC3E}">
        <p14:creationId xmlns:p14="http://schemas.microsoft.com/office/powerpoint/2010/main" val="561409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:a14="http://schemas.microsoft.com/office/drawing/2010/main" xmlns:a16="http://schemas.microsoft.com/office/drawing/2014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  <p:bldP spid="11" grpId="0" animBg="1"/>
      <p:bldP spid="9" grpId="0"/>
      <p:bldP spid="13" grpId="0" animBg="1"/>
      <p:bldP spid="14" grpId="0" animBg="1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E80A60D-CAD5-4654-9226-C61BFDED248F}"/>
              </a:ext>
            </a:extLst>
          </p:cNvPr>
          <p:cNvSpPr/>
          <p:nvPr/>
        </p:nvSpPr>
        <p:spPr>
          <a:xfrm>
            <a:off x="4200288" y="835262"/>
            <a:ext cx="3791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中国饮食地方菜系介绍</a:t>
            </a: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AB873F3-5E13-45B8-8DEB-2F359ECED0F7}"/>
              </a:ext>
            </a:extLst>
          </p:cNvPr>
          <p:cNvSpPr/>
          <p:nvPr/>
        </p:nvSpPr>
        <p:spPr>
          <a:xfrm>
            <a:off x="3274060" y="2443797"/>
            <a:ext cx="6674803" cy="1472481"/>
          </a:xfrm>
          <a:prstGeom prst="roundRect">
            <a:avLst/>
          </a:prstGeom>
          <a:noFill/>
          <a:ln w="19050">
            <a:solidFill>
              <a:srgbClr val="120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7F7850-571E-4CBE-BD73-A1D723ACC1B5}"/>
              </a:ext>
            </a:extLst>
          </p:cNvPr>
          <p:cNvSpPr/>
          <p:nvPr/>
        </p:nvSpPr>
        <p:spPr>
          <a:xfrm>
            <a:off x="2339340" y="2436403"/>
            <a:ext cx="1452880" cy="1316756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: 圆角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0B41D9-4337-43FE-8F6C-8EF821BDD365}"/>
              </a:ext>
            </a:extLst>
          </p:cNvPr>
          <p:cNvSpPr/>
          <p:nvPr/>
        </p:nvSpPr>
        <p:spPr>
          <a:xfrm>
            <a:off x="2279651" y="4288646"/>
            <a:ext cx="6674804" cy="1472482"/>
          </a:xfrm>
          <a:prstGeom prst="roundRect">
            <a:avLst/>
          </a:prstGeom>
          <a:noFill/>
          <a:ln w="19050">
            <a:solidFill>
              <a:srgbClr val="120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909C673-3CC0-4686-81D6-CE524865EAAE}"/>
              </a:ext>
            </a:extLst>
          </p:cNvPr>
          <p:cNvSpPr/>
          <p:nvPr/>
        </p:nvSpPr>
        <p:spPr>
          <a:xfrm>
            <a:off x="8197396" y="4288646"/>
            <a:ext cx="1751467" cy="1638307"/>
          </a:xfrm>
          <a:prstGeom prst="round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3EC29DC-C91F-485E-86A4-5F124AB2F59A}"/>
              </a:ext>
            </a:extLst>
          </p:cNvPr>
          <p:cNvSpPr/>
          <p:nvPr/>
        </p:nvSpPr>
        <p:spPr>
          <a:xfrm>
            <a:off x="3774440" y="2481912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zh-CN" altLang="en-US" sz="2000" b="1" dirty="0">
                <a:cs typeface="+mn-ea"/>
                <a:sym typeface="+mn-lt"/>
              </a:rPr>
              <a:t>闽菜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CN" altLang="en-US" sz="1600" dirty="0">
                <a:cs typeface="+mn-ea"/>
                <a:sym typeface="+mn-lt"/>
              </a:rPr>
              <a:t>发源于福州，以福州闽菜为代表。闽菜又称福建菜，是我国八大菜系之一。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CN" altLang="en-US" sz="1600" dirty="0">
                <a:cs typeface="+mn-ea"/>
                <a:sym typeface="+mn-lt"/>
              </a:rPr>
              <a:t>闽菜形成三大特色，一长于红糟调味，二长于制汤，三长于使用糖醋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276D6CC-9411-47FE-98BB-4C3330C0EE95}"/>
              </a:ext>
            </a:extLst>
          </p:cNvPr>
          <p:cNvSpPr/>
          <p:nvPr/>
        </p:nvSpPr>
        <p:spPr>
          <a:xfrm>
            <a:off x="2259058" y="4294050"/>
            <a:ext cx="6096000" cy="141577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000" b="1" dirty="0">
                <a:cs typeface="+mn-ea"/>
                <a:sym typeface="+mn-lt"/>
              </a:rPr>
              <a:t>皖菜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zh-CN" altLang="en-US" sz="1400" dirty="0">
                <a:cs typeface="+mn-ea"/>
                <a:sym typeface="+mn-lt"/>
              </a:rPr>
              <a:t>鲁菜讲究调味纯正，口味偏于咸鲜，具有鲜、嫩、香、脆的特色。十分讲究清汤和奶汤的调制，清汤色清而鲜，奶汤色白而醇。 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zh-CN" altLang="en-US" sz="1400" dirty="0">
                <a:cs typeface="+mn-ea"/>
                <a:sym typeface="+mn-lt"/>
              </a:rPr>
              <a:t>鲁菜常用的烹调技法有</a:t>
            </a:r>
            <a:r>
              <a:rPr lang="en-US" altLang="zh-CN" sz="1400" dirty="0">
                <a:cs typeface="+mn-ea"/>
                <a:sym typeface="+mn-lt"/>
              </a:rPr>
              <a:t>30</a:t>
            </a:r>
            <a:r>
              <a:rPr lang="zh-CN" altLang="en-US" sz="1400" dirty="0">
                <a:cs typeface="+mn-ea"/>
                <a:sym typeface="+mn-lt"/>
              </a:rPr>
              <a:t>种以上，尤以爆、扒技法独特而专长</a:t>
            </a:r>
            <a:r>
              <a:rPr lang="en-US" altLang="zh-CN" sz="1400" dirty="0">
                <a:cs typeface="+mn-ea"/>
                <a:sym typeface="+mn-lt"/>
              </a:rPr>
              <a:t>.</a:t>
            </a:r>
            <a:r>
              <a:rPr lang="zh-CN" altLang="en-US" sz="1400" dirty="0">
                <a:cs typeface="+mn-ea"/>
                <a:sym typeface="+mn-lt"/>
              </a:rPr>
              <a:t>爆法讲究急火快炒。</a:t>
            </a:r>
          </a:p>
        </p:txBody>
      </p:sp>
    </p:spTree>
    <p:extLst>
      <p:ext uri="{BB962C8B-B14F-4D97-AF65-F5344CB8AC3E}">
        <p14:creationId xmlns:p14="http://schemas.microsoft.com/office/powerpoint/2010/main" val="7883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:a14="http://schemas.microsoft.com/office/drawing/2010/main" xmlns:a16="http://schemas.microsoft.com/office/drawing/2014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25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750"/>
                            </p:stCondLst>
                            <p:childTnLst>
                              <p:par>
                                <p:cTn id="5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25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9" grpId="0" animBg="1"/>
      <p:bldP spid="11" grpId="0" animBg="1"/>
      <p:bldP spid="13" grpId="0" animBg="1"/>
      <p:bldP spid="14" grpId="0" build="p"/>
      <p:bldP spid="1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文本框 5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1065FC9-769A-4DFC-B22A-51D1F08999D4}"/>
              </a:ext>
            </a:extLst>
          </p:cNvPr>
          <p:cNvSpPr txBox="1"/>
          <p:nvPr/>
        </p:nvSpPr>
        <p:spPr>
          <a:xfrm>
            <a:off x="2520058" y="2105561"/>
            <a:ext cx="3575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第叁章</a:t>
            </a: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26486F-C8EC-4AFD-8763-0AD320213F99}"/>
              </a:ext>
            </a:extLst>
          </p:cNvPr>
          <p:cNvSpPr/>
          <p:nvPr/>
        </p:nvSpPr>
        <p:spPr>
          <a:xfrm>
            <a:off x="1971492" y="3889085"/>
            <a:ext cx="467307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食物相克与相宜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0AF626F-DD6E-4A07-8E49-8AD47D5644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5603" y="1459832"/>
            <a:ext cx="6747711" cy="539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14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:a14="http://schemas.microsoft.com/office/drawing/2010/main" xmlns:a16="http://schemas.microsoft.com/office/drawing/2014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EA085DF-042D-483F-A1DE-33EFC85F598C}"/>
              </a:ext>
            </a:extLst>
          </p:cNvPr>
          <p:cNvSpPr/>
          <p:nvPr/>
        </p:nvSpPr>
        <p:spPr>
          <a:xfrm>
            <a:off x="4741302" y="827415"/>
            <a:ext cx="2709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当肉遇上水果时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956B26-8177-446A-84CF-1650B15B76B0}"/>
              </a:ext>
            </a:extLst>
          </p:cNvPr>
          <p:cNvSpPr/>
          <p:nvPr/>
        </p:nvSpPr>
        <p:spPr>
          <a:xfrm>
            <a:off x="30173" y="2227684"/>
            <a:ext cx="58540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羊肉忌西瓜，</a:t>
            </a:r>
            <a:endParaRPr lang="en-US" altLang="zh-CN" dirty="0">
              <a:cs typeface="+mn-ea"/>
              <a:sym typeface="+mn-lt"/>
            </a:endParaRPr>
          </a:p>
          <a:p>
            <a:pPr algn="ctr"/>
            <a:r>
              <a:rPr lang="zh-CN" altLang="en-US" dirty="0">
                <a:cs typeface="+mn-ea"/>
                <a:sym typeface="+mn-lt"/>
              </a:rPr>
              <a:t>同食则中毒。</a:t>
            </a:r>
          </a:p>
          <a:p>
            <a:pPr algn="ctr"/>
            <a:r>
              <a:rPr lang="zh-CN" altLang="en-US" dirty="0">
                <a:cs typeface="+mn-ea"/>
                <a:sym typeface="+mn-lt"/>
              </a:rPr>
              <a:t>鹅肉忌鸭梨，</a:t>
            </a:r>
            <a:endParaRPr lang="en-US" altLang="zh-CN" dirty="0">
              <a:cs typeface="+mn-ea"/>
              <a:sym typeface="+mn-lt"/>
            </a:endParaRPr>
          </a:p>
          <a:p>
            <a:pPr algn="ctr"/>
            <a:r>
              <a:rPr lang="zh-CN" altLang="en-US" dirty="0">
                <a:cs typeface="+mn-ea"/>
                <a:sym typeface="+mn-lt"/>
              </a:rPr>
              <a:t>同食生热病。</a:t>
            </a:r>
          </a:p>
          <a:p>
            <a:pPr algn="ctr"/>
            <a:r>
              <a:rPr lang="zh-CN" altLang="en-US" dirty="0">
                <a:cs typeface="+mn-ea"/>
                <a:sym typeface="+mn-lt"/>
              </a:rPr>
              <a:t>田螺忌甜瓜，</a:t>
            </a:r>
            <a:endParaRPr lang="en-US" altLang="zh-CN" dirty="0">
              <a:cs typeface="+mn-ea"/>
              <a:sym typeface="+mn-lt"/>
            </a:endParaRPr>
          </a:p>
          <a:p>
            <a:pPr algn="ctr"/>
            <a:r>
              <a:rPr lang="zh-CN" altLang="en-US" dirty="0">
                <a:cs typeface="+mn-ea"/>
                <a:sym typeface="+mn-lt"/>
              </a:rPr>
              <a:t>同食则腹痛。</a:t>
            </a:r>
          </a:p>
          <a:p>
            <a:pPr algn="ctr"/>
            <a:r>
              <a:rPr lang="zh-CN" altLang="en-US" dirty="0">
                <a:cs typeface="+mn-ea"/>
                <a:sym typeface="+mn-lt"/>
              </a:rPr>
              <a:t>西瓜忌油果子，</a:t>
            </a:r>
            <a:endParaRPr lang="en-US" altLang="zh-CN" dirty="0">
              <a:cs typeface="+mn-ea"/>
              <a:sym typeface="+mn-lt"/>
            </a:endParaRPr>
          </a:p>
          <a:p>
            <a:pPr algn="ctr"/>
            <a:r>
              <a:rPr lang="zh-CN" altLang="en-US" dirty="0">
                <a:cs typeface="+mn-ea"/>
                <a:sym typeface="+mn-lt"/>
              </a:rPr>
              <a:t>同食则发呕吐酸。</a:t>
            </a:r>
          </a:p>
          <a:p>
            <a:pPr algn="ctr"/>
            <a:r>
              <a:rPr lang="zh-CN" altLang="en-US" dirty="0">
                <a:cs typeface="+mn-ea"/>
                <a:sym typeface="+mn-lt"/>
              </a:rPr>
              <a:t>苋菜忌鸭梨，</a:t>
            </a:r>
            <a:endParaRPr lang="en-US" altLang="zh-CN" dirty="0">
              <a:cs typeface="+mn-ea"/>
              <a:sym typeface="+mn-lt"/>
            </a:endParaRPr>
          </a:p>
          <a:p>
            <a:pPr algn="ctr"/>
            <a:r>
              <a:rPr lang="zh-CN" altLang="en-US" dirty="0">
                <a:cs typeface="+mn-ea"/>
                <a:sym typeface="+mn-lt"/>
              </a:rPr>
              <a:t>同食则呕吐。</a:t>
            </a:r>
          </a:p>
          <a:p>
            <a:pPr algn="ctr"/>
            <a:r>
              <a:rPr lang="zh-CN" altLang="en-US" dirty="0">
                <a:cs typeface="+mn-ea"/>
                <a:sym typeface="+mn-lt"/>
              </a:rPr>
              <a:t>芋头忌香蕉，</a:t>
            </a:r>
            <a:endParaRPr lang="en-US" altLang="zh-CN" dirty="0">
              <a:cs typeface="+mn-ea"/>
              <a:sym typeface="+mn-lt"/>
            </a:endParaRPr>
          </a:p>
          <a:p>
            <a:pPr algn="ctr"/>
            <a:r>
              <a:rPr lang="zh-CN" altLang="en-US" dirty="0">
                <a:cs typeface="+mn-ea"/>
                <a:sym typeface="+mn-lt"/>
              </a:rPr>
              <a:t>同食则胃痛。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12AA805-2FCB-4E0A-9EF2-9AA9AD715F0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8773" y="2638277"/>
            <a:ext cx="1730090" cy="25951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5773FBE-B2B6-4ECD-AF87-6C73C97317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7874" y="2517190"/>
            <a:ext cx="4266176" cy="295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444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:a14="http://schemas.microsoft.com/office/drawing/2010/main" xmlns:a16="http://schemas.microsoft.com/office/drawing/2014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75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B7CB14C-DEF6-42DC-8781-D9C7C1122F2F}"/>
              </a:ext>
            </a:extLst>
          </p:cNvPr>
          <p:cNvSpPr/>
          <p:nvPr/>
        </p:nvSpPr>
        <p:spPr>
          <a:xfrm>
            <a:off x="4200288" y="795347"/>
            <a:ext cx="3791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与牛奶相克相宜的食物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75DB6C-C39F-4541-B36D-5C1ADEC500C1}"/>
              </a:ext>
            </a:extLst>
          </p:cNvPr>
          <p:cNvSpPr/>
          <p:nvPr/>
        </p:nvSpPr>
        <p:spPr>
          <a:xfrm>
            <a:off x="6588799" y="2165860"/>
            <a:ext cx="381635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牛奶</a:t>
            </a:r>
            <a:r>
              <a:rPr lang="en-US" altLang="zh-CN" dirty="0">
                <a:cs typeface="+mn-ea"/>
                <a:sym typeface="+mn-lt"/>
              </a:rPr>
              <a:t>+</a:t>
            </a:r>
            <a:r>
              <a:rPr lang="zh-CN" altLang="en-US" dirty="0">
                <a:cs typeface="+mn-ea"/>
                <a:sym typeface="+mn-lt"/>
              </a:rPr>
              <a:t>蜂蜜 </a:t>
            </a:r>
            <a:endParaRPr lang="en-US" altLang="zh-CN" dirty="0">
              <a:cs typeface="+mn-ea"/>
              <a:sym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cs typeface="+mn-ea"/>
                <a:sym typeface="+mn-lt"/>
              </a:rPr>
              <a:t>清凉消火、生津润喉。 </a:t>
            </a:r>
            <a:endParaRPr lang="en-US" altLang="zh-CN" dirty="0">
              <a:cs typeface="+mn-ea"/>
              <a:sym typeface="+mn-lt"/>
            </a:endParaRPr>
          </a:p>
          <a:p>
            <a:endParaRPr lang="zh-CN" altLang="en-US" dirty="0">
              <a:cs typeface="+mn-ea"/>
              <a:sym typeface="+mn-lt"/>
            </a:endParaRPr>
          </a:p>
          <a:p>
            <a:r>
              <a:rPr lang="zh-CN" altLang="en-US" dirty="0">
                <a:cs typeface="+mn-ea"/>
                <a:sym typeface="+mn-lt"/>
              </a:rPr>
              <a:t>牛奶</a:t>
            </a:r>
            <a:r>
              <a:rPr lang="en-US" altLang="zh-CN" dirty="0">
                <a:cs typeface="+mn-ea"/>
                <a:sym typeface="+mn-lt"/>
              </a:rPr>
              <a:t>+</a:t>
            </a:r>
            <a:r>
              <a:rPr lang="zh-CN" altLang="en-US" dirty="0">
                <a:cs typeface="+mn-ea"/>
                <a:sym typeface="+mn-lt"/>
              </a:rPr>
              <a:t>草莓 </a:t>
            </a:r>
            <a:endParaRPr lang="en-US" altLang="zh-CN" dirty="0">
              <a:cs typeface="+mn-ea"/>
              <a:sym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cs typeface="+mn-ea"/>
                <a:sym typeface="+mn-lt"/>
              </a:rPr>
              <a:t>清凉解渴，增加营养、养心安神。</a:t>
            </a:r>
            <a:endParaRPr lang="en-US" altLang="zh-CN" dirty="0">
              <a:cs typeface="+mn-ea"/>
              <a:sym typeface="+mn-lt"/>
            </a:endParaRPr>
          </a:p>
          <a:p>
            <a:r>
              <a:rPr lang="zh-CN" altLang="en-US" dirty="0">
                <a:cs typeface="+mn-ea"/>
                <a:sym typeface="+mn-lt"/>
              </a:rPr>
              <a:t> </a:t>
            </a:r>
          </a:p>
          <a:p>
            <a:r>
              <a:rPr lang="zh-CN" altLang="en-US" dirty="0">
                <a:cs typeface="+mn-ea"/>
                <a:sym typeface="+mn-lt"/>
              </a:rPr>
              <a:t>牛奶</a:t>
            </a:r>
            <a:r>
              <a:rPr lang="en-US" altLang="zh-CN" dirty="0">
                <a:cs typeface="+mn-ea"/>
                <a:sym typeface="+mn-lt"/>
              </a:rPr>
              <a:t>+</a:t>
            </a:r>
            <a:r>
              <a:rPr lang="zh-CN" altLang="en-US" dirty="0">
                <a:cs typeface="+mn-ea"/>
                <a:sym typeface="+mn-lt"/>
              </a:rPr>
              <a:t>苹果 </a:t>
            </a:r>
            <a:endParaRPr lang="en-US" altLang="zh-CN" dirty="0">
              <a:cs typeface="+mn-ea"/>
              <a:sym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cs typeface="+mn-ea"/>
                <a:sym typeface="+mn-lt"/>
              </a:rPr>
              <a:t>清热解渴，生津除热，抗癌防癌。</a:t>
            </a:r>
            <a:endParaRPr lang="en-US" altLang="zh-CN" dirty="0">
              <a:cs typeface="+mn-ea"/>
              <a:sym typeface="+mn-lt"/>
            </a:endParaRPr>
          </a:p>
          <a:p>
            <a:endParaRPr lang="zh-CN" altLang="en-US" dirty="0">
              <a:cs typeface="+mn-ea"/>
              <a:sym typeface="+mn-lt"/>
            </a:endParaRPr>
          </a:p>
          <a:p>
            <a:r>
              <a:rPr lang="zh-CN" altLang="en-US" dirty="0">
                <a:cs typeface="+mn-ea"/>
                <a:sym typeface="+mn-lt"/>
              </a:rPr>
              <a:t>牛奶</a:t>
            </a:r>
            <a:r>
              <a:rPr lang="en-US" altLang="zh-CN" dirty="0">
                <a:cs typeface="+mn-ea"/>
                <a:sym typeface="+mn-lt"/>
              </a:rPr>
              <a:t>+</a:t>
            </a:r>
            <a:r>
              <a:rPr lang="zh-CN" altLang="en-US" dirty="0">
                <a:cs typeface="+mn-ea"/>
                <a:sym typeface="+mn-lt"/>
              </a:rPr>
              <a:t>红茶 </a:t>
            </a:r>
            <a:endParaRPr lang="en-US" altLang="zh-CN" dirty="0">
              <a:cs typeface="+mn-ea"/>
              <a:sym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cs typeface="+mn-ea"/>
                <a:sym typeface="+mn-lt"/>
              </a:rPr>
              <a:t>俗称奶茶。对酒精和麻醉药物中毒者，它也能发挥解毒作用。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74D15D-26E6-4F95-99F2-26EFB12D6D47}"/>
              </a:ext>
            </a:extLst>
          </p:cNvPr>
          <p:cNvSpPr/>
          <p:nvPr/>
        </p:nvSpPr>
        <p:spPr>
          <a:xfrm>
            <a:off x="2103187" y="2581359"/>
            <a:ext cx="187160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>
                <a:cs typeface="+mn-ea"/>
                <a:sym typeface="+mn-lt"/>
              </a:rPr>
              <a:t>牛奶与巧克力同食可以造成头发干枯，腹泻，出现缺钙和生长发育缓慢的问题。</a:t>
            </a:r>
          </a:p>
          <a:p>
            <a:pPr algn="just"/>
            <a:r>
              <a:rPr lang="zh-CN" altLang="en-US" dirty="0">
                <a:cs typeface="+mn-ea"/>
                <a:sym typeface="+mn-lt"/>
              </a:rPr>
              <a:t>牛奶与果汁等酸性饮料同食均会降低牛奶的</a:t>
            </a:r>
            <a:r>
              <a:rPr lang="en-US" altLang="zh-CN" dirty="0" err="1">
                <a:cs typeface="+mn-ea"/>
                <a:sym typeface="+mn-lt"/>
              </a:rPr>
              <a:t>ph</a:t>
            </a:r>
            <a:r>
              <a:rPr lang="zh-CN" altLang="en-US" dirty="0">
                <a:cs typeface="+mn-ea"/>
                <a:sym typeface="+mn-lt"/>
              </a:rPr>
              <a:t>值，不利于消化吸收。</a:t>
            </a:r>
          </a:p>
        </p:txBody>
      </p:sp>
      <p:sp>
        <p:nvSpPr>
          <p:cNvPr id="14" name="矩形: 圆角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BB9270C-4619-4930-B843-A0812A262047}"/>
              </a:ext>
            </a:extLst>
          </p:cNvPr>
          <p:cNvSpPr/>
          <p:nvPr/>
        </p:nvSpPr>
        <p:spPr>
          <a:xfrm>
            <a:off x="4200288" y="1463182"/>
            <a:ext cx="2388511" cy="4237598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82842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:a14="http://schemas.microsoft.com/office/drawing/2010/main" xmlns:a16="http://schemas.microsoft.com/office/drawing/2014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文本框 5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1065FC9-769A-4DFC-B22A-51D1F08999D4}"/>
              </a:ext>
            </a:extLst>
          </p:cNvPr>
          <p:cNvSpPr txBox="1"/>
          <p:nvPr/>
        </p:nvSpPr>
        <p:spPr>
          <a:xfrm>
            <a:off x="2520058" y="2105561"/>
            <a:ext cx="3575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第肆章</a:t>
            </a: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26486F-C8EC-4AFD-8763-0AD320213F99}"/>
              </a:ext>
            </a:extLst>
          </p:cNvPr>
          <p:cNvSpPr/>
          <p:nvPr/>
        </p:nvSpPr>
        <p:spPr>
          <a:xfrm>
            <a:off x="1650892" y="3889085"/>
            <a:ext cx="53142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中国饮食习俗特点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0AF626F-DD6E-4A07-8E49-8AD47D5644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5603" y="1459832"/>
            <a:ext cx="6747711" cy="539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486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:a14="http://schemas.microsoft.com/office/drawing/2010/main" xmlns:a16="http://schemas.microsoft.com/office/drawing/2014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E86C5E5-2BDD-4429-A416-149173B6E06A}"/>
              </a:ext>
            </a:extLst>
          </p:cNvPr>
          <p:cNvSpPr/>
          <p:nvPr/>
        </p:nvSpPr>
        <p:spPr>
          <a:xfrm>
            <a:off x="4560964" y="816446"/>
            <a:ext cx="30700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中国古代饮食方式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38C483F-D8ED-4430-8E42-03040EA4FB31}"/>
              </a:ext>
            </a:extLst>
          </p:cNvPr>
          <p:cNvSpPr/>
          <p:nvPr/>
        </p:nvSpPr>
        <p:spPr>
          <a:xfrm>
            <a:off x="1226935" y="2903902"/>
            <a:ext cx="7462921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cs typeface="+mn-ea"/>
                <a:sym typeface="+mn-lt"/>
              </a:rPr>
              <a:t>聚餐制的起源很早，从许多地下文化遗存的发掘中可见，古代炊间和聚食的地方是统一的，炊间在住宅的中央，上有天窗，下游篝火，在火上做炊，就食者围火聚食。</a:t>
            </a:r>
          </a:p>
          <a:p>
            <a:pPr marL="285750" indent="-2857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cs typeface="+mn-ea"/>
                <a:sym typeface="+mn-lt"/>
              </a:rPr>
              <a:t>聚食制的长期流传，是中国重视血缘关系和家族家庭观念在饮食方式上的反映。</a:t>
            </a: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83F8E5D-4194-440A-926F-12C332EB869B}"/>
              </a:ext>
            </a:extLst>
          </p:cNvPr>
          <p:cNvSpPr/>
          <p:nvPr/>
        </p:nvSpPr>
        <p:spPr>
          <a:xfrm>
            <a:off x="4556000" y="2306414"/>
            <a:ext cx="1853202" cy="390656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聚餐制</a:t>
            </a:r>
          </a:p>
        </p:txBody>
      </p:sp>
      <p:sp>
        <p:nvSpPr>
          <p:cNvPr id="16" name="矩形: 圆角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6794912-E70B-4A32-9E60-47864073D84A}"/>
              </a:ext>
            </a:extLst>
          </p:cNvPr>
          <p:cNvSpPr/>
          <p:nvPr/>
        </p:nvSpPr>
        <p:spPr>
          <a:xfrm>
            <a:off x="11026419" y="816446"/>
            <a:ext cx="534536" cy="576897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中国人的饮食习俗的</a:t>
            </a:r>
            <a:endParaRPr lang="en-US" altLang="zh-CN" sz="14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一大特点是使用筷子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7E1F246-D846-4574-95DD-63F93983FE4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3034" y="1348455"/>
            <a:ext cx="2030207" cy="516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329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:a14="http://schemas.microsoft.com/office/drawing/2010/main" xmlns:a16="http://schemas.microsoft.com/office/drawing/2014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  <p:bldP spid="10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49FE17D-0188-4B9D-8C72-E2697DB7D8F2}"/>
              </a:ext>
            </a:extLst>
          </p:cNvPr>
          <p:cNvSpPr/>
          <p:nvPr/>
        </p:nvSpPr>
        <p:spPr>
          <a:xfrm>
            <a:off x="4148298" y="738297"/>
            <a:ext cx="39405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中国饮食习俗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饮 茶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E595529-83E0-4C23-8AF9-0013B6BF9073}"/>
              </a:ext>
            </a:extLst>
          </p:cNvPr>
          <p:cNvSpPr/>
          <p:nvPr/>
        </p:nvSpPr>
        <p:spPr>
          <a:xfrm>
            <a:off x="1233468" y="2829034"/>
            <a:ext cx="622611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中国是茶叶的故乡，中国也是世界上发明酿造技术最早的国家之一。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汉族对茶的配制是多种多样的：有太湖的熏豆茶、苏州的香味茶、湖南的姜盐茶、成都的盖碗茶、台湾的冻顶茶、杭州的龙井茶、福建的乌龙茶等等。 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2430119-668C-4D90-BF4A-1EC6E1FDBD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0100" y="2829034"/>
            <a:ext cx="4145317" cy="2939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303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:a14="http://schemas.microsoft.com/office/drawing/2010/main" xmlns:a16="http://schemas.microsoft.com/office/drawing/2014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ABF88BA-6F3D-4956-A8F0-8F64B3B87342}"/>
              </a:ext>
            </a:extLst>
          </p:cNvPr>
          <p:cNvSpPr/>
          <p:nvPr/>
        </p:nvSpPr>
        <p:spPr>
          <a:xfrm>
            <a:off x="4197705" y="712897"/>
            <a:ext cx="3833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中国饮食习俗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饮酒</a:t>
            </a:r>
          </a:p>
        </p:txBody>
      </p:sp>
      <p:sp>
        <p:nvSpPr>
          <p:cNvPr id="11" name="矩形: 圆角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7FD678B-1340-4678-85CD-C5E68C15E924}"/>
              </a:ext>
            </a:extLst>
          </p:cNvPr>
          <p:cNvSpPr/>
          <p:nvPr/>
        </p:nvSpPr>
        <p:spPr>
          <a:xfrm>
            <a:off x="5256418" y="1985147"/>
            <a:ext cx="1684292" cy="500677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“满月酒”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35E3CEA-0333-4D1B-AEDF-AA9FEF1BA424}"/>
              </a:ext>
            </a:extLst>
          </p:cNvPr>
          <p:cNvSpPr/>
          <p:nvPr/>
        </p:nvSpPr>
        <p:spPr>
          <a:xfrm>
            <a:off x="2279649" y="2578715"/>
            <a:ext cx="76692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中华各民族普遍的风俗之一，生了孩子，满月时，摆上几桌酒席，邀请亲朋好友共贺，亲朋好友一般都要带有礼物，也有的送上红包。 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86B36A9-C736-4061-B546-7A7FD734DDD0}"/>
              </a:ext>
            </a:extLst>
          </p:cNvPr>
          <p:cNvSpPr/>
          <p:nvPr/>
        </p:nvSpPr>
        <p:spPr>
          <a:xfrm>
            <a:off x="5256418" y="3130876"/>
            <a:ext cx="1684292" cy="500677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“寄名酒”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EC84846-7B85-40FD-98AA-5830E8FAB166}"/>
              </a:ext>
            </a:extLst>
          </p:cNvPr>
          <p:cNvSpPr/>
          <p:nvPr/>
        </p:nvSpPr>
        <p:spPr>
          <a:xfrm>
            <a:off x="2279649" y="3724444"/>
            <a:ext cx="76692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 dirty="0">
                <a:cs typeface="+mn-ea"/>
                <a:sym typeface="+mn-lt"/>
              </a:rPr>
              <a:t>旧时孩子出生后，就要把他送到附近的寺庙里，作寄名和尚或道士，大户人家则要举行隆重的寄名仪式，拜见法师之后，回到家中，就要大办酒席，祭祀神祖，并邀请亲朋好友。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5" name="矩形: 圆角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5A09FEB-0FFC-416A-ACF5-E967A25E6C85}"/>
              </a:ext>
            </a:extLst>
          </p:cNvPr>
          <p:cNvSpPr/>
          <p:nvPr/>
        </p:nvSpPr>
        <p:spPr>
          <a:xfrm>
            <a:off x="5253854" y="4279285"/>
            <a:ext cx="1684292" cy="500677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“寿酒”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1A87630-1A37-4C1F-B8EB-4D8435B8CB1F}"/>
              </a:ext>
            </a:extLst>
          </p:cNvPr>
          <p:cNvSpPr/>
          <p:nvPr/>
        </p:nvSpPr>
        <p:spPr>
          <a:xfrm>
            <a:off x="2277085" y="4872853"/>
            <a:ext cx="76692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 dirty="0">
                <a:cs typeface="+mn-ea"/>
                <a:sym typeface="+mn-lt"/>
              </a:rPr>
              <a:t>中国人有给老人祝寿的习俗，一般在</a:t>
            </a:r>
            <a:r>
              <a:rPr lang="en-US" altLang="zh-CN" sz="1400" dirty="0">
                <a:cs typeface="+mn-ea"/>
                <a:sym typeface="+mn-lt"/>
              </a:rPr>
              <a:t>50</a:t>
            </a:r>
            <a:r>
              <a:rPr lang="zh-CN" altLang="en-US" sz="1400" dirty="0">
                <a:cs typeface="+mn-ea"/>
                <a:sym typeface="+mn-lt"/>
              </a:rPr>
              <a:t>、</a:t>
            </a:r>
            <a:r>
              <a:rPr lang="en-US" altLang="zh-CN" sz="1400" dirty="0">
                <a:cs typeface="+mn-ea"/>
                <a:sym typeface="+mn-lt"/>
              </a:rPr>
              <a:t>60</a:t>
            </a:r>
            <a:r>
              <a:rPr lang="zh-CN" altLang="en-US" sz="1400" dirty="0">
                <a:cs typeface="+mn-ea"/>
                <a:sym typeface="+mn-lt"/>
              </a:rPr>
              <a:t>、</a:t>
            </a:r>
            <a:r>
              <a:rPr lang="en-US" altLang="zh-CN" sz="1400" dirty="0">
                <a:cs typeface="+mn-ea"/>
                <a:sym typeface="+mn-lt"/>
              </a:rPr>
              <a:t>70</a:t>
            </a:r>
            <a:r>
              <a:rPr lang="zh-CN" altLang="en-US" sz="1400" dirty="0">
                <a:cs typeface="+mn-ea"/>
                <a:sym typeface="+mn-lt"/>
              </a:rPr>
              <a:t>岁等生日，称为大寿，一般由儿女或者孙子，孙女出面举办，邀请亲朋好友参加酒宴。 </a:t>
            </a:r>
            <a:r>
              <a:rPr lang="zh-CN" altLang="en-US" sz="1600" dirty="0">
                <a:cs typeface="+mn-ea"/>
                <a:sym typeface="+mn-lt"/>
              </a:rPr>
              <a:t>　 </a:t>
            </a:r>
          </a:p>
        </p:txBody>
      </p:sp>
    </p:spTree>
    <p:extLst>
      <p:ext uri="{BB962C8B-B14F-4D97-AF65-F5344CB8AC3E}">
        <p14:creationId xmlns:p14="http://schemas.microsoft.com/office/powerpoint/2010/main" val="412851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:a16="http://schemas.microsoft.com/office/drawing/2014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2" grpId="0"/>
      <p:bldP spid="13" grpId="0" animBg="1"/>
      <p:bldP spid="14" grpId="0"/>
      <p:bldP spid="15" grpId="0" animBg="1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C5E3B48-BEF2-49D2-B7DF-299AC314B82E}"/>
              </a:ext>
            </a:extLst>
          </p:cNvPr>
          <p:cNvSpPr txBox="1"/>
          <p:nvPr/>
        </p:nvSpPr>
        <p:spPr>
          <a:xfrm>
            <a:off x="4737100" y="1164979"/>
            <a:ext cx="271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前言导读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79EAD9D-D847-433F-9025-788200D617CD}"/>
              </a:ext>
            </a:extLst>
          </p:cNvPr>
          <p:cNvSpPr/>
          <p:nvPr/>
        </p:nvSpPr>
        <p:spPr>
          <a:xfrm>
            <a:off x="1154299" y="2469093"/>
            <a:ext cx="5456577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我国幅员辽阔，民族众多，不同的历史渊源、人文地理环境，形成了东西迥异、南北殊同的饮食文化现象。</a:t>
            </a:r>
            <a:endParaRPr lang="en-US" altLang="zh-CN" sz="2000" dirty="0"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单看风情各异的怪吃怪俗，就够您品味一番了。俗话说“百里不同风，千里不同俗”。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1BD7BF9-26A8-4451-997E-D1F44FBE22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4906" y="1575139"/>
            <a:ext cx="4253994" cy="4253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477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:a14="http://schemas.microsoft.com/office/drawing/2010/main" xmlns:a16="http://schemas.microsoft.com/office/drawing/2014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文本框 5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1065FC9-769A-4DFC-B22A-51D1F08999D4}"/>
              </a:ext>
            </a:extLst>
          </p:cNvPr>
          <p:cNvSpPr txBox="1"/>
          <p:nvPr/>
        </p:nvSpPr>
        <p:spPr>
          <a:xfrm>
            <a:off x="2520058" y="2105561"/>
            <a:ext cx="3575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第伍章</a:t>
            </a: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26486F-C8EC-4AFD-8763-0AD320213F99}"/>
              </a:ext>
            </a:extLst>
          </p:cNvPr>
          <p:cNvSpPr/>
          <p:nvPr/>
        </p:nvSpPr>
        <p:spPr>
          <a:xfrm>
            <a:off x="2292093" y="3889085"/>
            <a:ext cx="403187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中国饮食礼仪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0AF626F-DD6E-4A07-8E49-8AD47D5644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5603" y="1459832"/>
            <a:ext cx="6747711" cy="539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590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:a14="http://schemas.microsoft.com/office/drawing/2010/main" xmlns:a16="http://schemas.microsoft.com/office/drawing/2014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8BAD2D3-95AC-4BE6-8276-6804DBC270D2}"/>
              </a:ext>
            </a:extLst>
          </p:cNvPr>
          <p:cNvSpPr/>
          <p:nvPr/>
        </p:nvSpPr>
        <p:spPr>
          <a:xfrm>
            <a:off x="4759589" y="802634"/>
            <a:ext cx="2709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宴饮之礼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阶层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17A1E71-1EC5-472E-8062-406D8F93EB83}"/>
              </a:ext>
            </a:extLst>
          </p:cNvPr>
          <p:cNvSpPr/>
          <p:nvPr/>
        </p:nvSpPr>
        <p:spPr>
          <a:xfrm>
            <a:off x="1064549" y="2119849"/>
            <a:ext cx="4962366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cs typeface="+mn-ea"/>
                <a:sym typeface="+mn-lt"/>
              </a:rPr>
              <a:t>古代的食礼是按阶层划分：宫廷，官府，行帮，民间等。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cs typeface="+mn-ea"/>
                <a:sym typeface="+mn-lt"/>
              </a:rPr>
              <a:t>现代食礼则简化为：主人（东道），客人了。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cs typeface="+mn-ea"/>
                <a:sym typeface="+mn-lt"/>
              </a:rPr>
              <a:t>作为客人，赴宴讲究仪容，根据关系亲疏决定是否携带小礼品或好酒。赴宴时守约；抵达后，先根据认识与否，自报家门，或由东道进行引见介绍，听从东道安排。</a:t>
            </a:r>
          </a:p>
        </p:txBody>
      </p:sp>
      <p:sp>
        <p:nvSpPr>
          <p:cNvPr id="10" name="十字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CB841DB-E1B4-4B83-B874-B4834712B8D4}"/>
              </a:ext>
            </a:extLst>
          </p:cNvPr>
          <p:cNvSpPr/>
          <p:nvPr/>
        </p:nvSpPr>
        <p:spPr>
          <a:xfrm>
            <a:off x="6931483" y="1914106"/>
            <a:ext cx="4331368" cy="3436187"/>
          </a:xfrm>
          <a:prstGeom prst="plus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rgbClr val="120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16981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:a14="http://schemas.microsoft.com/office/drawing/2010/main" xmlns:a16="http://schemas.microsoft.com/office/drawing/2014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F8DC1A1-BCD1-4445-BAC7-7420773DBBDE}"/>
              </a:ext>
            </a:extLst>
          </p:cNvPr>
          <p:cNvSpPr/>
          <p:nvPr/>
        </p:nvSpPr>
        <p:spPr>
          <a:xfrm>
            <a:off x="4529527" y="807412"/>
            <a:ext cx="31694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宴饮之礼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---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排座次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CDD112F-CAE2-4F33-BBCA-810CD93E2ABB}"/>
              </a:ext>
            </a:extLst>
          </p:cNvPr>
          <p:cNvSpPr/>
          <p:nvPr/>
        </p:nvSpPr>
        <p:spPr>
          <a:xfrm>
            <a:off x="2217246" y="2060516"/>
            <a:ext cx="78305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CN" altLang="en-US" dirty="0">
                <a:cs typeface="+mn-ea"/>
                <a:sym typeface="+mn-lt"/>
              </a:rPr>
              <a:t>总的来讲，座次“尚左尊东”“面朝大门为尊”　家宴首席为辈分最高的长者，末席为最低者；家庭宴请，首席为地位最尊的客人，客主人则居末席。首席未落座，都不能落座，首席未动手，都不能动手，巡酒时自首席按顺序一路敬下，再饮。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CN" altLang="en-US" dirty="0">
                <a:cs typeface="+mn-ea"/>
                <a:sym typeface="+mn-lt"/>
              </a:rPr>
              <a:t> 更讲究的，如果来报有人来，无论尊卑地位，全席之人应出迎。</a:t>
            </a: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0F118D-CCF7-4A53-A694-F9053DE892D2}"/>
              </a:ext>
            </a:extLst>
          </p:cNvPr>
          <p:cNvSpPr/>
          <p:nvPr/>
        </p:nvSpPr>
        <p:spPr>
          <a:xfrm>
            <a:off x="2297906" y="3818188"/>
            <a:ext cx="7669213" cy="2075280"/>
          </a:xfrm>
          <a:prstGeom prst="round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rgbClr val="120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57659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:a14="http://schemas.microsoft.com/office/drawing/2010/main" xmlns:a16="http://schemas.microsoft.com/office/drawing/2014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9B1E075-AE0E-4AFD-A965-E8D254E6E107}"/>
              </a:ext>
            </a:extLst>
          </p:cNvPr>
          <p:cNvSpPr/>
          <p:nvPr/>
        </p:nvSpPr>
        <p:spPr>
          <a:xfrm>
            <a:off x="4331735" y="822523"/>
            <a:ext cx="35285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宴饮之礼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---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程序标准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646DAE8-7F88-4CD5-9B4C-F012FA84AB59}"/>
              </a:ext>
            </a:extLst>
          </p:cNvPr>
          <p:cNvSpPr/>
          <p:nvPr/>
        </p:nvSpPr>
        <p:spPr>
          <a:xfrm>
            <a:off x="1864070" y="4310112"/>
            <a:ext cx="37061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>
                <a:cs typeface="+mn-ea"/>
                <a:sym typeface="+mn-lt"/>
              </a:rPr>
              <a:t>作为汉族传统的古代宴饮礼仪，一般的程序是，主人折柬相邀，到期迎客于门外；客至，至致问候，延入客厅小坐，敬以茶点；导客入席，以左为上，是为首席。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D5A7294-78A1-4375-A98F-72C591BDCDA8}"/>
              </a:ext>
            </a:extLst>
          </p:cNvPr>
          <p:cNvSpPr/>
          <p:nvPr/>
        </p:nvSpPr>
        <p:spPr>
          <a:xfrm>
            <a:off x="6147582" y="2192774"/>
            <a:ext cx="38163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现代的标准规程是：斟酒由宾客右侧进行，先主宾，后主人；先女宾，后男宾。酒斟八分，不得过满。上菜先冷后热，热菜应从主宾对面席位的左侧上。</a:t>
            </a:r>
          </a:p>
        </p:txBody>
      </p:sp>
      <p:sp>
        <p:nvSpPr>
          <p:cNvPr id="11" name="箭头: 五边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2B389F3-288A-44C9-A8B7-2F4755FBBC5B}"/>
              </a:ext>
            </a:extLst>
          </p:cNvPr>
          <p:cNvSpPr/>
          <p:nvPr/>
        </p:nvSpPr>
        <p:spPr>
          <a:xfrm>
            <a:off x="2338269" y="1707094"/>
            <a:ext cx="3706150" cy="2241667"/>
          </a:xfrm>
          <a:prstGeom prst="homePlat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rgbClr val="120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箭头: 五边形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FF4BBEC-0115-4A63-ABC6-2FE5517149E3}"/>
              </a:ext>
            </a:extLst>
          </p:cNvPr>
          <p:cNvSpPr/>
          <p:nvPr/>
        </p:nvSpPr>
        <p:spPr>
          <a:xfrm flipH="1">
            <a:off x="6132513" y="3948761"/>
            <a:ext cx="3706150" cy="2314589"/>
          </a:xfrm>
          <a:prstGeom prst="homePlat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rgbClr val="120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03691" y="566901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cs typeface="+mn-ea"/>
                <a:sym typeface="+mn-lt"/>
                <a:hlinkClick r:id="rId5"/>
              </a:rPr>
              <a:t>行</a:t>
            </a:r>
            <a:r>
              <a:rPr lang="zh-CN" altLang="en-US" sz="100" dirty="0" smtClean="0">
                <a:solidFill>
                  <a:prstClr val="black"/>
                </a:solidFill>
                <a:cs typeface="+mn-ea"/>
                <a:sym typeface="+mn-lt"/>
                <a:hlinkClick r:id="rId5"/>
              </a:rPr>
              <a:t>业</a:t>
            </a:r>
            <a:r>
              <a:rPr lang="en-US" altLang="zh-CN" sz="100" dirty="0" smtClean="0">
                <a:solidFill>
                  <a:prstClr val="black"/>
                </a:solidFill>
                <a:cs typeface="+mn-ea"/>
                <a:sym typeface="+mn-lt"/>
                <a:hlinkClick r:id="rId5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cs typeface="+mn-ea"/>
                <a:sym typeface="+mn-lt"/>
                <a:hlinkClick r:id="rId5"/>
              </a:rPr>
              <a:t>模板</a:t>
            </a:r>
            <a:r>
              <a:rPr lang="en-US" altLang="zh-CN" sz="100" dirty="0">
                <a:solidFill>
                  <a:prstClr val="black"/>
                </a:solidFill>
                <a:cs typeface="+mn-ea"/>
                <a:sym typeface="+mn-lt"/>
              </a:rPr>
              <a:t>http://www.1ppt.com/hangye/</a:t>
            </a:r>
            <a:endParaRPr lang="en-US" altLang="zh-CN" sz="100" dirty="0" smtClean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39171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:a14="http://schemas.microsoft.com/office/drawing/2010/main" xmlns:a16="http://schemas.microsoft.com/office/drawing/2014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6828AE-F94F-48F5-9C6C-61938868BC6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8609" y="2774913"/>
            <a:ext cx="4799802" cy="2033814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C73AC65-2503-4FAD-8AC3-D7DE477AB226}"/>
              </a:ext>
            </a:extLst>
          </p:cNvPr>
          <p:cNvSpPr txBox="1"/>
          <p:nvPr/>
        </p:nvSpPr>
        <p:spPr>
          <a:xfrm>
            <a:off x="2639366" y="1974743"/>
            <a:ext cx="696857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6600">
                <a:solidFill>
                  <a:schemeClr val="tx1">
                    <a:lumMod val="75000"/>
                    <a:lumOff val="25000"/>
                  </a:schemeClr>
                </a:solidFill>
                <a:latin typeface="义启小魏楷" panose="02010601030101010101" pitchFamily="2" charset="-128"/>
                <a:ea typeface="义启小魏楷" panose="02010601030101010101" pitchFamily="2" charset="-128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中国美食文化介绍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181B543-E236-4D8D-A58C-C8A404A488C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3658" y="3775262"/>
            <a:ext cx="1653270" cy="165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265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:a14="http://schemas.microsoft.com/office/drawing/2010/main" xmlns:a16="http://schemas.microsoft.com/office/drawing/2014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562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文本框 4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C19EEE-2CD2-4457-B5C6-51E310314A06}"/>
              </a:ext>
            </a:extLst>
          </p:cNvPr>
          <p:cNvSpPr txBox="1"/>
          <p:nvPr/>
        </p:nvSpPr>
        <p:spPr>
          <a:xfrm rot="16200000">
            <a:off x="5486182" y="-493835"/>
            <a:ext cx="1292662" cy="279022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72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目</a:t>
            </a:r>
            <a:r>
              <a:rPr lang="zh-CN" altLang="en-US" sz="66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录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8695BEE-D2D4-4930-8A31-928A05375FCB}"/>
              </a:ext>
            </a:extLst>
          </p:cNvPr>
          <p:cNvGrpSpPr/>
          <p:nvPr/>
        </p:nvGrpSpPr>
        <p:grpSpPr>
          <a:xfrm>
            <a:off x="8309011" y="1677551"/>
            <a:ext cx="919340" cy="4705373"/>
            <a:chOff x="7529300" y="1501088"/>
            <a:chExt cx="919340" cy="4705373"/>
          </a:xfrm>
        </p:grpSpPr>
        <p:grpSp>
          <p:nvGrpSpPr>
            <p:cNvPr id="58" name="组合 5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BCC2944-42FB-458B-8083-0D8808DA28D3}"/>
                </a:ext>
              </a:extLst>
            </p:cNvPr>
            <p:cNvGrpSpPr/>
            <p:nvPr/>
          </p:nvGrpSpPr>
          <p:grpSpPr>
            <a:xfrm>
              <a:off x="7529300" y="1575267"/>
              <a:ext cx="919340" cy="4413355"/>
              <a:chOff x="1864184" y="1516219"/>
              <a:chExt cx="919340" cy="4413355"/>
            </a:xfrm>
          </p:grpSpPr>
          <p:pic>
            <p:nvPicPr>
              <p:cNvPr id="59" name="图片 5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2AF2A34-3077-40BA-8471-41BA0015CB6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864184" y="2705099"/>
                <a:ext cx="919340" cy="2825087"/>
              </a:xfrm>
              <a:prstGeom prst="rect">
                <a:avLst/>
              </a:prstGeom>
            </p:spPr>
          </p:pic>
          <p:pic>
            <p:nvPicPr>
              <p:cNvPr id="60" name="图片 5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59F4CF-10C8-4D74-9582-9D6826792E7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864184" y="2234153"/>
                <a:ext cx="919340" cy="470947"/>
              </a:xfrm>
              <a:prstGeom prst="rect">
                <a:avLst/>
              </a:prstGeom>
            </p:spPr>
          </p:pic>
          <p:pic>
            <p:nvPicPr>
              <p:cNvPr id="61" name="图片 6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3041AC-4EC0-4F66-ABCB-BF264606350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864184" y="1516219"/>
                <a:ext cx="919340" cy="717934"/>
              </a:xfrm>
              <a:prstGeom prst="rect">
                <a:avLst/>
              </a:prstGeom>
            </p:spPr>
          </p:pic>
          <p:pic>
            <p:nvPicPr>
              <p:cNvPr id="62" name="图片 6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B30BC8-54F2-4FDA-9DFA-B8845018D5D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864184" y="5530187"/>
                <a:ext cx="919340" cy="399387"/>
              </a:xfrm>
              <a:prstGeom prst="rect">
                <a:avLst/>
              </a:prstGeom>
            </p:spPr>
          </p:pic>
        </p:grp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B0621D8-9314-436F-9698-DEDDE1EE63EA}"/>
                </a:ext>
              </a:extLst>
            </p:cNvPr>
            <p:cNvSpPr txBox="1"/>
            <p:nvPr/>
          </p:nvSpPr>
          <p:spPr>
            <a:xfrm>
              <a:off x="7667834" y="2146919"/>
              <a:ext cx="615553" cy="405954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中国饮食起源及特色</a:t>
              </a:r>
            </a:p>
          </p:txBody>
        </p:sp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F9E8F10-D2CB-46EA-8CBF-E9160FEED743}"/>
                </a:ext>
              </a:extLst>
            </p:cNvPr>
            <p:cNvSpPr txBox="1"/>
            <p:nvPr/>
          </p:nvSpPr>
          <p:spPr>
            <a:xfrm>
              <a:off x="7619638" y="1501088"/>
              <a:ext cx="738664" cy="84089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壹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D373641-C195-4BDC-99A3-992A283A0773}"/>
              </a:ext>
            </a:extLst>
          </p:cNvPr>
          <p:cNvGrpSpPr/>
          <p:nvPr/>
        </p:nvGrpSpPr>
        <p:grpSpPr>
          <a:xfrm>
            <a:off x="7003477" y="1677551"/>
            <a:ext cx="919340" cy="4667839"/>
            <a:chOff x="6223766" y="1501088"/>
            <a:chExt cx="919340" cy="4667839"/>
          </a:xfrm>
        </p:grpSpPr>
        <p:grpSp>
          <p:nvGrpSpPr>
            <p:cNvPr id="63" name="组合 6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2F98A84-1CBD-411C-910C-D161EC3856E6}"/>
                </a:ext>
              </a:extLst>
            </p:cNvPr>
            <p:cNvGrpSpPr/>
            <p:nvPr/>
          </p:nvGrpSpPr>
          <p:grpSpPr>
            <a:xfrm>
              <a:off x="6223766" y="1575267"/>
              <a:ext cx="919340" cy="4413355"/>
              <a:chOff x="1864184" y="1516219"/>
              <a:chExt cx="919340" cy="4413355"/>
            </a:xfrm>
          </p:grpSpPr>
          <p:pic>
            <p:nvPicPr>
              <p:cNvPr id="64" name="图片 6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B2BC2B-4E06-4CD2-94F1-7CF7DFFFE97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864184" y="2705099"/>
                <a:ext cx="919340" cy="2825087"/>
              </a:xfrm>
              <a:prstGeom prst="rect">
                <a:avLst/>
              </a:prstGeom>
            </p:spPr>
          </p:pic>
          <p:pic>
            <p:nvPicPr>
              <p:cNvPr id="65" name="图片 6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14D6EAF-B8D3-46A4-8EB0-D915D67124C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864184" y="2234153"/>
                <a:ext cx="919340" cy="470947"/>
              </a:xfrm>
              <a:prstGeom prst="rect">
                <a:avLst/>
              </a:prstGeom>
            </p:spPr>
          </p:pic>
          <p:pic>
            <p:nvPicPr>
              <p:cNvPr id="66" name="图片 6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35B2A8-6EED-4189-816F-83190AB93F5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864184" y="1516219"/>
                <a:ext cx="919340" cy="717934"/>
              </a:xfrm>
              <a:prstGeom prst="rect">
                <a:avLst/>
              </a:prstGeom>
            </p:spPr>
          </p:pic>
          <p:pic>
            <p:nvPicPr>
              <p:cNvPr id="67" name="图片 6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2FE0CF-A053-400A-947B-97F3A689957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864184" y="5530187"/>
                <a:ext cx="919340" cy="399387"/>
              </a:xfrm>
              <a:prstGeom prst="rect">
                <a:avLst/>
              </a:prstGeom>
            </p:spPr>
          </p:pic>
        </p:grp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03DDBF5-4181-4F61-BB0A-32821A0EA70E}"/>
                </a:ext>
              </a:extLst>
            </p:cNvPr>
            <p:cNvSpPr txBox="1"/>
            <p:nvPr/>
          </p:nvSpPr>
          <p:spPr>
            <a:xfrm>
              <a:off x="6348711" y="2109385"/>
              <a:ext cx="615553" cy="405954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中国地方菜系</a:t>
              </a:r>
            </a:p>
          </p:txBody>
        </p:sp>
        <p:sp>
          <p:nvSpPr>
            <p:cNvPr id="79" name="文本框 7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5407859-61EB-4885-9042-47FBEC597536}"/>
                </a:ext>
              </a:extLst>
            </p:cNvPr>
            <p:cNvSpPr txBox="1"/>
            <p:nvPr/>
          </p:nvSpPr>
          <p:spPr>
            <a:xfrm>
              <a:off x="6314104" y="1501088"/>
              <a:ext cx="738664" cy="84089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贰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533BAF-16D7-428A-A829-E2A9E196CFDD}"/>
              </a:ext>
            </a:extLst>
          </p:cNvPr>
          <p:cNvGrpSpPr/>
          <p:nvPr/>
        </p:nvGrpSpPr>
        <p:grpSpPr>
          <a:xfrm>
            <a:off x="5571534" y="1677551"/>
            <a:ext cx="919340" cy="4575484"/>
            <a:chOff x="4791823" y="1501088"/>
            <a:chExt cx="919340" cy="4575484"/>
          </a:xfrm>
        </p:grpSpPr>
        <p:grpSp>
          <p:nvGrpSpPr>
            <p:cNvPr id="68" name="组合 6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E3A113C-DF07-429A-ACE2-94BDEF836723}"/>
                </a:ext>
              </a:extLst>
            </p:cNvPr>
            <p:cNvGrpSpPr/>
            <p:nvPr/>
          </p:nvGrpSpPr>
          <p:grpSpPr>
            <a:xfrm>
              <a:off x="4791823" y="1575267"/>
              <a:ext cx="919340" cy="4413355"/>
              <a:chOff x="1864184" y="1516219"/>
              <a:chExt cx="919340" cy="4413355"/>
            </a:xfrm>
          </p:grpSpPr>
          <p:pic>
            <p:nvPicPr>
              <p:cNvPr id="69" name="图片 6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E972877-E10A-46E1-A968-FB1AB98A486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864184" y="2705099"/>
                <a:ext cx="919340" cy="2825087"/>
              </a:xfrm>
              <a:prstGeom prst="rect">
                <a:avLst/>
              </a:prstGeom>
            </p:spPr>
          </p:pic>
          <p:pic>
            <p:nvPicPr>
              <p:cNvPr id="70" name="图片 6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8AF0F2D-19E7-4033-9C65-01827E87E2B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864184" y="2234153"/>
                <a:ext cx="919340" cy="470947"/>
              </a:xfrm>
              <a:prstGeom prst="rect">
                <a:avLst/>
              </a:prstGeom>
            </p:spPr>
          </p:pic>
          <p:pic>
            <p:nvPicPr>
              <p:cNvPr id="71" name="图片 7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8D7AD7-473D-4CED-983B-5C433868B01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864184" y="1516219"/>
                <a:ext cx="919340" cy="717934"/>
              </a:xfrm>
              <a:prstGeom prst="rect">
                <a:avLst/>
              </a:prstGeom>
            </p:spPr>
          </p:pic>
          <p:pic>
            <p:nvPicPr>
              <p:cNvPr id="72" name="图片 7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FA922D4-2B1A-42C7-A0C8-6454A3BE6BF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864184" y="5530187"/>
                <a:ext cx="919340" cy="399387"/>
              </a:xfrm>
              <a:prstGeom prst="rect">
                <a:avLst/>
              </a:prstGeom>
            </p:spPr>
          </p:pic>
        </p:grp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1CB7CD-B1F6-4281-A153-2FFECE2CC57B}"/>
                </a:ext>
              </a:extLst>
            </p:cNvPr>
            <p:cNvSpPr txBox="1"/>
            <p:nvPr/>
          </p:nvSpPr>
          <p:spPr>
            <a:xfrm>
              <a:off x="4915994" y="2201740"/>
              <a:ext cx="615553" cy="387483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食物相克与相宜</a:t>
              </a:r>
            </a:p>
          </p:txBody>
        </p:sp>
        <p:sp>
          <p:nvSpPr>
            <p:cNvPr id="80" name="文本框 7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430DDD1-BFF6-4DC5-88E6-EB943140BFA5}"/>
                </a:ext>
              </a:extLst>
            </p:cNvPr>
            <p:cNvSpPr txBox="1"/>
            <p:nvPr/>
          </p:nvSpPr>
          <p:spPr>
            <a:xfrm>
              <a:off x="4885685" y="1501088"/>
              <a:ext cx="738664" cy="84089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叁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8A150D3-EC77-4D0B-9968-829F94E065FC}"/>
              </a:ext>
            </a:extLst>
          </p:cNvPr>
          <p:cNvGrpSpPr/>
          <p:nvPr/>
        </p:nvGrpSpPr>
        <p:grpSpPr>
          <a:xfrm>
            <a:off x="4137374" y="1666573"/>
            <a:ext cx="919340" cy="4730752"/>
            <a:chOff x="3357663" y="1490110"/>
            <a:chExt cx="919340" cy="4730752"/>
          </a:xfrm>
        </p:grpSpPr>
        <p:grpSp>
          <p:nvGrpSpPr>
            <p:cNvPr id="73" name="组合 7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5BB696B-B484-40D6-9157-DBBBE1476774}"/>
                </a:ext>
              </a:extLst>
            </p:cNvPr>
            <p:cNvGrpSpPr/>
            <p:nvPr/>
          </p:nvGrpSpPr>
          <p:grpSpPr>
            <a:xfrm>
              <a:off x="3357663" y="1562567"/>
              <a:ext cx="919340" cy="4413355"/>
              <a:chOff x="1864184" y="1516219"/>
              <a:chExt cx="919340" cy="4413355"/>
            </a:xfrm>
          </p:grpSpPr>
          <p:pic>
            <p:nvPicPr>
              <p:cNvPr id="74" name="图片 7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80C1F2F-356D-48EF-80D8-7EE6C97FC3A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864184" y="2705099"/>
                <a:ext cx="919340" cy="2825087"/>
              </a:xfrm>
              <a:prstGeom prst="rect">
                <a:avLst/>
              </a:prstGeom>
            </p:spPr>
          </p:pic>
          <p:pic>
            <p:nvPicPr>
              <p:cNvPr id="75" name="图片 7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C981A9-CF6C-48EF-AB7A-891CE523329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864184" y="2234153"/>
                <a:ext cx="919340" cy="470947"/>
              </a:xfrm>
              <a:prstGeom prst="rect">
                <a:avLst/>
              </a:prstGeom>
            </p:spPr>
          </p:pic>
          <p:pic>
            <p:nvPicPr>
              <p:cNvPr id="76" name="图片 7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AEA861-28C3-47D1-A3DD-C910834866D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864184" y="1516219"/>
                <a:ext cx="919340" cy="717934"/>
              </a:xfrm>
              <a:prstGeom prst="rect">
                <a:avLst/>
              </a:prstGeom>
            </p:spPr>
          </p:pic>
          <p:pic>
            <p:nvPicPr>
              <p:cNvPr id="77" name="图片 7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290984E-C990-43D4-B013-CF229A5DB23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864184" y="5530187"/>
                <a:ext cx="919340" cy="399387"/>
              </a:xfrm>
              <a:prstGeom prst="rect">
                <a:avLst/>
              </a:prstGeom>
            </p:spPr>
          </p:pic>
        </p:grp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36A60C-3145-4559-AEB9-949ADD724BB1}"/>
                </a:ext>
              </a:extLst>
            </p:cNvPr>
            <p:cNvSpPr txBox="1"/>
            <p:nvPr/>
          </p:nvSpPr>
          <p:spPr>
            <a:xfrm>
              <a:off x="3484453" y="2161320"/>
              <a:ext cx="615553" cy="405954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中国饮食习俗特点</a:t>
              </a:r>
            </a:p>
          </p:txBody>
        </p:sp>
        <p:sp>
          <p:nvSpPr>
            <p:cNvPr id="81" name="文本框 8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4DE920-5C58-40DD-B1D4-F871DF5090DD}"/>
                </a:ext>
              </a:extLst>
            </p:cNvPr>
            <p:cNvSpPr txBox="1"/>
            <p:nvPr/>
          </p:nvSpPr>
          <p:spPr>
            <a:xfrm>
              <a:off x="3439187" y="1490110"/>
              <a:ext cx="738664" cy="84089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肆</a:t>
              </a: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6CAB8D3-2DF6-4548-9E46-ACDDEDD6EB2A}"/>
              </a:ext>
            </a:extLst>
          </p:cNvPr>
          <p:cNvGrpSpPr/>
          <p:nvPr/>
        </p:nvGrpSpPr>
        <p:grpSpPr>
          <a:xfrm>
            <a:off x="2655224" y="1666573"/>
            <a:ext cx="919340" cy="4498512"/>
            <a:chOff x="1875513" y="1490110"/>
            <a:chExt cx="919340" cy="4498512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9460CAE-30B8-4DD5-BFB8-A8F208D59B63}"/>
                </a:ext>
              </a:extLst>
            </p:cNvPr>
            <p:cNvGrpSpPr/>
            <p:nvPr/>
          </p:nvGrpSpPr>
          <p:grpSpPr>
            <a:xfrm>
              <a:off x="1875513" y="1575267"/>
              <a:ext cx="919340" cy="4413355"/>
              <a:chOff x="1864184" y="1516219"/>
              <a:chExt cx="919340" cy="4413355"/>
            </a:xfrm>
          </p:grpSpPr>
          <p:pic>
            <p:nvPicPr>
              <p:cNvPr id="52" name="图片 5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CC7A70E-2390-4E4B-BDC6-4F620C47D02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864184" y="2705099"/>
                <a:ext cx="919340" cy="2825087"/>
              </a:xfrm>
              <a:prstGeom prst="rect">
                <a:avLst/>
              </a:prstGeom>
            </p:spPr>
          </p:pic>
          <p:pic>
            <p:nvPicPr>
              <p:cNvPr id="50" name="图片 4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F701A75-8574-4B02-A372-2E93564C88D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864184" y="2234153"/>
                <a:ext cx="919340" cy="470947"/>
              </a:xfrm>
              <a:prstGeom prst="rect">
                <a:avLst/>
              </a:prstGeom>
            </p:spPr>
          </p:pic>
          <p:pic>
            <p:nvPicPr>
              <p:cNvPr id="49" name="图片 4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3965197-D075-438E-999C-5670374EBDF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864184" y="1516219"/>
                <a:ext cx="919340" cy="717934"/>
              </a:xfrm>
              <a:prstGeom prst="rect">
                <a:avLst/>
              </a:prstGeom>
            </p:spPr>
          </p:pic>
          <p:pic>
            <p:nvPicPr>
              <p:cNvPr id="51" name="图片 5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0AAA9D3-044C-4BC3-BB86-970AF0680D6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864184" y="5530187"/>
                <a:ext cx="919340" cy="399387"/>
              </a:xfrm>
              <a:prstGeom prst="rect">
                <a:avLst/>
              </a:prstGeom>
            </p:spPr>
          </p:pic>
        </p:grp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9E02F2-B999-4819-B3CF-89985A8C7683}"/>
                </a:ext>
              </a:extLst>
            </p:cNvPr>
            <p:cNvSpPr txBox="1"/>
            <p:nvPr/>
          </p:nvSpPr>
          <p:spPr>
            <a:xfrm>
              <a:off x="2027406" y="2869733"/>
              <a:ext cx="615553" cy="244823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just"/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中国饮食礼仪</a:t>
              </a:r>
            </a:p>
          </p:txBody>
        </p:sp>
        <p:sp>
          <p:nvSpPr>
            <p:cNvPr id="82" name="文本框 8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E5AA615-9A57-401A-B34D-530E79769AA3}"/>
                </a:ext>
              </a:extLst>
            </p:cNvPr>
            <p:cNvSpPr txBox="1"/>
            <p:nvPr/>
          </p:nvSpPr>
          <p:spPr>
            <a:xfrm>
              <a:off x="1977274" y="1490110"/>
              <a:ext cx="738664" cy="84089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6869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:a14="http://schemas.microsoft.com/office/drawing/2010/main" xmlns:a16="http://schemas.microsoft.com/office/drawing/2014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文本框 5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1065FC9-769A-4DFC-B22A-51D1F08999D4}"/>
              </a:ext>
            </a:extLst>
          </p:cNvPr>
          <p:cNvSpPr txBox="1"/>
          <p:nvPr/>
        </p:nvSpPr>
        <p:spPr>
          <a:xfrm>
            <a:off x="2520058" y="2105561"/>
            <a:ext cx="3575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第壹章</a:t>
            </a: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26486F-C8EC-4AFD-8763-0AD320213F99}"/>
              </a:ext>
            </a:extLst>
          </p:cNvPr>
          <p:cNvSpPr/>
          <p:nvPr/>
        </p:nvSpPr>
        <p:spPr>
          <a:xfrm>
            <a:off x="1330291" y="3889085"/>
            <a:ext cx="59554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中国饮食起源及特色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0AF626F-DD6E-4A07-8E49-8AD47D5644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5603" y="1459832"/>
            <a:ext cx="6747711" cy="539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633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:a14="http://schemas.microsoft.com/office/drawing/2010/main" xmlns:a16="http://schemas.microsoft.com/office/drawing/2014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2E5CA01-9F48-450C-9492-8BDEEACDA575}"/>
              </a:ext>
            </a:extLst>
          </p:cNvPr>
          <p:cNvSpPr/>
          <p:nvPr/>
        </p:nvSpPr>
        <p:spPr>
          <a:xfrm>
            <a:off x="1695464" y="2022945"/>
            <a:ext cx="221825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中国人的传统饮食习俗是以植物性食料为主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1B9E837-0510-4998-A780-34F7A4FA11FE}"/>
              </a:ext>
            </a:extLst>
          </p:cNvPr>
          <p:cNvSpPr/>
          <p:nvPr/>
        </p:nvSpPr>
        <p:spPr>
          <a:xfrm>
            <a:off x="4888051" y="2010245"/>
            <a:ext cx="221825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主食是五谷，辅食是蔬菜，外加少量肉类作物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F6E6E5A-168E-49F7-A8E9-E4BF86D859C1}"/>
              </a:ext>
            </a:extLst>
          </p:cNvPr>
          <p:cNvSpPr/>
          <p:nvPr/>
        </p:nvSpPr>
        <p:spPr>
          <a:xfrm>
            <a:off x="8081104" y="2010245"/>
            <a:ext cx="226905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黄帝内经</a:t>
            </a:r>
            <a:r>
              <a:rPr lang="en-US" altLang="zh-CN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 五谷为养，五果为助，五畜为益，五菜为充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4D6C90-E71C-4F34-BF62-49456F5A494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1096" y="3552273"/>
            <a:ext cx="1969067" cy="196906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FDE7532-3986-41AC-8DC1-2229A106165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2480" y="3632200"/>
            <a:ext cx="1969067" cy="196906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D9FD86B-7E22-4B70-A2D1-4470DC71BF9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5464" y="3346227"/>
            <a:ext cx="2486630" cy="2486630"/>
          </a:xfrm>
          <a:prstGeom prst="rect">
            <a:avLst/>
          </a:prstGeom>
        </p:spPr>
      </p:pic>
      <p:sp>
        <p:nvSpPr>
          <p:cNvPr id="24" name="矩形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43200B3-6D41-4251-9DEA-D2AF80A841C2}"/>
              </a:ext>
            </a:extLst>
          </p:cNvPr>
          <p:cNvSpPr/>
          <p:nvPr/>
        </p:nvSpPr>
        <p:spPr>
          <a:xfrm>
            <a:off x="4219728" y="766285"/>
            <a:ext cx="3791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中国传统饮食基本类型</a:t>
            </a:r>
          </a:p>
        </p:txBody>
      </p:sp>
    </p:spTree>
    <p:extLst>
      <p:ext uri="{BB962C8B-B14F-4D97-AF65-F5344CB8AC3E}">
        <p14:creationId xmlns:p14="http://schemas.microsoft.com/office/powerpoint/2010/main" val="343803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:a14="http://schemas.microsoft.com/office/drawing/2010/main" xmlns:a16="http://schemas.microsoft.com/office/drawing/2014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7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BA098A1-FBCF-43D0-B1AB-7292A28EF0BA}"/>
              </a:ext>
            </a:extLst>
          </p:cNvPr>
          <p:cNvSpPr/>
          <p:nvPr/>
        </p:nvSpPr>
        <p:spPr>
          <a:xfrm>
            <a:off x="4560964" y="792370"/>
            <a:ext cx="30700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五谷五果五畜五菜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AA68D0-7DD8-4EA5-A7BD-42805848276C}"/>
              </a:ext>
            </a:extLst>
          </p:cNvPr>
          <p:cNvSpPr/>
          <p:nvPr/>
        </p:nvSpPr>
        <p:spPr>
          <a:xfrm>
            <a:off x="3523045" y="2376741"/>
            <a:ext cx="36451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是指稻、麦、黍、稷、菽五种粮食作物。黍指玉米，也包括黄米，稷指粟（高粱），菽指豆类。我们可以把这类食物统称为五谷杂粮。</a:t>
            </a:r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28AAB7-EB20-4806-9EBD-7075802FF814}"/>
              </a:ext>
            </a:extLst>
          </p:cNvPr>
          <p:cNvSpPr/>
          <p:nvPr/>
        </p:nvSpPr>
        <p:spPr>
          <a:xfrm>
            <a:off x="3659645" y="1855851"/>
            <a:ext cx="1193800" cy="45720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“五谷”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6F10CE2-97BC-4D94-9385-DD0CCF001C9A}"/>
              </a:ext>
            </a:extLst>
          </p:cNvPr>
          <p:cNvSpPr/>
          <p:nvPr/>
        </p:nvSpPr>
        <p:spPr>
          <a:xfrm>
            <a:off x="7343236" y="2399790"/>
            <a:ext cx="36451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为葵甘、韭酸、藿咸、薤苦、葱辛，并非是特指，而是泛指各种蔬菜。 菜蔬种类多，根、茎、叶、花、瓜、果均可食用。</a:t>
            </a:r>
          </a:p>
        </p:txBody>
      </p:sp>
      <p:sp>
        <p:nvSpPr>
          <p:cNvPr id="15" name="矩形: 圆角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4C6693C-50B4-4692-96CC-1DC54FC8AEF2}"/>
              </a:ext>
            </a:extLst>
          </p:cNvPr>
          <p:cNvSpPr/>
          <p:nvPr/>
        </p:nvSpPr>
        <p:spPr>
          <a:xfrm>
            <a:off x="7446123" y="1919541"/>
            <a:ext cx="1193800" cy="45720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“五菜”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A5DBD3-CD6E-4B7A-999B-DC9CCE79CDE3}"/>
              </a:ext>
            </a:extLst>
          </p:cNvPr>
          <p:cNvSpPr/>
          <p:nvPr/>
        </p:nvSpPr>
        <p:spPr>
          <a:xfrm>
            <a:off x="3523045" y="4397032"/>
            <a:ext cx="36451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为牛甘、犬酸、猪咸、羊苦、鸡辛，也就是我们现在所说的牛、狗、猪、羊、鸡，即各种肉类。 </a:t>
            </a:r>
          </a:p>
        </p:txBody>
      </p:sp>
      <p:sp>
        <p:nvSpPr>
          <p:cNvPr id="17" name="矩形: 圆角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5FE9D0-05E0-467A-82F0-C548AF3286E8}"/>
              </a:ext>
            </a:extLst>
          </p:cNvPr>
          <p:cNvSpPr/>
          <p:nvPr/>
        </p:nvSpPr>
        <p:spPr>
          <a:xfrm>
            <a:off x="3659645" y="3876142"/>
            <a:ext cx="1193800" cy="45720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 “五畜”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C219905-0651-4C62-BA6E-681DEFB752B5}"/>
              </a:ext>
            </a:extLst>
          </p:cNvPr>
          <p:cNvSpPr/>
          <p:nvPr/>
        </p:nvSpPr>
        <p:spPr>
          <a:xfrm>
            <a:off x="7343236" y="4409587"/>
            <a:ext cx="36451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为枣甘、李酸、栗咸、杏苦、桃辛，也就是我们现在所说的大枣、李子、栗子、杏、桃，泛指各种水果。</a:t>
            </a:r>
          </a:p>
        </p:txBody>
      </p:sp>
      <p:sp>
        <p:nvSpPr>
          <p:cNvPr id="19" name="矩形: 圆角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37FFF9C-327A-44E8-BDC9-C0C77A4E1C16}"/>
              </a:ext>
            </a:extLst>
          </p:cNvPr>
          <p:cNvSpPr/>
          <p:nvPr/>
        </p:nvSpPr>
        <p:spPr>
          <a:xfrm>
            <a:off x="7446123" y="3929338"/>
            <a:ext cx="1193800" cy="45720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“五果”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E56F6FC-4543-4048-8428-D975B6C7893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231" y="2344121"/>
            <a:ext cx="2067223" cy="2042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868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:a14="http://schemas.microsoft.com/office/drawing/2010/main" xmlns:a16="http://schemas.microsoft.com/office/drawing/2014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2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0782B0B-A5BD-4027-84D7-0C44ECE1CA68}"/>
              </a:ext>
            </a:extLst>
          </p:cNvPr>
          <p:cNvSpPr/>
          <p:nvPr/>
        </p:nvSpPr>
        <p:spPr>
          <a:xfrm>
            <a:off x="4310894" y="802239"/>
            <a:ext cx="3570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中国饮食史上的四大发明</a:t>
            </a: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EF122D-11D6-4FFD-A383-79FC44B9B046}"/>
              </a:ext>
            </a:extLst>
          </p:cNvPr>
          <p:cNvSpPr/>
          <p:nvPr/>
        </p:nvSpPr>
        <p:spPr>
          <a:xfrm>
            <a:off x="6514694" y="1815236"/>
            <a:ext cx="1853202" cy="390656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豆酱及酱油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F88EF0-6320-4B44-B614-630EF2ACAB76}"/>
              </a:ext>
            </a:extLst>
          </p:cNvPr>
          <p:cNvSpPr/>
          <p:nvPr/>
        </p:nvSpPr>
        <p:spPr>
          <a:xfrm>
            <a:off x="6514694" y="2217787"/>
            <a:ext cx="37455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中国是世界上第一个用酶酸大豆的方法生产富含氨基酸的美味食物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矩形: 圆角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4943CC-EE21-4C94-991B-61445212D023}"/>
              </a:ext>
            </a:extLst>
          </p:cNvPr>
          <p:cNvSpPr/>
          <p:nvPr/>
        </p:nvSpPr>
        <p:spPr>
          <a:xfrm>
            <a:off x="6514694" y="3191567"/>
            <a:ext cx="1853202" cy="390656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豆浆及豆汁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DFAA239-7A42-4EC6-ACFF-8A6622E83F5D}"/>
              </a:ext>
            </a:extLst>
          </p:cNvPr>
          <p:cNvSpPr/>
          <p:nvPr/>
        </p:nvSpPr>
        <p:spPr>
          <a:xfrm>
            <a:off x="6514694" y="3599141"/>
            <a:ext cx="37455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中国是世界上第一个制作出营养丰富的大豆饮品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矩形: 圆角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2E4C71D-DA45-40A2-A445-17E5D451C086}"/>
              </a:ext>
            </a:extLst>
          </p:cNvPr>
          <p:cNvSpPr/>
          <p:nvPr/>
        </p:nvSpPr>
        <p:spPr>
          <a:xfrm>
            <a:off x="6533068" y="4572921"/>
            <a:ext cx="1853202" cy="390656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豆芽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69FACE-44F7-4B1F-8A44-DC6BBD351C85}"/>
              </a:ext>
            </a:extLst>
          </p:cNvPr>
          <p:cNvSpPr/>
          <p:nvPr/>
        </p:nvSpPr>
        <p:spPr>
          <a:xfrm>
            <a:off x="6533068" y="4967795"/>
            <a:ext cx="37455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中国是世界上第一个生产富含维生素</a:t>
            </a:r>
            <a:r>
              <a:rPr lang="en-US" altLang="zh-CN" dirty="0">
                <a:solidFill>
                  <a:prstClr val="black"/>
                </a:solidFill>
                <a:cs typeface="+mn-ea"/>
                <a:sym typeface="+mn-lt"/>
              </a:rPr>
              <a:t>C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的蔬菜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8" name="矩形: 圆角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6560BC2-D92C-4DA5-AA00-B5A40476A060}"/>
              </a:ext>
            </a:extLst>
          </p:cNvPr>
          <p:cNvSpPr/>
          <p:nvPr/>
        </p:nvSpPr>
        <p:spPr>
          <a:xfrm>
            <a:off x="3142495" y="5168117"/>
            <a:ext cx="1853202" cy="390656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豆腐及腐皮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65BF9A9-8B74-4ECD-91D0-70FC28FE934A}"/>
              </a:ext>
            </a:extLst>
          </p:cNvPr>
          <p:cNvSpPr/>
          <p:nvPr/>
        </p:nvSpPr>
        <p:spPr>
          <a:xfrm>
            <a:off x="2387011" y="5614126"/>
            <a:ext cx="37455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中国是世界上第一个用凝固豆汁的方法生产酪状食品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BD6FCE8-BE60-4AB2-B8F5-99371EAC45CD}"/>
              </a:ext>
            </a:extLst>
          </p:cNvPr>
          <p:cNvSpPr/>
          <p:nvPr/>
        </p:nvSpPr>
        <p:spPr>
          <a:xfrm>
            <a:off x="1991540" y="1545755"/>
            <a:ext cx="3848371" cy="3417822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rgbClr val="120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5525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:a14="http://schemas.microsoft.com/office/drawing/2010/main" xmlns:a16="http://schemas.microsoft.com/office/drawing/2014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  <p:bldP spid="13" grpId="0"/>
      <p:bldP spid="14" grpId="0" animBg="1"/>
      <p:bldP spid="15" grpId="0"/>
      <p:bldP spid="16" grpId="0" animBg="1"/>
      <p:bldP spid="17" grpId="0"/>
      <p:bldP spid="18" grpId="0" animBg="1"/>
      <p:bldP spid="19" grpId="0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文本框 5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1065FC9-769A-4DFC-B22A-51D1F08999D4}"/>
              </a:ext>
            </a:extLst>
          </p:cNvPr>
          <p:cNvSpPr txBox="1"/>
          <p:nvPr/>
        </p:nvSpPr>
        <p:spPr>
          <a:xfrm>
            <a:off x="2520058" y="2105561"/>
            <a:ext cx="3575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第贰章</a:t>
            </a: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26486F-C8EC-4AFD-8763-0AD320213F99}"/>
              </a:ext>
            </a:extLst>
          </p:cNvPr>
          <p:cNvSpPr/>
          <p:nvPr/>
        </p:nvSpPr>
        <p:spPr>
          <a:xfrm>
            <a:off x="1650892" y="3889085"/>
            <a:ext cx="53142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中国饮食地方菜系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0AF626F-DD6E-4A07-8E49-8AD47D5644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5603" y="1459832"/>
            <a:ext cx="6747711" cy="539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647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:a14="http://schemas.microsoft.com/office/drawing/2010/main" xmlns:a16="http://schemas.microsoft.com/office/drawing/2014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2857FA2-46D7-499A-8D42-A8DBECED5BB6}"/>
              </a:ext>
            </a:extLst>
          </p:cNvPr>
          <p:cNvSpPr/>
          <p:nvPr/>
        </p:nvSpPr>
        <p:spPr>
          <a:xfrm>
            <a:off x="4034622" y="792874"/>
            <a:ext cx="41857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影响地方饮食习俗形成的因素</a:t>
            </a:r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29E39B4-B1FC-475C-A94A-D44708FB8855}"/>
              </a:ext>
            </a:extLst>
          </p:cNvPr>
          <p:cNvSpPr/>
          <p:nvPr/>
        </p:nvSpPr>
        <p:spPr>
          <a:xfrm>
            <a:off x="2111528" y="2312199"/>
            <a:ext cx="3961611" cy="455832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“南人食米北食面”</a:t>
            </a:r>
          </a:p>
        </p:txBody>
      </p:sp>
      <p:sp>
        <p:nvSpPr>
          <p:cNvPr id="14" name="矩形: 圆角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A1B3D1C-D32B-46F7-A151-6EEE7A5088F3}"/>
              </a:ext>
            </a:extLst>
          </p:cNvPr>
          <p:cNvSpPr/>
          <p:nvPr/>
        </p:nvSpPr>
        <p:spPr>
          <a:xfrm>
            <a:off x="2111527" y="2958530"/>
            <a:ext cx="3961611" cy="455832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 “北咸、西酸、南辣、东甜”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BDEABE4-C9B6-47B6-9167-99EFCF3C5662}"/>
              </a:ext>
            </a:extLst>
          </p:cNvPr>
          <p:cNvSpPr/>
          <p:nvPr/>
        </p:nvSpPr>
        <p:spPr>
          <a:xfrm>
            <a:off x="2111527" y="4211434"/>
            <a:ext cx="4020986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cs typeface="+mn-ea"/>
                <a:sym typeface="+mn-lt"/>
              </a:rPr>
              <a:t>自然环境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cs typeface="+mn-ea"/>
                <a:sym typeface="+mn-lt"/>
              </a:rPr>
              <a:t>食物资源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cs typeface="+mn-ea"/>
                <a:sym typeface="+mn-lt"/>
              </a:rPr>
              <a:t>地域民俗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cs typeface="+mn-ea"/>
                <a:sym typeface="+mn-lt"/>
              </a:rPr>
              <a:t>各地气候差异形成不同口味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73CDA83-CBCD-4F1E-B301-2F97D6DED5D3}"/>
              </a:ext>
            </a:extLst>
          </p:cNvPr>
          <p:cNvSpPr/>
          <p:nvPr/>
        </p:nvSpPr>
        <p:spPr>
          <a:xfrm>
            <a:off x="2111527" y="3844067"/>
            <a:ext cx="37978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zh-CN" altLang="en-US" sz="2000" b="1" dirty="0">
                <a:cs typeface="+mn-ea"/>
                <a:sym typeface="+mn-lt"/>
              </a:rPr>
              <a:t>影响地方饮食习俗形成的因素：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C7A3650-0231-49EE-9F6A-82E5250CD83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625389" y="1587500"/>
            <a:ext cx="5270500" cy="527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902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:a14="http://schemas.microsoft.com/office/drawing/2010/main" xmlns:a16="http://schemas.microsoft.com/office/drawing/2014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 animBg="1"/>
      <p:bldP spid="14" grpId="0" animBg="1"/>
      <p:bldP spid="15" grpId="0"/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null,&quot;Name&quot;:&quot;正常&quot;,&quot;HeaderHeight&quot;:15.0,&quot;FooterHeight&quot;:9.0,&quot;SideMargin&quot;:5.5,&quot;TopMargin&quot;:0.0,&quot;BottomMargin&quot;:0.0,&quot;IntervalMargin&quot;:1.5,&quot;SettingType&quot;:&quot;System&quot;}"/>
  <p:tag name="ISPRING_PRESENTATION_TITLE" val="中国风中国美食文化介绍PPT模版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mbgmmvn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>
          <a:blip xmlns:r="http://schemas.openxmlformats.org/officeDocument/2006/relationships" r:embed="rId1"/>
          <a:stretch>
            <a:fillRect/>
          </a:stretch>
        </a:blipFill>
        <a:ln w="19050">
          <a:solidFill>
            <a:srgbClr val="120043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mbgmmvn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1562</Words>
  <Application>Microsoft Office PowerPoint</Application>
  <PresentationFormat>宽屏</PresentationFormat>
  <Paragraphs>169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Meiryo</vt:lpstr>
      <vt:lpstr>等线</vt:lpstr>
      <vt:lpstr>宋体</vt:lpstr>
      <vt:lpstr>微软雅黑</vt:lpstr>
      <vt:lpstr>义启小魏楷</vt:lpstr>
      <vt:lpstr>Arial</vt:lpstr>
      <vt:lpstr>Calibri</vt:lpstr>
      <vt:lpstr>Calibri Light</vt:lpstr>
      <vt:lpstr>第一PPT，www.1ppt.com​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24</cp:revision>
  <dcterms:created xsi:type="dcterms:W3CDTF">2019-03-28T05:06:03Z</dcterms:created>
  <dcterms:modified xsi:type="dcterms:W3CDTF">2021-05-19T00:47:41Z</dcterms:modified>
</cp:coreProperties>
</file>