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6"/>
  </p:handoutMasterIdLst>
  <p:sldIdLst>
    <p:sldId id="1009" r:id="rId3"/>
    <p:sldId id="1010" r:id="rId5"/>
    <p:sldId id="967" r:id="rId6"/>
    <p:sldId id="886" r:id="rId7"/>
    <p:sldId id="737" r:id="rId8"/>
    <p:sldId id="977" r:id="rId9"/>
    <p:sldId id="978" r:id="rId10"/>
    <p:sldId id="979" r:id="rId11"/>
    <p:sldId id="980" r:id="rId12"/>
    <p:sldId id="981" r:id="rId13"/>
    <p:sldId id="982" r:id="rId14"/>
    <p:sldId id="983" r:id="rId15"/>
    <p:sldId id="1011" r:id="rId16"/>
    <p:sldId id="971" r:id="rId17"/>
    <p:sldId id="989" r:id="rId18"/>
    <p:sldId id="990" r:id="rId19"/>
    <p:sldId id="991" r:id="rId20"/>
    <p:sldId id="992" r:id="rId21"/>
    <p:sldId id="1012" r:id="rId22"/>
    <p:sldId id="973" r:id="rId23"/>
    <p:sldId id="996" r:id="rId24"/>
    <p:sldId id="993" r:id="rId25"/>
    <p:sldId id="994" r:id="rId26"/>
    <p:sldId id="1013" r:id="rId27"/>
    <p:sldId id="975" r:id="rId28"/>
    <p:sldId id="997" r:id="rId29"/>
    <p:sldId id="998" r:id="rId30"/>
    <p:sldId id="999" r:id="rId31"/>
    <p:sldId id="1000" r:id="rId32"/>
    <p:sldId id="1001" r:id="rId33"/>
    <p:sldId id="1002" r:id="rId34"/>
    <p:sldId id="1014" r:id="rId35"/>
  </p:sldIdLst>
  <p:sldSz cx="12196445"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BC3E"/>
    <a:srgbClr val="587B29"/>
    <a:srgbClr val="537426"/>
    <a:srgbClr val="6E9E34"/>
    <a:srgbClr val="F1F1F1"/>
    <a:srgbClr val="006BBC"/>
    <a:srgbClr val="F8F8F8"/>
    <a:srgbClr val="EAEAEA"/>
    <a:srgbClr val="DDDDDD"/>
    <a:srgbClr val="0DC2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44" autoAdjust="0"/>
    <p:restoredTop sz="95673" autoAdjust="0"/>
  </p:normalViewPr>
  <p:slideViewPr>
    <p:cSldViewPr snapToObjects="1">
      <p:cViewPr>
        <p:scale>
          <a:sx n="60" d="100"/>
          <a:sy n="60" d="100"/>
        </p:scale>
        <p:origin x="2034" y="1158"/>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208"/>
    </p:cViewPr>
  </p:sorterViewPr>
  <p:notesViewPr>
    <p:cSldViewPr snapToObjects="1">
      <p:cViewPr varScale="1">
        <p:scale>
          <a:sx n="69" d="100"/>
          <a:sy n="69" d="100"/>
        </p:scale>
        <p:origin x="-283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610686-844B-4A1B-87C8-BB90DB4BAB84}"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fld>
            <a:endParaRPr 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4" Type="http://schemas.openxmlformats.org/officeDocument/2006/relationships/image" Target="../media/image13.png"/><Relationship Id="rId13" Type="http://schemas.openxmlformats.org/officeDocument/2006/relationships/image" Target="../media/image12.png"/><Relationship Id="rId12" Type="http://schemas.openxmlformats.org/officeDocument/2006/relationships/image" Target="../media/image11.png"/><Relationship Id="rId11" Type="http://schemas.openxmlformats.org/officeDocument/2006/relationships/image" Target="../media/image10.png"/><Relationship Id="rId10"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srcRect/>
          <a:stretch>
            <a:fillRect/>
          </a:stretch>
        </p:blipFill>
        <p:spPr bwMode="auto">
          <a:xfrm>
            <a:off x="4146913" y="2886609"/>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srcRect/>
          <a:stretch>
            <a:fillRect/>
          </a:stretch>
        </p:blipFill>
        <p:spPr bwMode="auto">
          <a:xfrm>
            <a:off x="1040451" y="1447779"/>
            <a:ext cx="3013731"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srcRect/>
          <a:stretch>
            <a:fillRect/>
          </a:stretch>
        </p:blipFill>
        <p:spPr bwMode="auto">
          <a:xfrm>
            <a:off x="4467436"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srcRect/>
          <a:stretch>
            <a:fillRect/>
          </a:stretch>
        </p:blipFill>
        <p:spPr bwMode="auto">
          <a:xfrm>
            <a:off x="7376340" y="2904246"/>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srcRect/>
          <a:stretch>
            <a:fillRect/>
          </a:stretch>
        </p:blipFill>
        <p:spPr bwMode="auto">
          <a:xfrm>
            <a:off x="5277817" y="2574149"/>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srcRect/>
          <a:stretch>
            <a:fillRect/>
          </a:stretch>
        </p:blipFill>
        <p:spPr bwMode="auto">
          <a:xfrm>
            <a:off x="3261942" y="3206628"/>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srcRect/>
          <a:stretch>
            <a:fillRect/>
          </a:stretch>
        </p:blipFill>
        <p:spPr bwMode="auto">
          <a:xfrm>
            <a:off x="5352404" y="3446014"/>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srcRect/>
          <a:stretch>
            <a:fillRect/>
          </a:stretch>
        </p:blipFill>
        <p:spPr bwMode="auto">
          <a:xfrm>
            <a:off x="9886102" y="2725338"/>
            <a:ext cx="1116794"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srcRect/>
          <a:stretch>
            <a:fillRect/>
          </a:stretch>
        </p:blipFill>
        <p:spPr bwMode="auto">
          <a:xfrm>
            <a:off x="7942800" y="3624920"/>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srcRect/>
          <a:stretch>
            <a:fillRect/>
          </a:stretch>
        </p:blipFill>
        <p:spPr bwMode="auto">
          <a:xfrm>
            <a:off x="11254880" y="2365000"/>
            <a:ext cx="52211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srcRect/>
          <a:stretch>
            <a:fillRect/>
          </a:stretch>
        </p:blipFill>
        <p:spPr bwMode="auto">
          <a:xfrm>
            <a:off x="2054437" y="2795894"/>
            <a:ext cx="1697365"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srcRect/>
          <a:stretch>
            <a:fillRect/>
          </a:stretch>
        </p:blipFill>
        <p:spPr bwMode="auto">
          <a:xfrm>
            <a:off x="3983626"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srcRect/>
          <a:stretch>
            <a:fillRect/>
          </a:stretch>
        </p:blipFill>
        <p:spPr bwMode="auto">
          <a:xfrm>
            <a:off x="8519340"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srcRect/>
          <a:stretch>
            <a:fillRect/>
          </a:stretch>
        </p:blipFill>
        <p:spPr bwMode="auto">
          <a:xfrm>
            <a:off x="9239008" y="2909285"/>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srcRect/>
          <a:stretch>
            <a:fillRect/>
          </a:stretch>
        </p:blipFill>
        <p:spPr bwMode="auto">
          <a:xfrm>
            <a:off x="9744990" y="3446013"/>
            <a:ext cx="282222" cy="2368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25624" y="908050"/>
            <a:ext cx="10601349" cy="635000"/>
          </a:xfrm>
        </p:spPr>
        <p:txBody>
          <a:bodyPr/>
          <a:lstStyle>
            <a:lvl1pPr>
              <a:defRPr>
                <a:solidFill>
                  <a:schemeClr val="accent1"/>
                </a:solidFill>
              </a:defRPr>
            </a:lvl1pPr>
          </a:lstStyle>
          <a:p>
            <a:r>
              <a:rPr lang="zh-CN" altLang="en-US"/>
              <a:t>单击此处编辑母版标题样式</a:t>
            </a:r>
            <a:endParaRPr lang="zh-CN" altLang="en-US"/>
          </a:p>
        </p:txBody>
      </p:sp>
      <p:sp>
        <p:nvSpPr>
          <p:cNvPr id="3" name="内容占位符 2"/>
          <p:cNvSpPr>
            <a:spLocks noGrp="1"/>
          </p:cNvSpPr>
          <p:nvPr>
            <p:ph idx="1"/>
          </p:nvPr>
        </p:nvSpPr>
        <p:spPr>
          <a:xfrm>
            <a:off x="825624" y="1600200"/>
            <a:ext cx="10601349" cy="4525963"/>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8" name="Freeform 5"/>
          <p:cNvSpPr/>
          <p:nvPr userDrawn="1"/>
        </p:nvSpPr>
        <p:spPr bwMode="auto">
          <a:xfrm>
            <a:off x="63836" y="73174"/>
            <a:ext cx="1227152" cy="486466"/>
          </a:xfrm>
          <a:custGeom>
            <a:avLst/>
            <a:gdLst>
              <a:gd name="T0" fmla="*/ 0 w 1600"/>
              <a:gd name="T1" fmla="*/ 0 h 617"/>
              <a:gd name="T2" fmla="*/ 1429 w 1600"/>
              <a:gd name="T3" fmla="*/ 0 h 617"/>
              <a:gd name="T4" fmla="*/ 1600 w 1600"/>
              <a:gd name="T5" fmla="*/ 308 h 617"/>
              <a:gd name="T6" fmla="*/ 1429 w 1600"/>
              <a:gd name="T7" fmla="*/ 617 h 617"/>
              <a:gd name="T8" fmla="*/ 0 w 1600"/>
              <a:gd name="T9" fmla="*/ 617 h 617"/>
              <a:gd name="T10" fmla="*/ 0 w 1600"/>
              <a:gd name="T11" fmla="*/ 0 h 617"/>
            </a:gdLst>
            <a:ahLst/>
            <a:cxnLst>
              <a:cxn ang="0">
                <a:pos x="T0" y="T1"/>
              </a:cxn>
              <a:cxn ang="0">
                <a:pos x="T2" y="T3"/>
              </a:cxn>
              <a:cxn ang="0">
                <a:pos x="T4" y="T5"/>
              </a:cxn>
              <a:cxn ang="0">
                <a:pos x="T6" y="T7"/>
              </a:cxn>
              <a:cxn ang="0">
                <a:pos x="T8" y="T9"/>
              </a:cxn>
              <a:cxn ang="0">
                <a:pos x="T10" y="T11"/>
              </a:cxn>
            </a:cxnLst>
            <a:rect l="0" t="0" r="r" b="b"/>
            <a:pathLst>
              <a:path w="1600" h="617">
                <a:moveTo>
                  <a:pt x="0" y="0"/>
                </a:moveTo>
                <a:lnTo>
                  <a:pt x="1429" y="0"/>
                </a:lnTo>
                <a:lnTo>
                  <a:pt x="1600" y="308"/>
                </a:lnTo>
                <a:lnTo>
                  <a:pt x="1429" y="617"/>
                </a:lnTo>
                <a:lnTo>
                  <a:pt x="0" y="617"/>
                </a:lnTo>
                <a:lnTo>
                  <a:pt x="0" y="0"/>
                </a:ln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9" name="Freeform 6"/>
          <p:cNvSpPr/>
          <p:nvPr userDrawn="1"/>
        </p:nvSpPr>
        <p:spPr bwMode="auto">
          <a:xfrm>
            <a:off x="1196834" y="73174"/>
            <a:ext cx="10215809" cy="486466"/>
          </a:xfrm>
          <a:custGeom>
            <a:avLst/>
            <a:gdLst>
              <a:gd name="T0" fmla="*/ 0 w 13327"/>
              <a:gd name="T1" fmla="*/ 0 h 617"/>
              <a:gd name="T2" fmla="*/ 13155 w 13327"/>
              <a:gd name="T3" fmla="*/ 0 h 617"/>
              <a:gd name="T4" fmla="*/ 13327 w 13327"/>
              <a:gd name="T5" fmla="*/ 308 h 617"/>
              <a:gd name="T6" fmla="*/ 13155 w 13327"/>
              <a:gd name="T7" fmla="*/ 617 h 617"/>
              <a:gd name="T8" fmla="*/ 0 w 13327"/>
              <a:gd name="T9" fmla="*/ 617 h 617"/>
              <a:gd name="T10" fmla="*/ 171 w 13327"/>
              <a:gd name="T11" fmla="*/ 308 h 617"/>
              <a:gd name="T12" fmla="*/ 0 w 13327"/>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13327" h="617">
                <a:moveTo>
                  <a:pt x="0" y="0"/>
                </a:moveTo>
                <a:lnTo>
                  <a:pt x="13155" y="0"/>
                </a:lnTo>
                <a:lnTo>
                  <a:pt x="13327" y="308"/>
                </a:lnTo>
                <a:lnTo>
                  <a:pt x="13155" y="617"/>
                </a:lnTo>
                <a:lnTo>
                  <a:pt x="0" y="617"/>
                </a:lnTo>
                <a:lnTo>
                  <a:pt x="171" y="308"/>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0" name="Freeform 7"/>
          <p:cNvSpPr/>
          <p:nvPr userDrawn="1"/>
        </p:nvSpPr>
        <p:spPr bwMode="auto">
          <a:xfrm>
            <a:off x="11320056" y="73174"/>
            <a:ext cx="812871" cy="486466"/>
          </a:xfrm>
          <a:custGeom>
            <a:avLst/>
            <a:gdLst>
              <a:gd name="T0" fmla="*/ 0 w 1060"/>
              <a:gd name="T1" fmla="*/ 0 h 617"/>
              <a:gd name="T2" fmla="*/ 1060 w 1060"/>
              <a:gd name="T3" fmla="*/ 0 h 617"/>
              <a:gd name="T4" fmla="*/ 1060 w 1060"/>
              <a:gd name="T5" fmla="*/ 617 h 617"/>
              <a:gd name="T6" fmla="*/ 0 w 1060"/>
              <a:gd name="T7" fmla="*/ 617 h 617"/>
              <a:gd name="T8" fmla="*/ 172 w 1060"/>
              <a:gd name="T9" fmla="*/ 308 h 617"/>
              <a:gd name="T10" fmla="*/ 0 w 1060"/>
              <a:gd name="T11" fmla="*/ 0 h 617"/>
            </a:gdLst>
            <a:ahLst/>
            <a:cxnLst>
              <a:cxn ang="0">
                <a:pos x="T0" y="T1"/>
              </a:cxn>
              <a:cxn ang="0">
                <a:pos x="T2" y="T3"/>
              </a:cxn>
              <a:cxn ang="0">
                <a:pos x="T4" y="T5"/>
              </a:cxn>
              <a:cxn ang="0">
                <a:pos x="T6" y="T7"/>
              </a:cxn>
              <a:cxn ang="0">
                <a:pos x="T8" y="T9"/>
              </a:cxn>
              <a:cxn ang="0">
                <a:pos x="T10" y="T11"/>
              </a:cxn>
            </a:cxnLst>
            <a:rect l="0" t="0" r="r" b="b"/>
            <a:pathLst>
              <a:path w="1060" h="617">
                <a:moveTo>
                  <a:pt x="0" y="0"/>
                </a:moveTo>
                <a:lnTo>
                  <a:pt x="1060" y="0"/>
                </a:lnTo>
                <a:lnTo>
                  <a:pt x="1060" y="617"/>
                </a:lnTo>
                <a:lnTo>
                  <a:pt x="0" y="617"/>
                </a:lnTo>
                <a:lnTo>
                  <a:pt x="172" y="308"/>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5" name="TextBox 14"/>
          <p:cNvSpPr txBox="1"/>
          <p:nvPr userDrawn="1"/>
        </p:nvSpPr>
        <p:spPr>
          <a:xfrm>
            <a:off x="11528228" y="116632"/>
            <a:ext cx="492443" cy="369332"/>
          </a:xfrm>
          <a:prstGeom prst="rect">
            <a:avLst/>
          </a:prstGeom>
          <a:noFill/>
        </p:spPr>
        <p:txBody>
          <a:bodyPr wrap="none" rtlCol="0">
            <a:spAutoFit/>
          </a:bodyPr>
          <a:lstStyle/>
          <a:p>
            <a:pPr algn="ctr"/>
            <a:fld id="{B879B013-EF15-44F9-9A4C-93BE492C244C}" type="slidenum">
              <a:rPr lang="zh-CN" altLang="en-US" sz="1800" smtClean="0">
                <a:solidFill>
                  <a:schemeClr val="accent2"/>
                </a:solidFill>
                <a:latin typeface="+mn-ea"/>
                <a:ea typeface="+mn-ea"/>
              </a:rPr>
            </a:fld>
            <a:endParaRPr lang="zh-CN" altLang="en-US" sz="1800" dirty="0">
              <a:solidFill>
                <a:schemeClr val="accent2"/>
              </a:solidFill>
              <a:latin typeface="+mn-ea"/>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solidFill>
                  <a:schemeClr val="tx1"/>
                </a:solidFill>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rgbClr val="F1F1F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dirty="0"/>
              <a:t>单击此处编辑母版标题样式</a:t>
            </a:r>
            <a:endParaRPr lang="zh-CN" dirty="0"/>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dirty="0"/>
              <a:t>单击此处编辑母版文本样式</a:t>
            </a:r>
            <a:endParaRPr lang="zh-CN" dirty="0"/>
          </a:p>
          <a:p>
            <a:pPr lvl="1"/>
            <a:r>
              <a:rPr lang="zh-CN" dirty="0"/>
              <a:t>第二级</a:t>
            </a:r>
            <a:endParaRPr 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sz="2400">
          <a:solidFill>
            <a:schemeClr val="accent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81" name="组合 80"/>
          <p:cNvGrpSpPr/>
          <p:nvPr/>
        </p:nvGrpSpPr>
        <p:grpSpPr>
          <a:xfrm>
            <a:off x="1012766" y="2516778"/>
            <a:ext cx="10560712" cy="1225190"/>
            <a:chOff x="1805940" y="1198245"/>
            <a:chExt cx="2011680" cy="2011680"/>
          </a:xfrm>
        </p:grpSpPr>
        <p:sp>
          <p:nvSpPr>
            <p:cNvPr id="82" name="圆角矩形 1"/>
            <p:cNvSpPr/>
            <p:nvPr/>
          </p:nvSpPr>
          <p:spPr>
            <a:xfrm>
              <a:off x="1805940" y="1198245"/>
              <a:ext cx="2011680" cy="2011680"/>
            </a:xfrm>
            <a:prstGeom prst="roundRect">
              <a:avLst>
                <a:gd name="adj" fmla="val 19981"/>
              </a:avLst>
            </a:prstGeom>
            <a:solidFill>
              <a:schemeClr val="bg2"/>
            </a:solidFill>
            <a:ln w="22225">
              <a:gradFill flip="none" rotWithShape="1">
                <a:gsLst>
                  <a:gs pos="0">
                    <a:srgbClr val="D9D9D9"/>
                  </a:gs>
                  <a:gs pos="100000">
                    <a:srgbClr val="FFFFFF"/>
                  </a:gs>
                </a:gsLst>
                <a:lin ang="2700000" scaled="1"/>
                <a:tileRect/>
              </a:gradFill>
            </a:ln>
            <a:effectLst>
              <a:innerShdw blurRad="63500" dist="38100" dir="13500000">
                <a:schemeClr val="bg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3" name="圆角矩形 4"/>
            <p:cNvSpPr/>
            <p:nvPr/>
          </p:nvSpPr>
          <p:spPr>
            <a:xfrm>
              <a:off x="1826928" y="1411974"/>
              <a:ext cx="1971001" cy="1633086"/>
            </a:xfrm>
            <a:prstGeom prst="roundRect">
              <a:avLst>
                <a:gd name="adj" fmla="val 19112"/>
              </a:avLst>
            </a:prstGeom>
            <a:gradFill>
              <a:gsLst>
                <a:gs pos="100000">
                  <a:srgbClr val="E0E0E0"/>
                </a:gs>
                <a:gs pos="0">
                  <a:srgbClr val="FFFFFF"/>
                </a:gs>
              </a:gsLst>
              <a:lin ang="2700000" scaled="1"/>
            </a:gradFill>
            <a:ln w="101600">
              <a:noFill/>
            </a:ln>
            <a:effectLst>
              <a:outerShdw blurRad="101600" dist="88900" dir="2700000" algn="tl" rotWithShape="0">
                <a:schemeClr val="bg2">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4" name="圆角矩形 5"/>
            <p:cNvSpPr/>
            <p:nvPr/>
          </p:nvSpPr>
          <p:spPr>
            <a:xfrm>
              <a:off x="1833062" y="1490995"/>
              <a:ext cx="1952644" cy="1440522"/>
            </a:xfrm>
            <a:prstGeom prst="roundRect">
              <a:avLst>
                <a:gd name="adj" fmla="val 19981"/>
              </a:avLst>
            </a:prstGeom>
            <a:gradFill>
              <a:gsLst>
                <a:gs pos="0">
                  <a:srgbClr val="D7D7D7"/>
                </a:gs>
                <a:gs pos="100000">
                  <a:srgbClr val="FFFFFF"/>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24" name="组合 23"/>
          <p:cNvGrpSpPr/>
          <p:nvPr/>
        </p:nvGrpSpPr>
        <p:grpSpPr>
          <a:xfrm>
            <a:off x="3792703" y="1298926"/>
            <a:ext cx="946120" cy="946118"/>
            <a:chOff x="2491813" y="825515"/>
            <a:chExt cx="1311456" cy="1311454"/>
          </a:xfrm>
        </p:grpSpPr>
        <p:sp>
          <p:nvSpPr>
            <p:cNvPr id="25" name="椭圆 24"/>
            <p:cNvSpPr/>
            <p:nvPr/>
          </p:nvSpPr>
          <p:spPr bwMode="auto">
            <a:xfrm>
              <a:off x="2491813" y="825515"/>
              <a:ext cx="1311456" cy="131145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 name="椭圆 25"/>
            <p:cNvSpPr/>
            <p:nvPr/>
          </p:nvSpPr>
          <p:spPr>
            <a:xfrm>
              <a:off x="2550356" y="880106"/>
              <a:ext cx="1204446" cy="1191578"/>
            </a:xfrm>
            <a:prstGeom prst="ellipse">
              <a:avLst/>
            </a:prstGeom>
            <a:solidFill>
              <a:schemeClr val="tx1"/>
            </a:solidFill>
            <a:ln w="50800">
              <a:gradFill>
                <a:gsLst>
                  <a:gs pos="0">
                    <a:schemeClr val="accent2"/>
                  </a:gs>
                  <a:gs pos="100000">
                    <a:schemeClr val="accent1">
                      <a:lumMod val="20000"/>
                      <a:lumOff val="80000"/>
                    </a:schemeClr>
                  </a:gs>
                </a:gsLst>
                <a:lin ang="5400000" scaled="1"/>
              </a:gradFill>
            </a:ln>
            <a:effectLst>
              <a:innerShdw blurRad="190500" dist="101600" dir="162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7" name="椭圆 26"/>
            <p:cNvSpPr/>
            <p:nvPr/>
          </p:nvSpPr>
          <p:spPr>
            <a:xfrm>
              <a:off x="2724336" y="954918"/>
              <a:ext cx="856487" cy="669091"/>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28" name="组合 27"/>
          <p:cNvGrpSpPr/>
          <p:nvPr/>
        </p:nvGrpSpPr>
        <p:grpSpPr>
          <a:xfrm>
            <a:off x="5076998" y="1298926"/>
            <a:ext cx="946120" cy="946118"/>
            <a:chOff x="2491813" y="825515"/>
            <a:chExt cx="1311456" cy="1311454"/>
          </a:xfrm>
        </p:grpSpPr>
        <p:sp>
          <p:nvSpPr>
            <p:cNvPr id="29" name="椭圆 28"/>
            <p:cNvSpPr/>
            <p:nvPr/>
          </p:nvSpPr>
          <p:spPr bwMode="auto">
            <a:xfrm>
              <a:off x="2491813" y="825515"/>
              <a:ext cx="1311456" cy="131145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 name="椭圆 29"/>
            <p:cNvSpPr/>
            <p:nvPr/>
          </p:nvSpPr>
          <p:spPr>
            <a:xfrm>
              <a:off x="2550356" y="880106"/>
              <a:ext cx="1204446" cy="1191578"/>
            </a:xfrm>
            <a:prstGeom prst="ellipse">
              <a:avLst/>
            </a:prstGeom>
            <a:solidFill>
              <a:schemeClr val="bg1"/>
            </a:solidFill>
            <a:ln w="50800">
              <a:gradFill>
                <a:gsLst>
                  <a:gs pos="0">
                    <a:schemeClr val="accent2"/>
                  </a:gs>
                  <a:gs pos="100000">
                    <a:schemeClr val="accent1">
                      <a:lumMod val="20000"/>
                      <a:lumOff val="80000"/>
                    </a:schemeClr>
                  </a:gs>
                </a:gsLst>
                <a:lin ang="5400000" scaled="1"/>
              </a:gradFill>
            </a:ln>
            <a:effectLst>
              <a:innerShdw blurRad="190500" dist="101600" dir="16200000">
                <a:schemeClr val="bg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1" name="椭圆 30"/>
            <p:cNvSpPr/>
            <p:nvPr/>
          </p:nvSpPr>
          <p:spPr>
            <a:xfrm>
              <a:off x="2724336" y="954918"/>
              <a:ext cx="856487" cy="669091"/>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32" name="组合 31"/>
          <p:cNvGrpSpPr/>
          <p:nvPr/>
        </p:nvGrpSpPr>
        <p:grpSpPr>
          <a:xfrm>
            <a:off x="6374853" y="1298926"/>
            <a:ext cx="946120" cy="946118"/>
            <a:chOff x="2491813" y="825515"/>
            <a:chExt cx="1311456" cy="1311454"/>
          </a:xfrm>
        </p:grpSpPr>
        <p:sp>
          <p:nvSpPr>
            <p:cNvPr id="33" name="椭圆 32"/>
            <p:cNvSpPr/>
            <p:nvPr/>
          </p:nvSpPr>
          <p:spPr bwMode="auto">
            <a:xfrm>
              <a:off x="2491813" y="825515"/>
              <a:ext cx="1311456" cy="131145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7" name="椭圆 36"/>
            <p:cNvSpPr/>
            <p:nvPr/>
          </p:nvSpPr>
          <p:spPr>
            <a:xfrm>
              <a:off x="2550356" y="880106"/>
              <a:ext cx="1204446" cy="1191578"/>
            </a:xfrm>
            <a:prstGeom prst="ellipse">
              <a:avLst/>
            </a:prstGeom>
            <a:solidFill>
              <a:schemeClr val="tx2"/>
            </a:solidFill>
            <a:ln w="50800">
              <a:gradFill>
                <a:gsLst>
                  <a:gs pos="0">
                    <a:schemeClr val="accent2"/>
                  </a:gs>
                  <a:gs pos="100000">
                    <a:schemeClr val="accent1">
                      <a:lumMod val="20000"/>
                      <a:lumOff val="80000"/>
                    </a:schemeClr>
                  </a:gs>
                </a:gsLst>
                <a:lin ang="5400000" scaled="1"/>
              </a:gradFill>
            </a:ln>
            <a:effectLst>
              <a:innerShdw blurRad="190500" dist="101600" dir="16200000">
                <a:schemeClr val="tx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8" name="椭圆 37"/>
            <p:cNvSpPr/>
            <p:nvPr/>
          </p:nvSpPr>
          <p:spPr>
            <a:xfrm>
              <a:off x="2724336" y="954918"/>
              <a:ext cx="856487" cy="669091"/>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39" name="组合 38"/>
          <p:cNvGrpSpPr/>
          <p:nvPr/>
        </p:nvGrpSpPr>
        <p:grpSpPr>
          <a:xfrm>
            <a:off x="7652681" y="1298926"/>
            <a:ext cx="946120" cy="946118"/>
            <a:chOff x="2491813" y="825515"/>
            <a:chExt cx="1311456" cy="1311454"/>
          </a:xfrm>
        </p:grpSpPr>
        <p:sp>
          <p:nvSpPr>
            <p:cNvPr id="40" name="椭圆 39"/>
            <p:cNvSpPr/>
            <p:nvPr/>
          </p:nvSpPr>
          <p:spPr bwMode="auto">
            <a:xfrm>
              <a:off x="2491813" y="825515"/>
              <a:ext cx="1311456" cy="131145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1" name="椭圆 40"/>
            <p:cNvSpPr/>
            <p:nvPr/>
          </p:nvSpPr>
          <p:spPr>
            <a:xfrm>
              <a:off x="2550356" y="880106"/>
              <a:ext cx="1204446" cy="1191578"/>
            </a:xfrm>
            <a:prstGeom prst="ellipse">
              <a:avLst/>
            </a:prstGeom>
            <a:solidFill>
              <a:schemeClr val="bg2"/>
            </a:solidFill>
            <a:ln w="50800">
              <a:gradFill>
                <a:gsLst>
                  <a:gs pos="0">
                    <a:schemeClr val="accent2"/>
                  </a:gs>
                  <a:gs pos="100000">
                    <a:schemeClr val="accent1">
                      <a:lumMod val="20000"/>
                      <a:lumOff val="80000"/>
                    </a:schemeClr>
                  </a:gs>
                </a:gsLst>
                <a:lin ang="5400000" scaled="1"/>
              </a:gradFill>
            </a:ln>
            <a:effectLst>
              <a:innerShdw blurRad="190500" dist="101600" dir="16200000">
                <a:schemeClr val="bg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2" name="椭圆 51"/>
            <p:cNvSpPr/>
            <p:nvPr/>
          </p:nvSpPr>
          <p:spPr>
            <a:xfrm>
              <a:off x="2724336" y="954918"/>
              <a:ext cx="856487" cy="669091"/>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62" name="文本框 61"/>
          <p:cNvSpPr txBox="1"/>
          <p:nvPr/>
        </p:nvSpPr>
        <p:spPr>
          <a:xfrm>
            <a:off x="1585716" y="2682588"/>
            <a:ext cx="9073008" cy="923330"/>
          </a:xfrm>
          <a:prstGeom prst="rect">
            <a:avLst/>
          </a:prstGeom>
          <a:noFill/>
        </p:spPr>
        <p:txBody>
          <a:bodyPr wrap="square" rtlCol="0">
            <a:spAutoFit/>
          </a:bodyPr>
          <a:lstStyle/>
          <a:p>
            <a:pPr algn="ctr"/>
            <a:r>
              <a:rPr lang="zh-CN" altLang="en-US" sz="5400" b="1">
                <a:solidFill>
                  <a:schemeClr val="accent1"/>
                </a:solidFill>
                <a:latin typeface="+mj-ea"/>
                <a:ea typeface="+mj-ea"/>
              </a:rPr>
              <a:t>工作总结暨下步工作思路</a:t>
            </a:r>
            <a:endParaRPr lang="zh-CN" altLang="en-US" sz="5400" b="1" dirty="0">
              <a:solidFill>
                <a:schemeClr val="accent1"/>
              </a:solidFill>
              <a:latin typeface="+mj-ea"/>
              <a:ea typeface="+mj-ea"/>
            </a:endParaRPr>
          </a:p>
        </p:txBody>
      </p:sp>
      <p:sp>
        <p:nvSpPr>
          <p:cNvPr id="63" name="文本框 62"/>
          <p:cNvSpPr txBox="1"/>
          <p:nvPr/>
        </p:nvSpPr>
        <p:spPr>
          <a:xfrm>
            <a:off x="2065933" y="4026796"/>
            <a:ext cx="8064896" cy="400110"/>
          </a:xfrm>
          <a:prstGeom prst="rect">
            <a:avLst/>
          </a:prstGeom>
          <a:noFill/>
        </p:spPr>
        <p:txBody>
          <a:bodyPr wrap="square" rtlCol="0">
            <a:spAutoFit/>
          </a:bodyPr>
          <a:lstStyle/>
          <a:p>
            <a:pPr algn="ctr"/>
            <a:r>
              <a:rPr lang="zh-CN" altLang="en-US" sz="2000">
                <a:latin typeface="+mj-ea"/>
                <a:ea typeface="+mj-ea"/>
              </a:rPr>
              <a:t>微立体风格、适用于各类工作总结、工作计划、部门述职报告等</a:t>
            </a:r>
            <a:endParaRPr lang="zh-CN" altLang="en-US" sz="2000" dirty="0">
              <a:latin typeface="+mj-ea"/>
              <a:ea typeface="+mj-ea"/>
            </a:endParaRPr>
          </a:p>
        </p:txBody>
      </p:sp>
      <p:sp>
        <p:nvSpPr>
          <p:cNvPr id="64" name="文本框 63"/>
          <p:cNvSpPr txBox="1"/>
          <p:nvPr/>
        </p:nvSpPr>
        <p:spPr>
          <a:xfrm>
            <a:off x="6122220" y="4641543"/>
            <a:ext cx="1291466" cy="389010"/>
          </a:xfrm>
          <a:prstGeom prst="rect">
            <a:avLst/>
          </a:prstGeom>
          <a:solidFill>
            <a:srgbClr val="FF931A"/>
          </a:solidFill>
          <a:ln w="9525" cap="flat">
            <a:solidFill>
              <a:schemeClr val="accent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defPPr>
              <a:defRPr lang="zh-CN"/>
            </a:defPPr>
            <a:lvl1pPr>
              <a:defRPr>
                <a:latin typeface="+mn-lt"/>
                <a:ea typeface="+mn-ea"/>
                <a:cs typeface="+mn-ea"/>
              </a:defRPr>
            </a:lvl1pPr>
          </a:lstStyle>
          <a:p>
            <a:r>
              <a:rPr lang="en-US" altLang="zh-CN" sz="2000">
                <a:solidFill>
                  <a:schemeClr val="accent2"/>
                </a:solidFill>
              </a:rPr>
              <a:t>2017-06</a:t>
            </a:r>
            <a:endParaRPr lang="zh-CN" altLang="en-US" sz="2000" dirty="0">
              <a:solidFill>
                <a:schemeClr val="accent2"/>
              </a:solidFill>
            </a:endParaRPr>
          </a:p>
        </p:txBody>
      </p:sp>
      <p:sp>
        <p:nvSpPr>
          <p:cNvPr id="65" name="文本框 64"/>
          <p:cNvSpPr txBox="1"/>
          <p:nvPr/>
        </p:nvSpPr>
        <p:spPr>
          <a:xfrm>
            <a:off x="4704137" y="4641543"/>
            <a:ext cx="1300952" cy="389010"/>
          </a:xfrm>
          <a:prstGeom prst="rect">
            <a:avLst/>
          </a:prstGeom>
          <a:solidFill>
            <a:schemeClr val="accent1"/>
          </a:solidFill>
          <a:ln w="9525" cap="flat">
            <a:solidFill>
              <a:schemeClr val="accent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defPPr>
              <a:defRPr lang="zh-CN"/>
            </a:defPPr>
            <a:lvl1pPr>
              <a:defRPr>
                <a:latin typeface="+mn-lt"/>
                <a:ea typeface="+mn-ea"/>
                <a:cs typeface="+mn-ea"/>
              </a:defRPr>
            </a:lvl1pPr>
          </a:lstStyle>
          <a:p>
            <a:pPr algn="r"/>
            <a:r>
              <a:rPr lang="zh-CN" altLang="en-US" sz="2000" dirty="0">
                <a:solidFill>
                  <a:schemeClr val="accent2"/>
                </a:solidFill>
              </a:rPr>
              <a:t>行政部</a:t>
            </a:r>
            <a:endParaRPr lang="zh-CN" altLang="en-US" sz="2000" dirty="0">
              <a:solidFill>
                <a:schemeClr val="accent2"/>
              </a:solidFill>
            </a:endParaRPr>
          </a:p>
        </p:txBody>
      </p:sp>
      <p:sp>
        <p:nvSpPr>
          <p:cNvPr id="66" name="Rectangle 4"/>
          <p:cNvSpPr txBox="1">
            <a:spLocks noChangeArrowheads="1"/>
          </p:cNvSpPr>
          <p:nvPr/>
        </p:nvSpPr>
        <p:spPr bwMode="auto">
          <a:xfrm>
            <a:off x="3172123" y="5994254"/>
            <a:ext cx="5235536"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800" b="0" dirty="0">
                <a:solidFill>
                  <a:schemeClr val="accent1"/>
                </a:solidFill>
              </a:rPr>
              <a:t>这里可以输入公司</a:t>
            </a:r>
            <a:r>
              <a:rPr lang="en-US" altLang="zh-CN" sz="2800" b="0" dirty="0">
                <a:solidFill>
                  <a:schemeClr val="accent1"/>
                </a:solidFill>
              </a:rPr>
              <a:t>/</a:t>
            </a:r>
            <a:r>
              <a:rPr lang="zh-CN" altLang="en-US" sz="2800" b="0" dirty="0">
                <a:solidFill>
                  <a:schemeClr val="accent1"/>
                </a:solidFill>
              </a:rPr>
              <a:t>团队名称</a:t>
            </a:r>
            <a:endParaRPr lang="zh-CN" sz="2800" b="0" dirty="0">
              <a:solidFill>
                <a:schemeClr val="accent1"/>
              </a:solidFill>
            </a:endParaRPr>
          </a:p>
        </p:txBody>
      </p:sp>
      <p:sp>
        <p:nvSpPr>
          <p:cNvPr id="67" name="Freeform 67"/>
          <p:cNvSpPr>
            <a:spLocks noEditPoints="1"/>
          </p:cNvSpPr>
          <p:nvPr/>
        </p:nvSpPr>
        <p:spPr bwMode="auto">
          <a:xfrm>
            <a:off x="4099790" y="1520254"/>
            <a:ext cx="341175" cy="471345"/>
          </a:xfrm>
          <a:custGeom>
            <a:avLst/>
            <a:gdLst>
              <a:gd name="T0" fmla="*/ 92 w 702"/>
              <a:gd name="T1" fmla="*/ 155 h 958"/>
              <a:gd name="T2" fmla="*/ 78 w 702"/>
              <a:gd name="T3" fmla="*/ 958 h 958"/>
              <a:gd name="T4" fmla="*/ 702 w 702"/>
              <a:gd name="T5" fmla="*/ 236 h 958"/>
              <a:gd name="T6" fmla="*/ 649 w 702"/>
              <a:gd name="T7" fmla="*/ 252 h 958"/>
              <a:gd name="T8" fmla="*/ 80 w 702"/>
              <a:gd name="T9" fmla="*/ 903 h 958"/>
              <a:gd name="T10" fmla="*/ 304 w 702"/>
              <a:gd name="T11" fmla="*/ 102 h 958"/>
              <a:gd name="T12" fmla="*/ 399 w 702"/>
              <a:gd name="T13" fmla="*/ 102 h 958"/>
              <a:gd name="T14" fmla="*/ 350 w 702"/>
              <a:gd name="T15" fmla="*/ 153 h 958"/>
              <a:gd name="T16" fmla="*/ 245 w 702"/>
              <a:gd name="T17" fmla="*/ 105 h 958"/>
              <a:gd name="T18" fmla="*/ 129 w 702"/>
              <a:gd name="T19" fmla="*/ 243 h 958"/>
              <a:gd name="T20" fmla="*/ 574 w 702"/>
              <a:gd name="T21" fmla="*/ 243 h 958"/>
              <a:gd name="T22" fmla="*/ 457 w 702"/>
              <a:gd name="T23" fmla="*/ 105 h 958"/>
              <a:gd name="T24" fmla="*/ 245 w 702"/>
              <a:gd name="T25" fmla="*/ 105 h 958"/>
              <a:gd name="T26" fmla="*/ 248 w 702"/>
              <a:gd name="T27" fmla="*/ 728 h 958"/>
              <a:gd name="T28" fmla="*/ 170 w 702"/>
              <a:gd name="T29" fmla="*/ 750 h 958"/>
              <a:gd name="T30" fmla="*/ 153 w 702"/>
              <a:gd name="T31" fmla="*/ 767 h 958"/>
              <a:gd name="T32" fmla="*/ 248 w 702"/>
              <a:gd name="T33" fmla="*/ 774 h 958"/>
              <a:gd name="T34" fmla="*/ 148 w 702"/>
              <a:gd name="T35" fmla="*/ 823 h 958"/>
              <a:gd name="T36" fmla="*/ 272 w 702"/>
              <a:gd name="T37" fmla="*/ 762 h 958"/>
              <a:gd name="T38" fmla="*/ 272 w 702"/>
              <a:gd name="T39" fmla="*/ 723 h 958"/>
              <a:gd name="T40" fmla="*/ 124 w 702"/>
              <a:gd name="T41" fmla="*/ 730 h 958"/>
              <a:gd name="T42" fmla="*/ 241 w 702"/>
              <a:gd name="T43" fmla="*/ 854 h 958"/>
              <a:gd name="T44" fmla="*/ 241 w 702"/>
              <a:gd name="T45" fmla="*/ 376 h 958"/>
              <a:gd name="T46" fmla="*/ 170 w 702"/>
              <a:gd name="T47" fmla="*/ 398 h 958"/>
              <a:gd name="T48" fmla="*/ 194 w 702"/>
              <a:gd name="T49" fmla="*/ 461 h 958"/>
              <a:gd name="T50" fmla="*/ 148 w 702"/>
              <a:gd name="T51" fmla="*/ 478 h 958"/>
              <a:gd name="T52" fmla="*/ 241 w 702"/>
              <a:gd name="T53" fmla="*/ 352 h 958"/>
              <a:gd name="T54" fmla="*/ 124 w 702"/>
              <a:gd name="T55" fmla="*/ 476 h 958"/>
              <a:gd name="T56" fmla="*/ 271 w 702"/>
              <a:gd name="T57" fmla="*/ 404 h 958"/>
              <a:gd name="T58" fmla="*/ 270 w 702"/>
              <a:gd name="T59" fmla="*/ 371 h 958"/>
              <a:gd name="T60" fmla="*/ 248 w 702"/>
              <a:gd name="T61" fmla="*/ 565 h 958"/>
              <a:gd name="T62" fmla="*/ 153 w 702"/>
              <a:gd name="T63" fmla="*/ 590 h 958"/>
              <a:gd name="T64" fmla="*/ 248 w 702"/>
              <a:gd name="T65" fmla="*/ 653 h 958"/>
              <a:gd name="T66" fmla="*/ 272 w 702"/>
              <a:gd name="T67" fmla="*/ 547 h 958"/>
              <a:gd name="T68" fmla="*/ 124 w 702"/>
              <a:gd name="T69" fmla="*/ 553 h 958"/>
              <a:gd name="T70" fmla="*/ 248 w 702"/>
              <a:gd name="T71" fmla="*/ 677 h 958"/>
              <a:gd name="T72" fmla="*/ 325 w 702"/>
              <a:gd name="T73" fmla="*/ 523 h 958"/>
              <a:gd name="T74" fmla="*/ 367 w 702"/>
              <a:gd name="T75" fmla="*/ 813 h 958"/>
              <a:gd name="T76" fmla="*/ 564 w 702"/>
              <a:gd name="T77" fmla="*/ 752 h 958"/>
              <a:gd name="T78" fmla="*/ 360 w 702"/>
              <a:gd name="T79" fmla="*/ 806 h 958"/>
              <a:gd name="T80" fmla="*/ 564 w 702"/>
              <a:gd name="T81" fmla="*/ 570 h 958"/>
              <a:gd name="T82" fmla="*/ 360 w 702"/>
              <a:gd name="T83" fmla="*/ 461 h 958"/>
              <a:gd name="T84" fmla="*/ 360 w 702"/>
              <a:gd name="T85" fmla="*/ 396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2" h="958">
                <a:moveTo>
                  <a:pt x="53" y="252"/>
                </a:moveTo>
                <a:cubicBezTo>
                  <a:pt x="53" y="225"/>
                  <a:pt x="66" y="212"/>
                  <a:pt x="92" y="211"/>
                </a:cubicBezTo>
                <a:lnTo>
                  <a:pt x="92" y="155"/>
                </a:lnTo>
                <a:cubicBezTo>
                  <a:pt x="44" y="157"/>
                  <a:pt x="0" y="188"/>
                  <a:pt x="0" y="236"/>
                </a:cubicBezTo>
                <a:lnTo>
                  <a:pt x="0" y="881"/>
                </a:lnTo>
                <a:cubicBezTo>
                  <a:pt x="0" y="920"/>
                  <a:pt x="38" y="958"/>
                  <a:pt x="78" y="958"/>
                </a:cubicBezTo>
                <a:lnTo>
                  <a:pt x="625" y="958"/>
                </a:lnTo>
                <a:cubicBezTo>
                  <a:pt x="664" y="958"/>
                  <a:pt x="702" y="920"/>
                  <a:pt x="702" y="881"/>
                </a:cubicBezTo>
                <a:lnTo>
                  <a:pt x="702" y="236"/>
                </a:lnTo>
                <a:cubicBezTo>
                  <a:pt x="702" y="188"/>
                  <a:pt x="659" y="157"/>
                  <a:pt x="610" y="155"/>
                </a:cubicBezTo>
                <a:lnTo>
                  <a:pt x="610" y="211"/>
                </a:lnTo>
                <a:cubicBezTo>
                  <a:pt x="636" y="212"/>
                  <a:pt x="649" y="225"/>
                  <a:pt x="649" y="252"/>
                </a:cubicBezTo>
                <a:lnTo>
                  <a:pt x="649" y="864"/>
                </a:lnTo>
                <a:cubicBezTo>
                  <a:pt x="649" y="883"/>
                  <a:pt x="641" y="903"/>
                  <a:pt x="622" y="903"/>
                </a:cubicBezTo>
                <a:lnTo>
                  <a:pt x="80" y="903"/>
                </a:lnTo>
                <a:cubicBezTo>
                  <a:pt x="59" y="903"/>
                  <a:pt x="53" y="880"/>
                  <a:pt x="53" y="859"/>
                </a:cubicBezTo>
                <a:lnTo>
                  <a:pt x="53" y="252"/>
                </a:lnTo>
                <a:close/>
                <a:moveTo>
                  <a:pt x="304" y="102"/>
                </a:moveTo>
                <a:cubicBezTo>
                  <a:pt x="304" y="80"/>
                  <a:pt x="325" y="58"/>
                  <a:pt x="348" y="58"/>
                </a:cubicBezTo>
                <a:lnTo>
                  <a:pt x="355" y="58"/>
                </a:lnTo>
                <a:cubicBezTo>
                  <a:pt x="377" y="58"/>
                  <a:pt x="399" y="80"/>
                  <a:pt x="399" y="102"/>
                </a:cubicBezTo>
                <a:lnTo>
                  <a:pt x="399" y="107"/>
                </a:lnTo>
                <a:cubicBezTo>
                  <a:pt x="399" y="132"/>
                  <a:pt x="377" y="153"/>
                  <a:pt x="352" y="153"/>
                </a:cubicBezTo>
                <a:lnTo>
                  <a:pt x="350" y="153"/>
                </a:lnTo>
                <a:cubicBezTo>
                  <a:pt x="325" y="153"/>
                  <a:pt x="304" y="132"/>
                  <a:pt x="304" y="107"/>
                </a:cubicBezTo>
                <a:lnTo>
                  <a:pt x="304" y="102"/>
                </a:lnTo>
                <a:close/>
                <a:moveTo>
                  <a:pt x="245" y="105"/>
                </a:moveTo>
                <a:lnTo>
                  <a:pt x="168" y="105"/>
                </a:lnTo>
                <a:cubicBezTo>
                  <a:pt x="141" y="105"/>
                  <a:pt x="129" y="117"/>
                  <a:pt x="129" y="143"/>
                </a:cubicBezTo>
                <a:lnTo>
                  <a:pt x="129" y="243"/>
                </a:lnTo>
                <a:cubicBezTo>
                  <a:pt x="129" y="259"/>
                  <a:pt x="140" y="277"/>
                  <a:pt x="156" y="277"/>
                </a:cubicBezTo>
                <a:lnTo>
                  <a:pt x="547" y="277"/>
                </a:lnTo>
                <a:cubicBezTo>
                  <a:pt x="563" y="277"/>
                  <a:pt x="574" y="259"/>
                  <a:pt x="574" y="243"/>
                </a:cubicBezTo>
                <a:lnTo>
                  <a:pt x="574" y="143"/>
                </a:lnTo>
                <a:cubicBezTo>
                  <a:pt x="574" y="117"/>
                  <a:pt x="561" y="105"/>
                  <a:pt x="535" y="105"/>
                </a:cubicBezTo>
                <a:lnTo>
                  <a:pt x="457" y="105"/>
                </a:lnTo>
                <a:cubicBezTo>
                  <a:pt x="457" y="51"/>
                  <a:pt x="411" y="0"/>
                  <a:pt x="360" y="0"/>
                </a:cubicBezTo>
                <a:lnTo>
                  <a:pt x="343" y="0"/>
                </a:lnTo>
                <a:cubicBezTo>
                  <a:pt x="291" y="0"/>
                  <a:pt x="245" y="51"/>
                  <a:pt x="245" y="105"/>
                </a:cubicBezTo>
                <a:close/>
                <a:moveTo>
                  <a:pt x="148" y="735"/>
                </a:moveTo>
                <a:cubicBezTo>
                  <a:pt x="148" y="730"/>
                  <a:pt x="150" y="728"/>
                  <a:pt x="156" y="728"/>
                </a:cubicBezTo>
                <a:lnTo>
                  <a:pt x="248" y="728"/>
                </a:lnTo>
                <a:lnTo>
                  <a:pt x="248" y="735"/>
                </a:lnTo>
                <a:cubicBezTo>
                  <a:pt x="248" y="743"/>
                  <a:pt x="209" y="765"/>
                  <a:pt x="202" y="769"/>
                </a:cubicBezTo>
                <a:cubicBezTo>
                  <a:pt x="195" y="764"/>
                  <a:pt x="181" y="750"/>
                  <a:pt x="170" y="750"/>
                </a:cubicBezTo>
                <a:lnTo>
                  <a:pt x="168" y="750"/>
                </a:lnTo>
                <a:cubicBezTo>
                  <a:pt x="162" y="750"/>
                  <a:pt x="153" y="759"/>
                  <a:pt x="153" y="764"/>
                </a:cubicBezTo>
                <a:lnTo>
                  <a:pt x="153" y="767"/>
                </a:lnTo>
                <a:cubicBezTo>
                  <a:pt x="153" y="773"/>
                  <a:pt x="187" y="810"/>
                  <a:pt x="194" y="810"/>
                </a:cubicBezTo>
                <a:lnTo>
                  <a:pt x="197" y="810"/>
                </a:lnTo>
                <a:cubicBezTo>
                  <a:pt x="202" y="810"/>
                  <a:pt x="240" y="779"/>
                  <a:pt x="248" y="774"/>
                </a:cubicBezTo>
                <a:cubicBezTo>
                  <a:pt x="248" y="787"/>
                  <a:pt x="253" y="830"/>
                  <a:pt x="241" y="830"/>
                </a:cubicBezTo>
                <a:lnTo>
                  <a:pt x="156" y="830"/>
                </a:lnTo>
                <a:cubicBezTo>
                  <a:pt x="150" y="830"/>
                  <a:pt x="148" y="828"/>
                  <a:pt x="148" y="823"/>
                </a:cubicBezTo>
                <a:lnTo>
                  <a:pt x="148" y="735"/>
                </a:lnTo>
                <a:close/>
                <a:moveTo>
                  <a:pt x="241" y="854"/>
                </a:moveTo>
                <a:cubicBezTo>
                  <a:pt x="286" y="854"/>
                  <a:pt x="269" y="804"/>
                  <a:pt x="272" y="762"/>
                </a:cubicBezTo>
                <a:cubicBezTo>
                  <a:pt x="274" y="740"/>
                  <a:pt x="328" y="721"/>
                  <a:pt x="333" y="701"/>
                </a:cubicBezTo>
                <a:lnTo>
                  <a:pt x="326" y="701"/>
                </a:lnTo>
                <a:cubicBezTo>
                  <a:pt x="309" y="701"/>
                  <a:pt x="284" y="717"/>
                  <a:pt x="272" y="723"/>
                </a:cubicBezTo>
                <a:cubicBezTo>
                  <a:pt x="266" y="714"/>
                  <a:pt x="261" y="704"/>
                  <a:pt x="245" y="704"/>
                </a:cubicBezTo>
                <a:lnTo>
                  <a:pt x="151" y="704"/>
                </a:lnTo>
                <a:cubicBezTo>
                  <a:pt x="137" y="704"/>
                  <a:pt x="124" y="716"/>
                  <a:pt x="124" y="730"/>
                </a:cubicBezTo>
                <a:lnTo>
                  <a:pt x="124" y="827"/>
                </a:lnTo>
                <a:cubicBezTo>
                  <a:pt x="124" y="844"/>
                  <a:pt x="139" y="854"/>
                  <a:pt x="156" y="854"/>
                </a:cubicBezTo>
                <a:lnTo>
                  <a:pt x="241" y="854"/>
                </a:lnTo>
                <a:close/>
                <a:moveTo>
                  <a:pt x="148" y="383"/>
                </a:moveTo>
                <a:cubicBezTo>
                  <a:pt x="148" y="378"/>
                  <a:pt x="150" y="376"/>
                  <a:pt x="156" y="376"/>
                </a:cubicBezTo>
                <a:lnTo>
                  <a:pt x="241" y="376"/>
                </a:lnTo>
                <a:cubicBezTo>
                  <a:pt x="246" y="376"/>
                  <a:pt x="248" y="378"/>
                  <a:pt x="248" y="383"/>
                </a:cubicBezTo>
                <a:cubicBezTo>
                  <a:pt x="248" y="390"/>
                  <a:pt x="207" y="417"/>
                  <a:pt x="202" y="417"/>
                </a:cubicBezTo>
                <a:cubicBezTo>
                  <a:pt x="197" y="417"/>
                  <a:pt x="184" y="398"/>
                  <a:pt x="170" y="398"/>
                </a:cubicBezTo>
                <a:cubicBezTo>
                  <a:pt x="163" y="398"/>
                  <a:pt x="153" y="406"/>
                  <a:pt x="153" y="413"/>
                </a:cubicBezTo>
                <a:lnTo>
                  <a:pt x="153" y="415"/>
                </a:lnTo>
                <a:cubicBezTo>
                  <a:pt x="153" y="425"/>
                  <a:pt x="186" y="457"/>
                  <a:pt x="194" y="461"/>
                </a:cubicBezTo>
                <a:lnTo>
                  <a:pt x="248" y="422"/>
                </a:lnTo>
                <a:lnTo>
                  <a:pt x="248" y="478"/>
                </a:lnTo>
                <a:lnTo>
                  <a:pt x="148" y="478"/>
                </a:lnTo>
                <a:lnTo>
                  <a:pt x="148" y="383"/>
                </a:lnTo>
                <a:close/>
                <a:moveTo>
                  <a:pt x="270" y="371"/>
                </a:moveTo>
                <a:cubicBezTo>
                  <a:pt x="267" y="359"/>
                  <a:pt x="256" y="352"/>
                  <a:pt x="241" y="352"/>
                </a:cubicBezTo>
                <a:lnTo>
                  <a:pt x="156" y="352"/>
                </a:lnTo>
                <a:cubicBezTo>
                  <a:pt x="139" y="352"/>
                  <a:pt x="124" y="362"/>
                  <a:pt x="124" y="379"/>
                </a:cubicBezTo>
                <a:lnTo>
                  <a:pt x="124" y="476"/>
                </a:lnTo>
                <a:cubicBezTo>
                  <a:pt x="124" y="490"/>
                  <a:pt x="137" y="502"/>
                  <a:pt x="151" y="502"/>
                </a:cubicBezTo>
                <a:lnTo>
                  <a:pt x="245" y="502"/>
                </a:lnTo>
                <a:cubicBezTo>
                  <a:pt x="284" y="502"/>
                  <a:pt x="272" y="442"/>
                  <a:pt x="271" y="404"/>
                </a:cubicBezTo>
                <a:lnTo>
                  <a:pt x="333" y="352"/>
                </a:lnTo>
                <a:cubicBezTo>
                  <a:pt x="333" y="352"/>
                  <a:pt x="328" y="350"/>
                  <a:pt x="328" y="350"/>
                </a:cubicBezTo>
                <a:cubicBezTo>
                  <a:pt x="304" y="350"/>
                  <a:pt x="284" y="370"/>
                  <a:pt x="270" y="371"/>
                </a:cubicBezTo>
                <a:close/>
                <a:moveTo>
                  <a:pt x="148" y="553"/>
                </a:moveTo>
                <a:lnTo>
                  <a:pt x="248" y="553"/>
                </a:lnTo>
                <a:lnTo>
                  <a:pt x="248" y="565"/>
                </a:lnTo>
                <a:lnTo>
                  <a:pt x="202" y="595"/>
                </a:lnTo>
                <a:lnTo>
                  <a:pt x="171" y="572"/>
                </a:lnTo>
                <a:cubicBezTo>
                  <a:pt x="163" y="577"/>
                  <a:pt x="153" y="579"/>
                  <a:pt x="153" y="590"/>
                </a:cubicBezTo>
                <a:cubicBezTo>
                  <a:pt x="153" y="597"/>
                  <a:pt x="188" y="636"/>
                  <a:pt x="194" y="636"/>
                </a:cubicBezTo>
                <a:cubicBezTo>
                  <a:pt x="206" y="636"/>
                  <a:pt x="235" y="603"/>
                  <a:pt x="248" y="599"/>
                </a:cubicBezTo>
                <a:lnTo>
                  <a:pt x="248" y="653"/>
                </a:lnTo>
                <a:lnTo>
                  <a:pt x="148" y="653"/>
                </a:lnTo>
                <a:lnTo>
                  <a:pt x="148" y="553"/>
                </a:lnTo>
                <a:close/>
                <a:moveTo>
                  <a:pt x="272" y="547"/>
                </a:moveTo>
                <a:cubicBezTo>
                  <a:pt x="267" y="539"/>
                  <a:pt x="262" y="529"/>
                  <a:pt x="248" y="529"/>
                </a:cubicBezTo>
                <a:lnTo>
                  <a:pt x="148" y="529"/>
                </a:lnTo>
                <a:cubicBezTo>
                  <a:pt x="136" y="529"/>
                  <a:pt x="124" y="541"/>
                  <a:pt x="124" y="553"/>
                </a:cubicBezTo>
                <a:lnTo>
                  <a:pt x="124" y="653"/>
                </a:lnTo>
                <a:cubicBezTo>
                  <a:pt x="124" y="665"/>
                  <a:pt x="136" y="677"/>
                  <a:pt x="148" y="677"/>
                </a:cubicBezTo>
                <a:lnTo>
                  <a:pt x="248" y="677"/>
                </a:lnTo>
                <a:cubicBezTo>
                  <a:pt x="283" y="677"/>
                  <a:pt x="272" y="615"/>
                  <a:pt x="272" y="579"/>
                </a:cubicBezTo>
                <a:lnTo>
                  <a:pt x="333" y="527"/>
                </a:lnTo>
                <a:lnTo>
                  <a:pt x="325" y="523"/>
                </a:lnTo>
                <a:lnTo>
                  <a:pt x="272" y="547"/>
                </a:lnTo>
                <a:close/>
                <a:moveTo>
                  <a:pt x="360" y="806"/>
                </a:moveTo>
                <a:cubicBezTo>
                  <a:pt x="360" y="811"/>
                  <a:pt x="361" y="813"/>
                  <a:pt x="367" y="813"/>
                </a:cubicBezTo>
                <a:lnTo>
                  <a:pt x="557" y="813"/>
                </a:lnTo>
                <a:cubicBezTo>
                  <a:pt x="562" y="813"/>
                  <a:pt x="564" y="811"/>
                  <a:pt x="564" y="806"/>
                </a:cubicBezTo>
                <a:lnTo>
                  <a:pt x="564" y="752"/>
                </a:lnTo>
                <a:cubicBezTo>
                  <a:pt x="564" y="747"/>
                  <a:pt x="562" y="745"/>
                  <a:pt x="557" y="745"/>
                </a:cubicBezTo>
                <a:lnTo>
                  <a:pt x="360" y="745"/>
                </a:lnTo>
                <a:lnTo>
                  <a:pt x="360" y="806"/>
                </a:lnTo>
                <a:close/>
                <a:moveTo>
                  <a:pt x="360" y="636"/>
                </a:moveTo>
                <a:lnTo>
                  <a:pt x="564" y="636"/>
                </a:lnTo>
                <a:lnTo>
                  <a:pt x="564" y="570"/>
                </a:lnTo>
                <a:lnTo>
                  <a:pt x="360" y="570"/>
                </a:lnTo>
                <a:lnTo>
                  <a:pt x="360" y="636"/>
                </a:lnTo>
                <a:close/>
                <a:moveTo>
                  <a:pt x="360" y="461"/>
                </a:moveTo>
                <a:lnTo>
                  <a:pt x="508" y="461"/>
                </a:lnTo>
                <a:lnTo>
                  <a:pt x="508" y="396"/>
                </a:lnTo>
                <a:lnTo>
                  <a:pt x="360" y="396"/>
                </a:lnTo>
                <a:lnTo>
                  <a:pt x="360" y="461"/>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8" name="Freeform 68"/>
          <p:cNvSpPr>
            <a:spLocks noEditPoints="1"/>
          </p:cNvSpPr>
          <p:nvPr/>
        </p:nvSpPr>
        <p:spPr bwMode="auto">
          <a:xfrm>
            <a:off x="6673006" y="1547959"/>
            <a:ext cx="394713" cy="437753"/>
          </a:xfrm>
          <a:custGeom>
            <a:avLst/>
            <a:gdLst>
              <a:gd name="T0" fmla="*/ 421 w 812"/>
              <a:gd name="T1" fmla="*/ 206 h 888"/>
              <a:gd name="T2" fmla="*/ 479 w 812"/>
              <a:gd name="T3" fmla="*/ 321 h 888"/>
              <a:gd name="T4" fmla="*/ 462 w 812"/>
              <a:gd name="T5" fmla="*/ 338 h 888"/>
              <a:gd name="T6" fmla="*/ 445 w 812"/>
              <a:gd name="T7" fmla="*/ 321 h 888"/>
              <a:gd name="T8" fmla="*/ 402 w 812"/>
              <a:gd name="T9" fmla="*/ 234 h 888"/>
              <a:gd name="T10" fmla="*/ 398 w 812"/>
              <a:gd name="T11" fmla="*/ 211 h 888"/>
              <a:gd name="T12" fmla="*/ 421 w 812"/>
              <a:gd name="T13" fmla="*/ 206 h 888"/>
              <a:gd name="T14" fmla="*/ 23 w 812"/>
              <a:gd name="T15" fmla="*/ 282 h 888"/>
              <a:gd name="T16" fmla="*/ 366 w 812"/>
              <a:gd name="T17" fmla="*/ 14 h 888"/>
              <a:gd name="T18" fmla="*/ 658 w 812"/>
              <a:gd name="T19" fmla="*/ 111 h 888"/>
              <a:gd name="T20" fmla="*/ 747 w 812"/>
              <a:gd name="T21" fmla="*/ 359 h 888"/>
              <a:gd name="T22" fmla="*/ 727 w 812"/>
              <a:gd name="T23" fmla="*/ 408 h 888"/>
              <a:gd name="T24" fmla="*/ 778 w 812"/>
              <a:gd name="T25" fmla="*/ 497 h 888"/>
              <a:gd name="T26" fmla="*/ 810 w 812"/>
              <a:gd name="T27" fmla="*/ 547 h 888"/>
              <a:gd name="T28" fmla="*/ 734 w 812"/>
              <a:gd name="T29" fmla="*/ 592 h 888"/>
              <a:gd name="T30" fmla="*/ 752 w 812"/>
              <a:gd name="T31" fmla="*/ 635 h 888"/>
              <a:gd name="T32" fmla="*/ 729 w 812"/>
              <a:gd name="T33" fmla="*/ 659 h 888"/>
              <a:gd name="T34" fmla="*/ 734 w 812"/>
              <a:gd name="T35" fmla="*/ 692 h 888"/>
              <a:gd name="T36" fmla="*/ 725 w 812"/>
              <a:gd name="T37" fmla="*/ 730 h 888"/>
              <a:gd name="T38" fmla="*/ 746 w 812"/>
              <a:gd name="T39" fmla="*/ 782 h 888"/>
              <a:gd name="T40" fmla="*/ 594 w 812"/>
              <a:gd name="T41" fmla="*/ 815 h 888"/>
              <a:gd name="T42" fmla="*/ 490 w 812"/>
              <a:gd name="T43" fmla="*/ 888 h 888"/>
              <a:gd name="T44" fmla="*/ 104 w 812"/>
              <a:gd name="T45" fmla="*/ 888 h 888"/>
              <a:gd name="T46" fmla="*/ 122 w 812"/>
              <a:gd name="T47" fmla="*/ 776 h 888"/>
              <a:gd name="T48" fmla="*/ 41 w 812"/>
              <a:gd name="T49" fmla="*/ 518 h 888"/>
              <a:gd name="T50" fmla="*/ 23 w 812"/>
              <a:gd name="T51" fmla="*/ 282 h 888"/>
              <a:gd name="T52" fmla="*/ 376 w 812"/>
              <a:gd name="T53" fmla="*/ 681 h 888"/>
              <a:gd name="T54" fmla="*/ 376 w 812"/>
              <a:gd name="T55" fmla="*/ 681 h 888"/>
              <a:gd name="T56" fmla="*/ 460 w 812"/>
              <a:gd name="T57" fmla="*/ 629 h 888"/>
              <a:gd name="T58" fmla="*/ 292 w 812"/>
              <a:gd name="T59" fmla="*/ 629 h 888"/>
              <a:gd name="T60" fmla="*/ 376 w 812"/>
              <a:gd name="T61" fmla="*/ 681 h 888"/>
              <a:gd name="T62" fmla="*/ 309 w 812"/>
              <a:gd name="T63" fmla="*/ 594 h 888"/>
              <a:gd name="T64" fmla="*/ 309 w 812"/>
              <a:gd name="T65" fmla="*/ 594 h 888"/>
              <a:gd name="T66" fmla="*/ 443 w 812"/>
              <a:gd name="T67" fmla="*/ 594 h 888"/>
              <a:gd name="T68" fmla="*/ 460 w 812"/>
              <a:gd name="T69" fmla="*/ 577 h 888"/>
              <a:gd name="T70" fmla="*/ 443 w 812"/>
              <a:gd name="T71" fmla="*/ 560 h 888"/>
              <a:gd name="T72" fmla="*/ 309 w 812"/>
              <a:gd name="T73" fmla="*/ 560 h 888"/>
              <a:gd name="T74" fmla="*/ 292 w 812"/>
              <a:gd name="T75" fmla="*/ 577 h 888"/>
              <a:gd name="T76" fmla="*/ 309 w 812"/>
              <a:gd name="T77" fmla="*/ 594 h 888"/>
              <a:gd name="T78" fmla="*/ 309 w 812"/>
              <a:gd name="T79" fmla="*/ 520 h 888"/>
              <a:gd name="T80" fmla="*/ 309 w 812"/>
              <a:gd name="T81" fmla="*/ 520 h 888"/>
              <a:gd name="T82" fmla="*/ 443 w 812"/>
              <a:gd name="T83" fmla="*/ 520 h 888"/>
              <a:gd name="T84" fmla="*/ 545 w 812"/>
              <a:gd name="T85" fmla="*/ 316 h 888"/>
              <a:gd name="T86" fmla="*/ 376 w 812"/>
              <a:gd name="T87" fmla="*/ 142 h 888"/>
              <a:gd name="T88" fmla="*/ 208 w 812"/>
              <a:gd name="T89" fmla="*/ 316 h 888"/>
              <a:gd name="T90" fmla="*/ 309 w 812"/>
              <a:gd name="T91" fmla="*/ 520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2" h="888">
                <a:moveTo>
                  <a:pt x="421" y="206"/>
                </a:moveTo>
                <a:cubicBezTo>
                  <a:pt x="423" y="208"/>
                  <a:pt x="479" y="246"/>
                  <a:pt x="479" y="321"/>
                </a:cubicBezTo>
                <a:cubicBezTo>
                  <a:pt x="479" y="331"/>
                  <a:pt x="472" y="338"/>
                  <a:pt x="462" y="338"/>
                </a:cubicBezTo>
                <a:cubicBezTo>
                  <a:pt x="453" y="338"/>
                  <a:pt x="445" y="331"/>
                  <a:pt x="445" y="321"/>
                </a:cubicBezTo>
                <a:cubicBezTo>
                  <a:pt x="445" y="264"/>
                  <a:pt x="404" y="235"/>
                  <a:pt x="402" y="234"/>
                </a:cubicBezTo>
                <a:cubicBezTo>
                  <a:pt x="395" y="229"/>
                  <a:pt x="393" y="219"/>
                  <a:pt x="398" y="211"/>
                </a:cubicBezTo>
                <a:cubicBezTo>
                  <a:pt x="403" y="203"/>
                  <a:pt x="413" y="201"/>
                  <a:pt x="421" y="206"/>
                </a:cubicBezTo>
                <a:close/>
                <a:moveTo>
                  <a:pt x="23" y="282"/>
                </a:moveTo>
                <a:cubicBezTo>
                  <a:pt x="83" y="0"/>
                  <a:pt x="366" y="14"/>
                  <a:pt x="366" y="14"/>
                </a:cubicBezTo>
                <a:cubicBezTo>
                  <a:pt x="562" y="6"/>
                  <a:pt x="658" y="111"/>
                  <a:pt x="658" y="111"/>
                </a:cubicBezTo>
                <a:cubicBezTo>
                  <a:pt x="711" y="153"/>
                  <a:pt x="781" y="331"/>
                  <a:pt x="747" y="359"/>
                </a:cubicBezTo>
                <a:cubicBezTo>
                  <a:pt x="714" y="387"/>
                  <a:pt x="727" y="408"/>
                  <a:pt x="727" y="408"/>
                </a:cubicBezTo>
                <a:cubicBezTo>
                  <a:pt x="727" y="408"/>
                  <a:pt x="744" y="461"/>
                  <a:pt x="778" y="497"/>
                </a:cubicBezTo>
                <a:cubicBezTo>
                  <a:pt x="812" y="533"/>
                  <a:pt x="810" y="547"/>
                  <a:pt x="810" y="547"/>
                </a:cubicBezTo>
                <a:cubicBezTo>
                  <a:pt x="808" y="600"/>
                  <a:pt x="736" y="583"/>
                  <a:pt x="734" y="592"/>
                </a:cubicBezTo>
                <a:cubicBezTo>
                  <a:pt x="732" y="602"/>
                  <a:pt x="750" y="623"/>
                  <a:pt x="752" y="635"/>
                </a:cubicBezTo>
                <a:cubicBezTo>
                  <a:pt x="754" y="646"/>
                  <a:pt x="729" y="659"/>
                  <a:pt x="729" y="659"/>
                </a:cubicBezTo>
                <a:lnTo>
                  <a:pt x="734" y="692"/>
                </a:lnTo>
                <a:cubicBezTo>
                  <a:pt x="734" y="692"/>
                  <a:pt x="697" y="713"/>
                  <a:pt x="725" y="730"/>
                </a:cubicBezTo>
                <a:cubicBezTo>
                  <a:pt x="752" y="747"/>
                  <a:pt x="746" y="782"/>
                  <a:pt x="746" y="782"/>
                </a:cubicBezTo>
                <a:cubicBezTo>
                  <a:pt x="741" y="844"/>
                  <a:pt x="594" y="815"/>
                  <a:pt x="594" y="815"/>
                </a:cubicBezTo>
                <a:cubicBezTo>
                  <a:pt x="512" y="813"/>
                  <a:pt x="490" y="888"/>
                  <a:pt x="490" y="888"/>
                </a:cubicBezTo>
                <a:lnTo>
                  <a:pt x="104" y="888"/>
                </a:lnTo>
                <a:cubicBezTo>
                  <a:pt x="110" y="839"/>
                  <a:pt x="117" y="817"/>
                  <a:pt x="122" y="776"/>
                </a:cubicBezTo>
                <a:cubicBezTo>
                  <a:pt x="138" y="641"/>
                  <a:pt x="83" y="597"/>
                  <a:pt x="41" y="518"/>
                </a:cubicBezTo>
                <a:cubicBezTo>
                  <a:pt x="0" y="442"/>
                  <a:pt x="23" y="282"/>
                  <a:pt x="23" y="282"/>
                </a:cubicBezTo>
                <a:close/>
                <a:moveTo>
                  <a:pt x="376" y="681"/>
                </a:moveTo>
                <a:lnTo>
                  <a:pt x="376" y="681"/>
                </a:lnTo>
                <a:cubicBezTo>
                  <a:pt x="423" y="681"/>
                  <a:pt x="460" y="658"/>
                  <a:pt x="460" y="629"/>
                </a:cubicBezTo>
                <a:lnTo>
                  <a:pt x="292" y="629"/>
                </a:lnTo>
                <a:cubicBezTo>
                  <a:pt x="292" y="658"/>
                  <a:pt x="329" y="681"/>
                  <a:pt x="376" y="681"/>
                </a:cubicBezTo>
                <a:close/>
                <a:moveTo>
                  <a:pt x="309" y="594"/>
                </a:moveTo>
                <a:lnTo>
                  <a:pt x="309" y="594"/>
                </a:lnTo>
                <a:lnTo>
                  <a:pt x="443" y="594"/>
                </a:lnTo>
                <a:cubicBezTo>
                  <a:pt x="453" y="594"/>
                  <a:pt x="460" y="587"/>
                  <a:pt x="460" y="577"/>
                </a:cubicBezTo>
                <a:cubicBezTo>
                  <a:pt x="460" y="567"/>
                  <a:pt x="453" y="560"/>
                  <a:pt x="443" y="560"/>
                </a:cubicBezTo>
                <a:lnTo>
                  <a:pt x="309" y="560"/>
                </a:lnTo>
                <a:cubicBezTo>
                  <a:pt x="299" y="560"/>
                  <a:pt x="292" y="567"/>
                  <a:pt x="292" y="577"/>
                </a:cubicBezTo>
                <a:cubicBezTo>
                  <a:pt x="292" y="587"/>
                  <a:pt x="299" y="594"/>
                  <a:pt x="309" y="594"/>
                </a:cubicBezTo>
                <a:close/>
                <a:moveTo>
                  <a:pt x="309" y="520"/>
                </a:moveTo>
                <a:lnTo>
                  <a:pt x="309" y="520"/>
                </a:lnTo>
                <a:lnTo>
                  <a:pt x="443" y="520"/>
                </a:lnTo>
                <a:cubicBezTo>
                  <a:pt x="459" y="472"/>
                  <a:pt x="545" y="385"/>
                  <a:pt x="545" y="316"/>
                </a:cubicBezTo>
                <a:cubicBezTo>
                  <a:pt x="545" y="220"/>
                  <a:pt x="469" y="142"/>
                  <a:pt x="376" y="142"/>
                </a:cubicBezTo>
                <a:cubicBezTo>
                  <a:pt x="283" y="142"/>
                  <a:pt x="208" y="220"/>
                  <a:pt x="208" y="316"/>
                </a:cubicBezTo>
                <a:cubicBezTo>
                  <a:pt x="208" y="385"/>
                  <a:pt x="293" y="472"/>
                  <a:pt x="309" y="52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9" name="Freeform 70"/>
          <p:cNvSpPr>
            <a:spLocks noEditPoints="1"/>
          </p:cNvSpPr>
          <p:nvPr/>
        </p:nvSpPr>
        <p:spPr bwMode="auto">
          <a:xfrm>
            <a:off x="7934135" y="1543533"/>
            <a:ext cx="431456" cy="466098"/>
          </a:xfrm>
          <a:custGeom>
            <a:avLst/>
            <a:gdLst>
              <a:gd name="T0" fmla="*/ 268 w 888"/>
              <a:gd name="T1" fmla="*/ 145 h 947"/>
              <a:gd name="T2" fmla="*/ 582 w 888"/>
              <a:gd name="T3" fmla="*/ 105 h 947"/>
              <a:gd name="T4" fmla="*/ 470 w 888"/>
              <a:gd name="T5" fmla="*/ 65 h 947"/>
              <a:gd name="T6" fmla="*/ 340 w 888"/>
              <a:gd name="T7" fmla="*/ 65 h 947"/>
              <a:gd name="T8" fmla="*/ 228 w 888"/>
              <a:gd name="T9" fmla="*/ 105 h 947"/>
              <a:gd name="T10" fmla="*/ 731 w 888"/>
              <a:gd name="T11" fmla="*/ 820 h 947"/>
              <a:gd name="T12" fmla="*/ 743 w 888"/>
              <a:gd name="T13" fmla="*/ 792 h 947"/>
              <a:gd name="T14" fmla="*/ 692 w 888"/>
              <a:gd name="T15" fmla="*/ 615 h 947"/>
              <a:gd name="T16" fmla="*/ 659 w 888"/>
              <a:gd name="T17" fmla="*/ 615 h 947"/>
              <a:gd name="T18" fmla="*/ 659 w 888"/>
              <a:gd name="T19" fmla="*/ 751 h 947"/>
              <a:gd name="T20" fmla="*/ 660 w 888"/>
              <a:gd name="T21" fmla="*/ 754 h 947"/>
              <a:gd name="T22" fmla="*/ 662 w 888"/>
              <a:gd name="T23" fmla="*/ 757 h 947"/>
              <a:gd name="T24" fmla="*/ 664 w 888"/>
              <a:gd name="T25" fmla="*/ 760 h 947"/>
              <a:gd name="T26" fmla="*/ 846 w 888"/>
              <a:gd name="T27" fmla="*/ 625 h 947"/>
              <a:gd name="T28" fmla="*/ 675 w 888"/>
              <a:gd name="T29" fmla="*/ 535 h 947"/>
              <a:gd name="T30" fmla="*/ 637 w 888"/>
              <a:gd name="T31" fmla="*/ 943 h 947"/>
              <a:gd name="T32" fmla="*/ 878 w 888"/>
              <a:gd name="T33" fmla="*/ 779 h 947"/>
              <a:gd name="T34" fmla="*/ 847 w 888"/>
              <a:gd name="T35" fmla="*/ 773 h 947"/>
              <a:gd name="T36" fmla="*/ 676 w 888"/>
              <a:gd name="T37" fmla="*/ 915 h 947"/>
              <a:gd name="T38" fmla="*/ 505 w 888"/>
              <a:gd name="T39" fmla="*/ 708 h 947"/>
              <a:gd name="T40" fmla="*/ 708 w 888"/>
              <a:gd name="T41" fmla="*/ 570 h 947"/>
              <a:gd name="T42" fmla="*/ 847 w 888"/>
              <a:gd name="T43" fmla="*/ 773 h 947"/>
              <a:gd name="T44" fmla="*/ 298 w 888"/>
              <a:gd name="T45" fmla="*/ 772 h 947"/>
              <a:gd name="T46" fmla="*/ 508 w 888"/>
              <a:gd name="T47" fmla="*/ 563 h 947"/>
              <a:gd name="T48" fmla="*/ 552 w 888"/>
              <a:gd name="T49" fmla="*/ 530 h 947"/>
              <a:gd name="T50" fmla="*/ 767 w 888"/>
              <a:gd name="T51" fmla="*/ 321 h 947"/>
              <a:gd name="T52" fmla="*/ 776 w 888"/>
              <a:gd name="T53" fmla="*/ 518 h 947"/>
              <a:gd name="T54" fmla="*/ 809 w 888"/>
              <a:gd name="T55" fmla="*/ 530 h 947"/>
              <a:gd name="T56" fmla="*/ 809 w 888"/>
              <a:gd name="T57" fmla="*/ 218 h 947"/>
              <a:gd name="T58" fmla="*/ 43 w 888"/>
              <a:gd name="T59" fmla="*/ 176 h 947"/>
              <a:gd name="T60" fmla="*/ 0 w 888"/>
              <a:gd name="T61" fmla="*/ 330 h 947"/>
              <a:gd name="T62" fmla="*/ 0 w 888"/>
              <a:gd name="T63" fmla="*/ 563 h 947"/>
              <a:gd name="T64" fmla="*/ 0 w 888"/>
              <a:gd name="T65" fmla="*/ 788 h 947"/>
              <a:gd name="T66" fmla="*/ 448 w 888"/>
              <a:gd name="T67" fmla="*/ 830 h 947"/>
              <a:gd name="T68" fmla="*/ 34 w 888"/>
              <a:gd name="T69" fmla="*/ 330 h 947"/>
              <a:gd name="T70" fmla="*/ 43 w 888"/>
              <a:gd name="T71" fmla="*/ 321 h 947"/>
              <a:gd name="T72" fmla="*/ 265 w 888"/>
              <a:gd name="T73" fmla="*/ 530 h 947"/>
              <a:gd name="T74" fmla="*/ 34 w 888"/>
              <a:gd name="T75" fmla="*/ 330 h 947"/>
              <a:gd name="T76" fmla="*/ 265 w 888"/>
              <a:gd name="T77" fmla="*/ 563 h 947"/>
              <a:gd name="T78" fmla="*/ 43 w 888"/>
              <a:gd name="T79" fmla="*/ 772 h 947"/>
              <a:gd name="T80" fmla="*/ 34 w 888"/>
              <a:gd name="T81" fmla="*/ 563 h 947"/>
              <a:gd name="T82" fmla="*/ 298 w 888"/>
              <a:gd name="T83" fmla="*/ 530 h 947"/>
              <a:gd name="T84" fmla="*/ 298 w 888"/>
              <a:gd name="T85" fmla="*/ 321 h 947"/>
              <a:gd name="T86" fmla="*/ 519 w 888"/>
              <a:gd name="T87" fmla="*/ 530 h 947"/>
              <a:gd name="T88" fmla="*/ 535 w 888"/>
              <a:gd name="T89" fmla="*/ 218 h 947"/>
              <a:gd name="T90" fmla="*/ 564 w 888"/>
              <a:gd name="T91" fmla="*/ 246 h 947"/>
              <a:gd name="T92" fmla="*/ 507 w 888"/>
              <a:gd name="T93" fmla="*/ 246 h 947"/>
              <a:gd name="T94" fmla="*/ 281 w 888"/>
              <a:gd name="T95" fmla="*/ 218 h 947"/>
              <a:gd name="T96" fmla="*/ 310 w 888"/>
              <a:gd name="T97" fmla="*/ 246 h 947"/>
              <a:gd name="T98" fmla="*/ 253 w 888"/>
              <a:gd name="T99" fmla="*/ 246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88" h="947">
                <a:moveTo>
                  <a:pt x="228" y="105"/>
                </a:moveTo>
                <a:cubicBezTo>
                  <a:pt x="228" y="127"/>
                  <a:pt x="246" y="145"/>
                  <a:pt x="268" y="145"/>
                </a:cubicBezTo>
                <a:lnTo>
                  <a:pt x="542" y="145"/>
                </a:lnTo>
                <a:cubicBezTo>
                  <a:pt x="564" y="145"/>
                  <a:pt x="582" y="127"/>
                  <a:pt x="582" y="105"/>
                </a:cubicBezTo>
                <a:cubicBezTo>
                  <a:pt x="582" y="83"/>
                  <a:pt x="564" y="65"/>
                  <a:pt x="542" y="65"/>
                </a:cubicBezTo>
                <a:lnTo>
                  <a:pt x="470" y="65"/>
                </a:lnTo>
                <a:cubicBezTo>
                  <a:pt x="470" y="29"/>
                  <a:pt x="441" y="0"/>
                  <a:pt x="405" y="0"/>
                </a:cubicBezTo>
                <a:cubicBezTo>
                  <a:pt x="369" y="0"/>
                  <a:pt x="340" y="29"/>
                  <a:pt x="340" y="65"/>
                </a:cubicBezTo>
                <a:lnTo>
                  <a:pt x="268" y="65"/>
                </a:lnTo>
                <a:cubicBezTo>
                  <a:pt x="246" y="65"/>
                  <a:pt x="228" y="83"/>
                  <a:pt x="228" y="105"/>
                </a:cubicBezTo>
                <a:close/>
                <a:moveTo>
                  <a:pt x="720" y="815"/>
                </a:moveTo>
                <a:cubicBezTo>
                  <a:pt x="723" y="818"/>
                  <a:pt x="727" y="820"/>
                  <a:pt x="731" y="820"/>
                </a:cubicBezTo>
                <a:cubicBezTo>
                  <a:pt x="736" y="820"/>
                  <a:pt x="740" y="818"/>
                  <a:pt x="743" y="815"/>
                </a:cubicBezTo>
                <a:cubicBezTo>
                  <a:pt x="749" y="809"/>
                  <a:pt x="749" y="798"/>
                  <a:pt x="743" y="792"/>
                </a:cubicBezTo>
                <a:lnTo>
                  <a:pt x="692" y="741"/>
                </a:lnTo>
                <a:lnTo>
                  <a:pt x="692" y="615"/>
                </a:lnTo>
                <a:cubicBezTo>
                  <a:pt x="692" y="605"/>
                  <a:pt x="685" y="598"/>
                  <a:pt x="676" y="598"/>
                </a:cubicBezTo>
                <a:cubicBezTo>
                  <a:pt x="667" y="598"/>
                  <a:pt x="659" y="605"/>
                  <a:pt x="659" y="615"/>
                </a:cubicBezTo>
                <a:lnTo>
                  <a:pt x="659" y="748"/>
                </a:lnTo>
                <a:cubicBezTo>
                  <a:pt x="659" y="749"/>
                  <a:pt x="659" y="750"/>
                  <a:pt x="659" y="751"/>
                </a:cubicBezTo>
                <a:cubicBezTo>
                  <a:pt x="660" y="752"/>
                  <a:pt x="660" y="752"/>
                  <a:pt x="660" y="752"/>
                </a:cubicBezTo>
                <a:cubicBezTo>
                  <a:pt x="660" y="753"/>
                  <a:pt x="660" y="754"/>
                  <a:pt x="660" y="754"/>
                </a:cubicBezTo>
                <a:cubicBezTo>
                  <a:pt x="661" y="755"/>
                  <a:pt x="661" y="755"/>
                  <a:pt x="661" y="756"/>
                </a:cubicBezTo>
                <a:cubicBezTo>
                  <a:pt x="661" y="756"/>
                  <a:pt x="662" y="757"/>
                  <a:pt x="662" y="757"/>
                </a:cubicBezTo>
                <a:cubicBezTo>
                  <a:pt x="662" y="758"/>
                  <a:pt x="663" y="759"/>
                  <a:pt x="664" y="759"/>
                </a:cubicBezTo>
                <a:cubicBezTo>
                  <a:pt x="664" y="759"/>
                  <a:pt x="664" y="759"/>
                  <a:pt x="664" y="760"/>
                </a:cubicBezTo>
                <a:lnTo>
                  <a:pt x="720" y="815"/>
                </a:lnTo>
                <a:close/>
                <a:moveTo>
                  <a:pt x="846" y="625"/>
                </a:moveTo>
                <a:cubicBezTo>
                  <a:pt x="815" y="580"/>
                  <a:pt x="768" y="549"/>
                  <a:pt x="714" y="538"/>
                </a:cubicBezTo>
                <a:cubicBezTo>
                  <a:pt x="702" y="536"/>
                  <a:pt x="688" y="535"/>
                  <a:pt x="675" y="535"/>
                </a:cubicBezTo>
                <a:cubicBezTo>
                  <a:pt x="577" y="535"/>
                  <a:pt x="492" y="605"/>
                  <a:pt x="473" y="702"/>
                </a:cubicBezTo>
                <a:cubicBezTo>
                  <a:pt x="452" y="814"/>
                  <a:pt x="525" y="922"/>
                  <a:pt x="637" y="943"/>
                </a:cubicBezTo>
                <a:cubicBezTo>
                  <a:pt x="650" y="946"/>
                  <a:pt x="663" y="947"/>
                  <a:pt x="676" y="947"/>
                </a:cubicBezTo>
                <a:cubicBezTo>
                  <a:pt x="774" y="947"/>
                  <a:pt x="859" y="876"/>
                  <a:pt x="878" y="779"/>
                </a:cubicBezTo>
                <a:cubicBezTo>
                  <a:pt x="888" y="725"/>
                  <a:pt x="877" y="671"/>
                  <a:pt x="846" y="625"/>
                </a:cubicBezTo>
                <a:close/>
                <a:moveTo>
                  <a:pt x="847" y="773"/>
                </a:moveTo>
                <a:lnTo>
                  <a:pt x="847" y="773"/>
                </a:lnTo>
                <a:cubicBezTo>
                  <a:pt x="831" y="855"/>
                  <a:pt x="759" y="915"/>
                  <a:pt x="676" y="915"/>
                </a:cubicBezTo>
                <a:cubicBezTo>
                  <a:pt x="665" y="915"/>
                  <a:pt x="654" y="914"/>
                  <a:pt x="643" y="912"/>
                </a:cubicBezTo>
                <a:cubicBezTo>
                  <a:pt x="549" y="894"/>
                  <a:pt x="487" y="802"/>
                  <a:pt x="505" y="708"/>
                </a:cubicBezTo>
                <a:cubicBezTo>
                  <a:pt x="520" y="626"/>
                  <a:pt x="592" y="567"/>
                  <a:pt x="675" y="567"/>
                </a:cubicBezTo>
                <a:cubicBezTo>
                  <a:pt x="686" y="567"/>
                  <a:pt x="697" y="568"/>
                  <a:pt x="708" y="570"/>
                </a:cubicBezTo>
                <a:cubicBezTo>
                  <a:pt x="754" y="579"/>
                  <a:pt x="794" y="605"/>
                  <a:pt x="820" y="643"/>
                </a:cubicBezTo>
                <a:cubicBezTo>
                  <a:pt x="846" y="681"/>
                  <a:pt x="855" y="728"/>
                  <a:pt x="847" y="773"/>
                </a:cubicBezTo>
                <a:close/>
                <a:moveTo>
                  <a:pt x="433" y="772"/>
                </a:moveTo>
                <a:lnTo>
                  <a:pt x="298" y="772"/>
                </a:lnTo>
                <a:lnTo>
                  <a:pt x="298" y="563"/>
                </a:lnTo>
                <a:lnTo>
                  <a:pt x="508" y="563"/>
                </a:lnTo>
                <a:cubicBezTo>
                  <a:pt x="522" y="550"/>
                  <a:pt x="537" y="539"/>
                  <a:pt x="553" y="530"/>
                </a:cubicBezTo>
                <a:lnTo>
                  <a:pt x="552" y="530"/>
                </a:lnTo>
                <a:lnTo>
                  <a:pt x="552" y="321"/>
                </a:lnTo>
                <a:lnTo>
                  <a:pt x="767" y="321"/>
                </a:lnTo>
                <a:cubicBezTo>
                  <a:pt x="772" y="321"/>
                  <a:pt x="776" y="325"/>
                  <a:pt x="776" y="330"/>
                </a:cubicBezTo>
                <a:lnTo>
                  <a:pt x="776" y="518"/>
                </a:lnTo>
                <a:cubicBezTo>
                  <a:pt x="788" y="523"/>
                  <a:pt x="799" y="530"/>
                  <a:pt x="809" y="536"/>
                </a:cubicBezTo>
                <a:lnTo>
                  <a:pt x="809" y="530"/>
                </a:lnTo>
                <a:lnTo>
                  <a:pt x="809" y="330"/>
                </a:lnTo>
                <a:lnTo>
                  <a:pt x="809" y="218"/>
                </a:lnTo>
                <a:cubicBezTo>
                  <a:pt x="809" y="195"/>
                  <a:pt x="790" y="176"/>
                  <a:pt x="767" y="176"/>
                </a:cubicBezTo>
                <a:lnTo>
                  <a:pt x="43" y="176"/>
                </a:lnTo>
                <a:cubicBezTo>
                  <a:pt x="19" y="176"/>
                  <a:pt x="0" y="195"/>
                  <a:pt x="0" y="218"/>
                </a:cubicBezTo>
                <a:lnTo>
                  <a:pt x="0" y="330"/>
                </a:lnTo>
                <a:lnTo>
                  <a:pt x="0" y="530"/>
                </a:lnTo>
                <a:lnTo>
                  <a:pt x="0" y="563"/>
                </a:lnTo>
                <a:lnTo>
                  <a:pt x="0" y="763"/>
                </a:lnTo>
                <a:lnTo>
                  <a:pt x="0" y="788"/>
                </a:lnTo>
                <a:cubicBezTo>
                  <a:pt x="0" y="811"/>
                  <a:pt x="19" y="830"/>
                  <a:pt x="43" y="830"/>
                </a:cubicBezTo>
                <a:lnTo>
                  <a:pt x="448" y="830"/>
                </a:lnTo>
                <a:cubicBezTo>
                  <a:pt x="441" y="811"/>
                  <a:pt x="436" y="791"/>
                  <a:pt x="433" y="772"/>
                </a:cubicBezTo>
                <a:close/>
                <a:moveTo>
                  <a:pt x="34" y="330"/>
                </a:moveTo>
                <a:lnTo>
                  <a:pt x="34" y="330"/>
                </a:lnTo>
                <a:cubicBezTo>
                  <a:pt x="34" y="325"/>
                  <a:pt x="38" y="321"/>
                  <a:pt x="43" y="321"/>
                </a:cubicBezTo>
                <a:lnTo>
                  <a:pt x="265" y="321"/>
                </a:lnTo>
                <a:lnTo>
                  <a:pt x="265" y="530"/>
                </a:lnTo>
                <a:lnTo>
                  <a:pt x="34" y="530"/>
                </a:lnTo>
                <a:lnTo>
                  <a:pt x="34" y="330"/>
                </a:lnTo>
                <a:close/>
                <a:moveTo>
                  <a:pt x="265" y="563"/>
                </a:moveTo>
                <a:lnTo>
                  <a:pt x="265" y="563"/>
                </a:lnTo>
                <a:lnTo>
                  <a:pt x="265" y="772"/>
                </a:lnTo>
                <a:lnTo>
                  <a:pt x="43" y="772"/>
                </a:lnTo>
                <a:cubicBezTo>
                  <a:pt x="38" y="772"/>
                  <a:pt x="34" y="768"/>
                  <a:pt x="34" y="763"/>
                </a:cubicBezTo>
                <a:lnTo>
                  <a:pt x="34" y="563"/>
                </a:lnTo>
                <a:lnTo>
                  <a:pt x="265" y="563"/>
                </a:lnTo>
                <a:close/>
                <a:moveTo>
                  <a:pt x="298" y="530"/>
                </a:moveTo>
                <a:lnTo>
                  <a:pt x="298" y="530"/>
                </a:lnTo>
                <a:lnTo>
                  <a:pt x="298" y="321"/>
                </a:lnTo>
                <a:lnTo>
                  <a:pt x="519" y="321"/>
                </a:lnTo>
                <a:lnTo>
                  <a:pt x="519" y="530"/>
                </a:lnTo>
                <a:lnTo>
                  <a:pt x="298" y="530"/>
                </a:lnTo>
                <a:close/>
                <a:moveTo>
                  <a:pt x="535" y="218"/>
                </a:moveTo>
                <a:lnTo>
                  <a:pt x="535" y="218"/>
                </a:lnTo>
                <a:cubicBezTo>
                  <a:pt x="551" y="218"/>
                  <a:pt x="564" y="231"/>
                  <a:pt x="564" y="246"/>
                </a:cubicBezTo>
                <a:cubicBezTo>
                  <a:pt x="564" y="262"/>
                  <a:pt x="551" y="275"/>
                  <a:pt x="535" y="275"/>
                </a:cubicBezTo>
                <a:cubicBezTo>
                  <a:pt x="520" y="275"/>
                  <a:pt x="507" y="262"/>
                  <a:pt x="507" y="246"/>
                </a:cubicBezTo>
                <a:cubicBezTo>
                  <a:pt x="507" y="231"/>
                  <a:pt x="520" y="218"/>
                  <a:pt x="535" y="218"/>
                </a:cubicBezTo>
                <a:close/>
                <a:moveTo>
                  <a:pt x="281" y="218"/>
                </a:moveTo>
                <a:lnTo>
                  <a:pt x="281" y="218"/>
                </a:lnTo>
                <a:cubicBezTo>
                  <a:pt x="297" y="218"/>
                  <a:pt x="310" y="231"/>
                  <a:pt x="310" y="246"/>
                </a:cubicBezTo>
                <a:cubicBezTo>
                  <a:pt x="310" y="262"/>
                  <a:pt x="297" y="275"/>
                  <a:pt x="281" y="275"/>
                </a:cubicBezTo>
                <a:cubicBezTo>
                  <a:pt x="266" y="275"/>
                  <a:pt x="253" y="262"/>
                  <a:pt x="253" y="246"/>
                </a:cubicBezTo>
                <a:cubicBezTo>
                  <a:pt x="253" y="231"/>
                  <a:pt x="266" y="218"/>
                  <a:pt x="281" y="218"/>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70" name="Freeform 72"/>
          <p:cNvSpPr>
            <a:spLocks noEditPoints="1"/>
          </p:cNvSpPr>
          <p:nvPr/>
        </p:nvSpPr>
        <p:spPr bwMode="auto">
          <a:xfrm>
            <a:off x="5337963" y="1552188"/>
            <a:ext cx="425157" cy="432505"/>
          </a:xfrm>
          <a:custGeom>
            <a:avLst/>
            <a:gdLst>
              <a:gd name="T0" fmla="*/ 321 w 877"/>
              <a:gd name="T1" fmla="*/ 60 h 878"/>
              <a:gd name="T2" fmla="*/ 136 w 877"/>
              <a:gd name="T3" fmla="*/ 136 h 878"/>
              <a:gd name="T4" fmla="*/ 60 w 877"/>
              <a:gd name="T5" fmla="*/ 321 h 878"/>
              <a:gd name="T6" fmla="*/ 136 w 877"/>
              <a:gd name="T7" fmla="*/ 505 h 878"/>
              <a:gd name="T8" fmla="*/ 321 w 877"/>
              <a:gd name="T9" fmla="*/ 582 h 878"/>
              <a:gd name="T10" fmla="*/ 505 w 877"/>
              <a:gd name="T11" fmla="*/ 505 h 878"/>
              <a:gd name="T12" fmla="*/ 505 w 877"/>
              <a:gd name="T13" fmla="*/ 136 h 878"/>
              <a:gd name="T14" fmla="*/ 321 w 877"/>
              <a:gd name="T15" fmla="*/ 60 h 878"/>
              <a:gd name="T16" fmla="*/ 321 w 877"/>
              <a:gd name="T17" fmla="*/ 641 h 878"/>
              <a:gd name="T18" fmla="*/ 94 w 877"/>
              <a:gd name="T19" fmla="*/ 547 h 878"/>
              <a:gd name="T20" fmla="*/ 0 w 877"/>
              <a:gd name="T21" fmla="*/ 321 h 878"/>
              <a:gd name="T22" fmla="*/ 94 w 877"/>
              <a:gd name="T23" fmla="*/ 94 h 878"/>
              <a:gd name="T24" fmla="*/ 321 w 877"/>
              <a:gd name="T25" fmla="*/ 0 h 878"/>
              <a:gd name="T26" fmla="*/ 547 w 877"/>
              <a:gd name="T27" fmla="*/ 94 h 878"/>
              <a:gd name="T28" fmla="*/ 547 w 877"/>
              <a:gd name="T29" fmla="*/ 547 h 878"/>
              <a:gd name="T30" fmla="*/ 321 w 877"/>
              <a:gd name="T31" fmla="*/ 641 h 878"/>
              <a:gd name="T32" fmla="*/ 599 w 877"/>
              <a:gd name="T33" fmla="*/ 507 h 878"/>
              <a:gd name="T34" fmla="*/ 599 w 877"/>
              <a:gd name="T35" fmla="*/ 548 h 878"/>
              <a:gd name="T36" fmla="*/ 547 w 877"/>
              <a:gd name="T37" fmla="*/ 599 h 878"/>
              <a:gd name="T38" fmla="*/ 507 w 877"/>
              <a:gd name="T39" fmla="*/ 599 h 878"/>
              <a:gd name="T40" fmla="*/ 505 w 877"/>
              <a:gd name="T41" fmla="*/ 597 h 878"/>
              <a:gd name="T42" fmla="*/ 505 w 877"/>
              <a:gd name="T43" fmla="*/ 556 h 878"/>
              <a:gd name="T44" fmla="*/ 556 w 877"/>
              <a:gd name="T45" fmla="*/ 505 h 878"/>
              <a:gd name="T46" fmla="*/ 597 w 877"/>
              <a:gd name="T47" fmla="*/ 505 h 878"/>
              <a:gd name="T48" fmla="*/ 599 w 877"/>
              <a:gd name="T49" fmla="*/ 507 h 878"/>
              <a:gd name="T50" fmla="*/ 665 w 877"/>
              <a:gd name="T51" fmla="*/ 594 h 878"/>
              <a:gd name="T52" fmla="*/ 665 w 877"/>
              <a:gd name="T53" fmla="*/ 665 h 878"/>
              <a:gd name="T54" fmla="*/ 593 w 877"/>
              <a:gd name="T55" fmla="*/ 665 h 878"/>
              <a:gd name="T56" fmla="*/ 593 w 877"/>
              <a:gd name="T57" fmla="*/ 594 h 878"/>
              <a:gd name="T58" fmla="*/ 665 w 877"/>
              <a:gd name="T59" fmla="*/ 594 h 878"/>
              <a:gd name="T60" fmla="*/ 867 w 877"/>
              <a:gd name="T61" fmla="*/ 786 h 878"/>
              <a:gd name="T62" fmla="*/ 865 w 877"/>
              <a:gd name="T63" fmla="*/ 824 h 878"/>
              <a:gd name="T64" fmla="*/ 824 w 877"/>
              <a:gd name="T65" fmla="*/ 866 h 878"/>
              <a:gd name="T66" fmla="*/ 785 w 877"/>
              <a:gd name="T67" fmla="*/ 867 h 878"/>
              <a:gd name="T68" fmla="*/ 663 w 877"/>
              <a:gd name="T69" fmla="*/ 745 h 878"/>
              <a:gd name="T70" fmla="*/ 665 w 877"/>
              <a:gd name="T71" fmla="*/ 706 h 878"/>
              <a:gd name="T72" fmla="*/ 706 w 877"/>
              <a:gd name="T73" fmla="*/ 665 h 878"/>
              <a:gd name="T74" fmla="*/ 745 w 877"/>
              <a:gd name="T75" fmla="*/ 663 h 878"/>
              <a:gd name="T76" fmla="*/ 867 w 877"/>
              <a:gd name="T77" fmla="*/ 786 h 878"/>
              <a:gd name="T78" fmla="*/ 321 w 877"/>
              <a:gd name="T79" fmla="*/ 128 h 878"/>
              <a:gd name="T80" fmla="*/ 185 w 877"/>
              <a:gd name="T81" fmla="*/ 185 h 878"/>
              <a:gd name="T82" fmla="*/ 128 w 877"/>
              <a:gd name="T83" fmla="*/ 321 h 878"/>
              <a:gd name="T84" fmla="*/ 185 w 877"/>
              <a:gd name="T85" fmla="*/ 457 h 878"/>
              <a:gd name="T86" fmla="*/ 321 w 877"/>
              <a:gd name="T87" fmla="*/ 513 h 878"/>
              <a:gd name="T88" fmla="*/ 457 w 877"/>
              <a:gd name="T89" fmla="*/ 457 h 878"/>
              <a:gd name="T90" fmla="*/ 457 w 877"/>
              <a:gd name="T91" fmla="*/ 185 h 878"/>
              <a:gd name="T92" fmla="*/ 321 w 877"/>
              <a:gd name="T93" fmla="*/ 128 h 878"/>
              <a:gd name="T94" fmla="*/ 321 w 877"/>
              <a:gd name="T95" fmla="*/ 553 h 878"/>
              <a:gd name="T96" fmla="*/ 157 w 877"/>
              <a:gd name="T97" fmla="*/ 485 h 878"/>
              <a:gd name="T98" fmla="*/ 89 w 877"/>
              <a:gd name="T99" fmla="*/ 321 h 878"/>
              <a:gd name="T100" fmla="*/ 157 w 877"/>
              <a:gd name="T101" fmla="*/ 157 h 878"/>
              <a:gd name="T102" fmla="*/ 321 w 877"/>
              <a:gd name="T103" fmla="*/ 89 h 878"/>
              <a:gd name="T104" fmla="*/ 485 w 877"/>
              <a:gd name="T105" fmla="*/ 157 h 878"/>
              <a:gd name="T106" fmla="*/ 485 w 877"/>
              <a:gd name="T107" fmla="*/ 485 h 878"/>
              <a:gd name="T108" fmla="*/ 321 w 877"/>
              <a:gd name="T109" fmla="*/ 55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77" h="878">
                <a:moveTo>
                  <a:pt x="321" y="60"/>
                </a:moveTo>
                <a:cubicBezTo>
                  <a:pt x="251" y="60"/>
                  <a:pt x="185" y="87"/>
                  <a:pt x="136" y="136"/>
                </a:cubicBezTo>
                <a:cubicBezTo>
                  <a:pt x="87" y="186"/>
                  <a:pt x="60" y="251"/>
                  <a:pt x="60" y="321"/>
                </a:cubicBezTo>
                <a:cubicBezTo>
                  <a:pt x="60" y="390"/>
                  <a:pt x="87" y="456"/>
                  <a:pt x="136" y="505"/>
                </a:cubicBezTo>
                <a:cubicBezTo>
                  <a:pt x="185" y="554"/>
                  <a:pt x="251" y="582"/>
                  <a:pt x="321" y="582"/>
                </a:cubicBezTo>
                <a:cubicBezTo>
                  <a:pt x="390" y="582"/>
                  <a:pt x="456" y="554"/>
                  <a:pt x="505" y="505"/>
                </a:cubicBezTo>
                <a:cubicBezTo>
                  <a:pt x="607" y="404"/>
                  <a:pt x="607" y="238"/>
                  <a:pt x="505" y="136"/>
                </a:cubicBezTo>
                <a:cubicBezTo>
                  <a:pt x="456" y="87"/>
                  <a:pt x="390" y="60"/>
                  <a:pt x="321" y="60"/>
                </a:cubicBezTo>
                <a:close/>
                <a:moveTo>
                  <a:pt x="321" y="641"/>
                </a:moveTo>
                <a:cubicBezTo>
                  <a:pt x="235" y="641"/>
                  <a:pt x="155" y="608"/>
                  <a:pt x="94" y="547"/>
                </a:cubicBezTo>
                <a:cubicBezTo>
                  <a:pt x="34" y="487"/>
                  <a:pt x="0" y="406"/>
                  <a:pt x="0" y="321"/>
                </a:cubicBezTo>
                <a:cubicBezTo>
                  <a:pt x="0" y="235"/>
                  <a:pt x="34" y="155"/>
                  <a:pt x="94" y="94"/>
                </a:cubicBezTo>
                <a:cubicBezTo>
                  <a:pt x="155" y="34"/>
                  <a:pt x="235" y="0"/>
                  <a:pt x="321" y="0"/>
                </a:cubicBezTo>
                <a:cubicBezTo>
                  <a:pt x="406" y="0"/>
                  <a:pt x="487" y="34"/>
                  <a:pt x="547" y="94"/>
                </a:cubicBezTo>
                <a:cubicBezTo>
                  <a:pt x="672" y="219"/>
                  <a:pt x="672" y="422"/>
                  <a:pt x="547" y="547"/>
                </a:cubicBezTo>
                <a:cubicBezTo>
                  <a:pt x="487" y="608"/>
                  <a:pt x="406" y="641"/>
                  <a:pt x="321" y="641"/>
                </a:cubicBezTo>
                <a:close/>
                <a:moveTo>
                  <a:pt x="599" y="507"/>
                </a:moveTo>
                <a:cubicBezTo>
                  <a:pt x="610" y="518"/>
                  <a:pt x="610" y="536"/>
                  <a:pt x="599" y="548"/>
                </a:cubicBezTo>
                <a:lnTo>
                  <a:pt x="547" y="599"/>
                </a:lnTo>
                <a:cubicBezTo>
                  <a:pt x="536" y="610"/>
                  <a:pt x="518" y="610"/>
                  <a:pt x="507" y="599"/>
                </a:cubicBezTo>
                <a:lnTo>
                  <a:pt x="505" y="597"/>
                </a:lnTo>
                <a:cubicBezTo>
                  <a:pt x="494" y="586"/>
                  <a:pt x="494" y="568"/>
                  <a:pt x="505" y="556"/>
                </a:cubicBezTo>
                <a:lnTo>
                  <a:pt x="556" y="505"/>
                </a:lnTo>
                <a:cubicBezTo>
                  <a:pt x="567" y="494"/>
                  <a:pt x="586" y="494"/>
                  <a:pt x="597" y="505"/>
                </a:cubicBezTo>
                <a:lnTo>
                  <a:pt x="599" y="507"/>
                </a:lnTo>
                <a:close/>
                <a:moveTo>
                  <a:pt x="665" y="594"/>
                </a:moveTo>
                <a:cubicBezTo>
                  <a:pt x="685" y="613"/>
                  <a:pt x="685" y="645"/>
                  <a:pt x="665" y="665"/>
                </a:cubicBezTo>
                <a:cubicBezTo>
                  <a:pt x="645" y="685"/>
                  <a:pt x="613" y="685"/>
                  <a:pt x="593" y="665"/>
                </a:cubicBezTo>
                <a:cubicBezTo>
                  <a:pt x="574" y="645"/>
                  <a:pt x="574" y="613"/>
                  <a:pt x="593" y="594"/>
                </a:cubicBezTo>
                <a:cubicBezTo>
                  <a:pt x="613" y="574"/>
                  <a:pt x="645" y="574"/>
                  <a:pt x="665" y="594"/>
                </a:cubicBezTo>
                <a:close/>
                <a:moveTo>
                  <a:pt x="867" y="786"/>
                </a:moveTo>
                <a:cubicBezTo>
                  <a:pt x="877" y="796"/>
                  <a:pt x="877" y="813"/>
                  <a:pt x="865" y="824"/>
                </a:cubicBezTo>
                <a:lnTo>
                  <a:pt x="824" y="866"/>
                </a:lnTo>
                <a:cubicBezTo>
                  <a:pt x="813" y="877"/>
                  <a:pt x="796" y="878"/>
                  <a:pt x="785" y="867"/>
                </a:cubicBezTo>
                <a:lnTo>
                  <a:pt x="663" y="745"/>
                </a:lnTo>
                <a:cubicBezTo>
                  <a:pt x="653" y="735"/>
                  <a:pt x="654" y="717"/>
                  <a:pt x="665" y="706"/>
                </a:cubicBezTo>
                <a:lnTo>
                  <a:pt x="706" y="665"/>
                </a:lnTo>
                <a:cubicBezTo>
                  <a:pt x="717" y="654"/>
                  <a:pt x="735" y="653"/>
                  <a:pt x="745" y="663"/>
                </a:cubicBezTo>
                <a:lnTo>
                  <a:pt x="867" y="786"/>
                </a:lnTo>
                <a:close/>
                <a:moveTo>
                  <a:pt x="321" y="128"/>
                </a:moveTo>
                <a:cubicBezTo>
                  <a:pt x="269" y="128"/>
                  <a:pt x="221" y="149"/>
                  <a:pt x="185" y="185"/>
                </a:cubicBezTo>
                <a:cubicBezTo>
                  <a:pt x="148" y="221"/>
                  <a:pt x="128" y="269"/>
                  <a:pt x="128" y="321"/>
                </a:cubicBezTo>
                <a:cubicBezTo>
                  <a:pt x="128" y="372"/>
                  <a:pt x="148" y="420"/>
                  <a:pt x="185" y="457"/>
                </a:cubicBezTo>
                <a:cubicBezTo>
                  <a:pt x="221" y="493"/>
                  <a:pt x="269" y="513"/>
                  <a:pt x="321" y="513"/>
                </a:cubicBezTo>
                <a:cubicBezTo>
                  <a:pt x="372" y="513"/>
                  <a:pt x="420" y="493"/>
                  <a:pt x="457" y="457"/>
                </a:cubicBezTo>
                <a:cubicBezTo>
                  <a:pt x="532" y="382"/>
                  <a:pt x="532" y="260"/>
                  <a:pt x="457" y="185"/>
                </a:cubicBezTo>
                <a:cubicBezTo>
                  <a:pt x="420" y="149"/>
                  <a:pt x="372" y="128"/>
                  <a:pt x="321" y="128"/>
                </a:cubicBezTo>
                <a:close/>
                <a:moveTo>
                  <a:pt x="321" y="553"/>
                </a:moveTo>
                <a:cubicBezTo>
                  <a:pt x="259" y="553"/>
                  <a:pt x="200" y="529"/>
                  <a:pt x="157" y="485"/>
                </a:cubicBezTo>
                <a:cubicBezTo>
                  <a:pt x="113" y="441"/>
                  <a:pt x="89" y="383"/>
                  <a:pt x="89" y="321"/>
                </a:cubicBezTo>
                <a:cubicBezTo>
                  <a:pt x="89" y="259"/>
                  <a:pt x="113" y="201"/>
                  <a:pt x="157" y="157"/>
                </a:cubicBezTo>
                <a:cubicBezTo>
                  <a:pt x="200" y="113"/>
                  <a:pt x="259" y="89"/>
                  <a:pt x="321" y="89"/>
                </a:cubicBezTo>
                <a:cubicBezTo>
                  <a:pt x="383" y="89"/>
                  <a:pt x="441" y="113"/>
                  <a:pt x="485" y="157"/>
                </a:cubicBezTo>
                <a:cubicBezTo>
                  <a:pt x="575" y="247"/>
                  <a:pt x="575" y="394"/>
                  <a:pt x="485" y="485"/>
                </a:cubicBezTo>
                <a:cubicBezTo>
                  <a:pt x="441" y="529"/>
                  <a:pt x="383" y="553"/>
                  <a:pt x="321" y="553"/>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6233">
        <p:blinds dir="vert"/>
      </p:transition>
    </mc:Choice>
    <mc:Fallback>
      <p:transition spd="slow" advTm="6233">
        <p:blinds dir="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1.6 </a:t>
            </a:r>
            <a:r>
              <a:rPr lang="zh-CN" altLang="en-US" sz="2800" dirty="0">
                <a:solidFill>
                  <a:schemeClr val="accent2"/>
                </a:solidFill>
                <a:latin typeface="微软雅黑" panose="020B0503020204020204" pitchFamily="34" charset="-122"/>
                <a:ea typeface="微软雅黑" panose="020B0503020204020204" pitchFamily="34" charset="-122"/>
              </a:rPr>
              <a:t>重点工作落实情况</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1</a:t>
            </a:r>
            <a:endParaRPr lang="zh-CN" altLang="en-US" dirty="0">
              <a:solidFill>
                <a:schemeClr val="accent2"/>
              </a:solidFill>
            </a:endParaRPr>
          </a:p>
        </p:txBody>
      </p:sp>
      <p:sp>
        <p:nvSpPr>
          <p:cNvPr id="5" name="椭圆 4"/>
          <p:cNvSpPr/>
          <p:nvPr/>
        </p:nvSpPr>
        <p:spPr bwMode="auto">
          <a:xfrm>
            <a:off x="1029502" y="2390840"/>
            <a:ext cx="2952328" cy="2952328"/>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dirty="0">
              <a:solidFill>
                <a:prstClr val="black"/>
              </a:solidFill>
            </a:endParaRPr>
          </a:p>
        </p:txBody>
      </p:sp>
      <p:sp>
        <p:nvSpPr>
          <p:cNvPr id="6" name="TextBox 26"/>
          <p:cNvSpPr txBox="1"/>
          <p:nvPr/>
        </p:nvSpPr>
        <p:spPr>
          <a:xfrm>
            <a:off x="5378301" y="1475872"/>
            <a:ext cx="1709122" cy="369332"/>
          </a:xfrm>
          <a:prstGeom prst="rect">
            <a:avLst/>
          </a:prstGeom>
          <a:noFill/>
        </p:spPr>
        <p:txBody>
          <a:bodyPr wrap="none" rtlCol="0">
            <a:spAutoFit/>
          </a:bodyPr>
          <a:lstStyle/>
          <a:p>
            <a:r>
              <a:rPr lang="en-US" altLang="zh-CN" b="1" dirty="0">
                <a:solidFill>
                  <a:schemeClr val="accent1"/>
                </a:solidFill>
                <a:latin typeface="+mj-ea"/>
                <a:ea typeface="+mj-ea"/>
              </a:rPr>
              <a:t>■</a:t>
            </a:r>
            <a:r>
              <a:rPr lang="zh-CN" altLang="en-US" b="1" dirty="0">
                <a:solidFill>
                  <a:schemeClr val="accent1"/>
                </a:solidFill>
                <a:latin typeface="+mj-ea"/>
                <a:ea typeface="+mj-ea"/>
              </a:rPr>
              <a:t>请输入您标题</a:t>
            </a:r>
            <a:endParaRPr lang="zh-CN" altLang="en-US" b="1" dirty="0">
              <a:solidFill>
                <a:schemeClr val="accent1"/>
              </a:solidFill>
              <a:latin typeface="+mj-ea"/>
              <a:ea typeface="+mj-ea"/>
            </a:endParaRPr>
          </a:p>
        </p:txBody>
      </p:sp>
      <p:sp>
        <p:nvSpPr>
          <p:cNvPr id="7" name="TextBox 27"/>
          <p:cNvSpPr txBox="1"/>
          <p:nvPr/>
        </p:nvSpPr>
        <p:spPr>
          <a:xfrm>
            <a:off x="5378301" y="1784958"/>
            <a:ext cx="5760640" cy="584775"/>
          </a:xfrm>
          <a:prstGeom prst="rect">
            <a:avLst/>
          </a:prstGeom>
          <a:noFill/>
        </p:spPr>
        <p:txBody>
          <a:bodyPr wrap="square" rtlCol="0">
            <a:spAutoFit/>
          </a:bodyPr>
          <a:lstStyle/>
          <a:p>
            <a:r>
              <a:rPr lang="zh-CN" altLang="en-US" sz="1600" dirty="0">
                <a:solidFill>
                  <a:schemeClr val="accent1"/>
                </a:solidFill>
                <a:latin typeface="+mn-ea"/>
                <a:ea typeface="+mn-ea"/>
              </a:rPr>
              <a:t>这里可以输入可长可短的段落文字这里可以输入可长可短的段落文字这里可以输入可长可短的段落文字这里可以输入可长可</a:t>
            </a:r>
            <a:endParaRPr lang="zh-CN" altLang="en-US" sz="1600" dirty="0">
              <a:solidFill>
                <a:schemeClr val="accent1"/>
              </a:solidFill>
              <a:latin typeface="+mn-ea"/>
              <a:ea typeface="+mn-ea"/>
            </a:endParaRPr>
          </a:p>
        </p:txBody>
      </p:sp>
      <p:sp>
        <p:nvSpPr>
          <p:cNvPr id="8" name="TextBox 28"/>
          <p:cNvSpPr txBox="1"/>
          <p:nvPr/>
        </p:nvSpPr>
        <p:spPr>
          <a:xfrm>
            <a:off x="5378301" y="2625291"/>
            <a:ext cx="1709122" cy="369332"/>
          </a:xfrm>
          <a:prstGeom prst="rect">
            <a:avLst/>
          </a:prstGeom>
          <a:noFill/>
        </p:spPr>
        <p:txBody>
          <a:bodyPr wrap="none" rtlCol="0">
            <a:spAutoFit/>
          </a:bodyPr>
          <a:lstStyle/>
          <a:p>
            <a:r>
              <a:rPr lang="en-US" altLang="zh-CN" b="1" dirty="0">
                <a:solidFill>
                  <a:schemeClr val="accent1"/>
                </a:solidFill>
                <a:latin typeface="+mj-ea"/>
                <a:ea typeface="+mj-ea"/>
              </a:rPr>
              <a:t>■</a:t>
            </a:r>
            <a:r>
              <a:rPr lang="zh-CN" altLang="en-US" b="1" dirty="0">
                <a:solidFill>
                  <a:schemeClr val="accent1"/>
                </a:solidFill>
                <a:latin typeface="+mj-ea"/>
                <a:ea typeface="+mj-ea"/>
              </a:rPr>
              <a:t>请输入您标题</a:t>
            </a:r>
            <a:endParaRPr lang="zh-CN" altLang="en-US" b="1" dirty="0">
              <a:solidFill>
                <a:schemeClr val="accent1"/>
              </a:solidFill>
              <a:latin typeface="+mj-ea"/>
              <a:ea typeface="+mj-ea"/>
            </a:endParaRPr>
          </a:p>
        </p:txBody>
      </p:sp>
      <p:sp>
        <p:nvSpPr>
          <p:cNvPr id="9" name="TextBox 29"/>
          <p:cNvSpPr txBox="1"/>
          <p:nvPr/>
        </p:nvSpPr>
        <p:spPr>
          <a:xfrm>
            <a:off x="5378301" y="2934377"/>
            <a:ext cx="5760640" cy="584775"/>
          </a:xfrm>
          <a:prstGeom prst="rect">
            <a:avLst/>
          </a:prstGeom>
          <a:noFill/>
        </p:spPr>
        <p:txBody>
          <a:bodyPr wrap="square" rtlCol="0">
            <a:spAutoFit/>
          </a:bodyPr>
          <a:lstStyle/>
          <a:p>
            <a:r>
              <a:rPr lang="zh-CN" altLang="en-US" sz="1600" dirty="0">
                <a:solidFill>
                  <a:schemeClr val="accent1"/>
                </a:solidFill>
                <a:latin typeface="+mn-ea"/>
                <a:ea typeface="+mn-ea"/>
              </a:rPr>
              <a:t>这里可以输入可长可短的段落文字这里可以输入可长可短的段落文字这里可以输入可长可短的段落文字这里可以输入</a:t>
            </a:r>
            <a:endParaRPr lang="zh-CN" altLang="en-US" sz="1600" dirty="0">
              <a:solidFill>
                <a:schemeClr val="accent1"/>
              </a:solidFill>
              <a:latin typeface="+mn-ea"/>
              <a:ea typeface="+mn-ea"/>
            </a:endParaRPr>
          </a:p>
        </p:txBody>
      </p:sp>
      <p:sp>
        <p:nvSpPr>
          <p:cNvPr id="10" name="TextBox 30"/>
          <p:cNvSpPr txBox="1"/>
          <p:nvPr/>
        </p:nvSpPr>
        <p:spPr>
          <a:xfrm>
            <a:off x="5378301" y="3822715"/>
            <a:ext cx="1709122" cy="369332"/>
          </a:xfrm>
          <a:prstGeom prst="rect">
            <a:avLst/>
          </a:prstGeom>
          <a:noFill/>
        </p:spPr>
        <p:txBody>
          <a:bodyPr wrap="none" rtlCol="0">
            <a:spAutoFit/>
          </a:bodyPr>
          <a:lstStyle/>
          <a:p>
            <a:r>
              <a:rPr lang="en-US" altLang="zh-CN" b="1" dirty="0">
                <a:solidFill>
                  <a:schemeClr val="accent1"/>
                </a:solidFill>
                <a:latin typeface="+mj-ea"/>
                <a:ea typeface="+mj-ea"/>
              </a:rPr>
              <a:t>■</a:t>
            </a:r>
            <a:r>
              <a:rPr lang="zh-CN" altLang="en-US" b="1" dirty="0">
                <a:solidFill>
                  <a:schemeClr val="accent1"/>
                </a:solidFill>
                <a:latin typeface="+mj-ea"/>
                <a:ea typeface="+mj-ea"/>
              </a:rPr>
              <a:t>请输入您标题</a:t>
            </a:r>
            <a:endParaRPr lang="zh-CN" altLang="en-US" b="1" dirty="0">
              <a:solidFill>
                <a:schemeClr val="accent1"/>
              </a:solidFill>
              <a:latin typeface="+mj-ea"/>
              <a:ea typeface="+mj-ea"/>
            </a:endParaRPr>
          </a:p>
        </p:txBody>
      </p:sp>
      <p:sp>
        <p:nvSpPr>
          <p:cNvPr id="11" name="TextBox 31"/>
          <p:cNvSpPr txBox="1"/>
          <p:nvPr/>
        </p:nvSpPr>
        <p:spPr>
          <a:xfrm>
            <a:off x="5378301" y="4131801"/>
            <a:ext cx="5760640" cy="584775"/>
          </a:xfrm>
          <a:prstGeom prst="rect">
            <a:avLst/>
          </a:prstGeom>
          <a:noFill/>
        </p:spPr>
        <p:txBody>
          <a:bodyPr wrap="square" rtlCol="0">
            <a:spAutoFit/>
          </a:bodyPr>
          <a:lstStyle/>
          <a:p>
            <a:r>
              <a:rPr lang="zh-CN" altLang="en-US" sz="1600" dirty="0">
                <a:solidFill>
                  <a:schemeClr val="accent1"/>
                </a:solidFill>
                <a:latin typeface="+mn-ea"/>
                <a:ea typeface="+mn-ea"/>
              </a:rPr>
              <a:t>这里可以输入可长可短的段落文字这里可以输入可长可短的段落文字这里可以输入可长可短的段落文字这里可以输入</a:t>
            </a:r>
            <a:endParaRPr lang="zh-CN" altLang="en-US" sz="1600" dirty="0">
              <a:solidFill>
                <a:schemeClr val="accent1"/>
              </a:solidFill>
              <a:latin typeface="+mn-ea"/>
              <a:ea typeface="+mn-ea"/>
            </a:endParaRPr>
          </a:p>
        </p:txBody>
      </p:sp>
      <p:sp>
        <p:nvSpPr>
          <p:cNvPr id="12" name="TextBox 32"/>
          <p:cNvSpPr txBox="1"/>
          <p:nvPr/>
        </p:nvSpPr>
        <p:spPr>
          <a:xfrm>
            <a:off x="5374803" y="5091012"/>
            <a:ext cx="1709122" cy="369332"/>
          </a:xfrm>
          <a:prstGeom prst="rect">
            <a:avLst/>
          </a:prstGeom>
          <a:noFill/>
        </p:spPr>
        <p:txBody>
          <a:bodyPr wrap="none" rtlCol="0">
            <a:spAutoFit/>
          </a:bodyPr>
          <a:lstStyle/>
          <a:p>
            <a:r>
              <a:rPr lang="en-US" altLang="zh-CN" b="1" dirty="0">
                <a:solidFill>
                  <a:schemeClr val="accent1"/>
                </a:solidFill>
                <a:latin typeface="+mj-ea"/>
                <a:ea typeface="+mj-ea"/>
              </a:rPr>
              <a:t>■</a:t>
            </a:r>
            <a:r>
              <a:rPr lang="zh-CN" altLang="en-US" b="1" dirty="0">
                <a:solidFill>
                  <a:schemeClr val="accent1"/>
                </a:solidFill>
                <a:latin typeface="+mj-ea"/>
                <a:ea typeface="+mj-ea"/>
              </a:rPr>
              <a:t>请输入您标题</a:t>
            </a:r>
            <a:endParaRPr lang="zh-CN" altLang="en-US" b="1" dirty="0">
              <a:solidFill>
                <a:schemeClr val="accent1"/>
              </a:solidFill>
              <a:latin typeface="+mj-ea"/>
              <a:ea typeface="+mj-ea"/>
            </a:endParaRPr>
          </a:p>
        </p:txBody>
      </p:sp>
      <p:sp>
        <p:nvSpPr>
          <p:cNvPr id="13" name="TextBox 33"/>
          <p:cNvSpPr txBox="1"/>
          <p:nvPr/>
        </p:nvSpPr>
        <p:spPr>
          <a:xfrm>
            <a:off x="5374803" y="5400098"/>
            <a:ext cx="5760640" cy="584775"/>
          </a:xfrm>
          <a:prstGeom prst="rect">
            <a:avLst/>
          </a:prstGeom>
          <a:noFill/>
        </p:spPr>
        <p:txBody>
          <a:bodyPr wrap="square" rtlCol="0">
            <a:spAutoFit/>
          </a:bodyPr>
          <a:lstStyle/>
          <a:p>
            <a:r>
              <a:rPr lang="zh-CN" altLang="en-US" sz="1600" dirty="0">
                <a:solidFill>
                  <a:schemeClr val="accent1"/>
                </a:solidFill>
                <a:latin typeface="+mn-ea"/>
                <a:ea typeface="+mn-ea"/>
              </a:rPr>
              <a:t>这里可以输入可长可短的段落文字这里可以输入可长可短的段落文字这里可以输入可长可短的段落文字这里可以输入</a:t>
            </a:r>
            <a:endParaRPr lang="zh-CN" altLang="en-US" sz="1600" dirty="0">
              <a:solidFill>
                <a:schemeClr val="accent1"/>
              </a:solidFill>
              <a:latin typeface="+mn-ea"/>
              <a:ea typeface="+mn-ea"/>
            </a:endParaRPr>
          </a:p>
        </p:txBody>
      </p:sp>
      <p:sp>
        <p:nvSpPr>
          <p:cNvPr id="14" name="TextBox 34"/>
          <p:cNvSpPr txBox="1"/>
          <p:nvPr/>
        </p:nvSpPr>
        <p:spPr>
          <a:xfrm>
            <a:off x="1479453" y="3317211"/>
            <a:ext cx="1946242" cy="1077218"/>
          </a:xfrm>
          <a:prstGeom prst="rect">
            <a:avLst/>
          </a:prstGeom>
          <a:noFill/>
        </p:spPr>
        <p:txBody>
          <a:bodyPr wrap="square" rtlCol="0">
            <a:spAutoFit/>
          </a:bodyPr>
          <a:lstStyle/>
          <a:p>
            <a:pPr algn="ctr"/>
            <a:r>
              <a:rPr lang="zh-CN" altLang="en-US" sz="3200" b="1" dirty="0">
                <a:solidFill>
                  <a:schemeClr val="accent2"/>
                </a:solidFill>
                <a:latin typeface="+mn-ea"/>
                <a:ea typeface="+mn-ea"/>
              </a:rPr>
              <a:t>重点工作落实情况</a:t>
            </a:r>
            <a:endParaRPr lang="zh-CN" altLang="en-US" sz="3200" b="1" dirty="0">
              <a:solidFill>
                <a:schemeClr val="accent2"/>
              </a:solidFill>
              <a:latin typeface="+mn-ea"/>
              <a:ea typeface="+mn-ea"/>
            </a:endParaRPr>
          </a:p>
        </p:txBody>
      </p:sp>
      <p:sp>
        <p:nvSpPr>
          <p:cNvPr id="16" name="椭圆 15"/>
          <p:cNvSpPr/>
          <p:nvPr/>
        </p:nvSpPr>
        <p:spPr bwMode="auto">
          <a:xfrm>
            <a:off x="2505666" y="1765071"/>
            <a:ext cx="864096" cy="864096"/>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7" name="TextBox 35"/>
          <p:cNvSpPr txBox="1"/>
          <p:nvPr/>
        </p:nvSpPr>
        <p:spPr>
          <a:xfrm>
            <a:off x="2713950" y="1876071"/>
            <a:ext cx="455574" cy="646331"/>
          </a:xfrm>
          <a:prstGeom prst="rect">
            <a:avLst/>
          </a:prstGeom>
          <a:noFill/>
        </p:spPr>
        <p:txBody>
          <a:bodyPr wrap="none" rtlCol="0">
            <a:spAutoFit/>
          </a:bodyPr>
          <a:lstStyle/>
          <a:p>
            <a:r>
              <a:rPr lang="en-US" altLang="zh-CN" sz="3600" dirty="0">
                <a:solidFill>
                  <a:schemeClr val="accent2"/>
                </a:solidFill>
                <a:latin typeface="+mn-ea"/>
                <a:ea typeface="+mn-ea"/>
              </a:rPr>
              <a:t>1</a:t>
            </a:r>
            <a:endParaRPr lang="zh-CN" altLang="en-US" sz="3600" dirty="0">
              <a:solidFill>
                <a:schemeClr val="accent2"/>
              </a:solidFill>
              <a:latin typeface="+mn-ea"/>
              <a:ea typeface="+mn-ea"/>
            </a:endParaRPr>
          </a:p>
        </p:txBody>
      </p:sp>
      <p:sp>
        <p:nvSpPr>
          <p:cNvPr id="19" name="椭圆 18"/>
          <p:cNvSpPr/>
          <p:nvPr/>
        </p:nvSpPr>
        <p:spPr bwMode="auto">
          <a:xfrm>
            <a:off x="3405766" y="2600174"/>
            <a:ext cx="864096" cy="864096"/>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0" name="TextBox 36"/>
          <p:cNvSpPr txBox="1"/>
          <p:nvPr/>
        </p:nvSpPr>
        <p:spPr>
          <a:xfrm>
            <a:off x="3611154" y="2708804"/>
            <a:ext cx="455574" cy="646331"/>
          </a:xfrm>
          <a:prstGeom prst="rect">
            <a:avLst/>
          </a:prstGeom>
          <a:noFill/>
        </p:spPr>
        <p:txBody>
          <a:bodyPr wrap="none" rtlCol="0">
            <a:spAutoFit/>
          </a:bodyPr>
          <a:lstStyle/>
          <a:p>
            <a:r>
              <a:rPr lang="en-US" altLang="zh-CN" sz="3600" dirty="0">
                <a:solidFill>
                  <a:schemeClr val="accent2"/>
                </a:solidFill>
                <a:latin typeface="+mn-ea"/>
                <a:ea typeface="+mn-ea"/>
              </a:rPr>
              <a:t>2</a:t>
            </a:r>
            <a:endParaRPr lang="zh-CN" altLang="en-US" sz="3600" dirty="0">
              <a:solidFill>
                <a:schemeClr val="accent2"/>
              </a:solidFill>
              <a:latin typeface="+mn-ea"/>
              <a:ea typeface="+mn-ea"/>
            </a:endParaRPr>
          </a:p>
        </p:txBody>
      </p:sp>
      <p:sp>
        <p:nvSpPr>
          <p:cNvPr id="22" name="椭圆 21"/>
          <p:cNvSpPr/>
          <p:nvPr/>
        </p:nvSpPr>
        <p:spPr bwMode="auto">
          <a:xfrm>
            <a:off x="3593471" y="3855820"/>
            <a:ext cx="864096" cy="864096"/>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3" name="TextBox 37"/>
          <p:cNvSpPr txBox="1"/>
          <p:nvPr/>
        </p:nvSpPr>
        <p:spPr>
          <a:xfrm>
            <a:off x="3795879" y="3978804"/>
            <a:ext cx="455574" cy="646331"/>
          </a:xfrm>
          <a:prstGeom prst="rect">
            <a:avLst/>
          </a:prstGeom>
          <a:noFill/>
        </p:spPr>
        <p:txBody>
          <a:bodyPr wrap="none" rtlCol="0">
            <a:spAutoFit/>
          </a:bodyPr>
          <a:lstStyle/>
          <a:p>
            <a:r>
              <a:rPr lang="en-US" altLang="zh-CN" sz="3600" dirty="0">
                <a:solidFill>
                  <a:schemeClr val="accent2"/>
                </a:solidFill>
                <a:latin typeface="+mn-ea"/>
                <a:ea typeface="+mn-ea"/>
              </a:rPr>
              <a:t>3</a:t>
            </a:r>
            <a:endParaRPr lang="zh-CN" altLang="en-US" sz="3600" dirty="0">
              <a:solidFill>
                <a:schemeClr val="accent2"/>
              </a:solidFill>
              <a:latin typeface="+mn-ea"/>
              <a:ea typeface="+mn-ea"/>
            </a:endParaRPr>
          </a:p>
        </p:txBody>
      </p:sp>
      <p:sp>
        <p:nvSpPr>
          <p:cNvPr id="25" name="椭圆 24"/>
          <p:cNvSpPr/>
          <p:nvPr/>
        </p:nvSpPr>
        <p:spPr bwMode="auto">
          <a:xfrm>
            <a:off x="2937714" y="4809209"/>
            <a:ext cx="864096" cy="864096"/>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6" name="TextBox 38"/>
          <p:cNvSpPr txBox="1"/>
          <p:nvPr/>
        </p:nvSpPr>
        <p:spPr>
          <a:xfrm>
            <a:off x="3137897" y="4930224"/>
            <a:ext cx="455574" cy="646331"/>
          </a:xfrm>
          <a:prstGeom prst="rect">
            <a:avLst/>
          </a:prstGeom>
          <a:noFill/>
        </p:spPr>
        <p:txBody>
          <a:bodyPr wrap="none" rtlCol="0">
            <a:spAutoFit/>
          </a:bodyPr>
          <a:lstStyle/>
          <a:p>
            <a:r>
              <a:rPr lang="en-US" altLang="zh-CN" sz="3600" dirty="0">
                <a:solidFill>
                  <a:schemeClr val="accent2"/>
                </a:solidFill>
                <a:latin typeface="+mn-ea"/>
                <a:ea typeface="+mn-ea"/>
              </a:rPr>
              <a:t>4</a:t>
            </a:r>
            <a:endParaRPr lang="zh-CN" altLang="en-US" sz="3600" dirty="0">
              <a:solidFill>
                <a:schemeClr val="accent2"/>
              </a:solidFill>
              <a:latin typeface="+mn-ea"/>
              <a:ea typeface="+mn-ea"/>
            </a:endParaRPr>
          </a:p>
        </p:txBody>
      </p:sp>
    </p:spTree>
  </p:cSld>
  <p:clrMapOvr>
    <a:masterClrMapping/>
  </p:clrMapOvr>
  <p:transition spd="slow" advTm="4678">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1.6 </a:t>
            </a:r>
            <a:r>
              <a:rPr lang="zh-CN" altLang="en-US" sz="2800" dirty="0">
                <a:solidFill>
                  <a:schemeClr val="accent2"/>
                </a:solidFill>
                <a:latin typeface="微软雅黑" panose="020B0503020204020204" pitchFamily="34" charset="-122"/>
                <a:ea typeface="微软雅黑" panose="020B0503020204020204" pitchFamily="34" charset="-122"/>
              </a:rPr>
              <a:t>团队建设情况</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1</a:t>
            </a:r>
            <a:endParaRPr lang="zh-CN" altLang="en-US" dirty="0">
              <a:solidFill>
                <a:schemeClr val="accent2"/>
              </a:solidFill>
            </a:endParaRPr>
          </a:p>
        </p:txBody>
      </p:sp>
      <p:sp>
        <p:nvSpPr>
          <p:cNvPr id="5" name="Freeform 5"/>
          <p:cNvSpPr>
            <a:spLocks noEditPoints="1"/>
          </p:cNvSpPr>
          <p:nvPr/>
        </p:nvSpPr>
        <p:spPr bwMode="auto">
          <a:xfrm>
            <a:off x="896268" y="2797375"/>
            <a:ext cx="1603375" cy="2797175"/>
          </a:xfrm>
          <a:custGeom>
            <a:avLst/>
            <a:gdLst>
              <a:gd name="T0" fmla="*/ 0 w 1984"/>
              <a:gd name="T1" fmla="*/ 1345 h 3460"/>
              <a:gd name="T2" fmla="*/ 206 w 1984"/>
              <a:gd name="T3" fmla="*/ 1830 h 3460"/>
              <a:gd name="T4" fmla="*/ 328 w 1984"/>
              <a:gd name="T5" fmla="*/ 1721 h 3460"/>
              <a:gd name="T6" fmla="*/ 313 w 1984"/>
              <a:gd name="T7" fmla="*/ 1320 h 3460"/>
              <a:gd name="T8" fmla="*/ 516 w 1984"/>
              <a:gd name="T9" fmla="*/ 1189 h 3460"/>
              <a:gd name="T10" fmla="*/ 510 w 1984"/>
              <a:gd name="T11" fmla="*/ 2717 h 3460"/>
              <a:gd name="T12" fmla="*/ 631 w 1984"/>
              <a:gd name="T13" fmla="*/ 3457 h 3460"/>
              <a:gd name="T14" fmla="*/ 825 w 1984"/>
              <a:gd name="T15" fmla="*/ 2789 h 3460"/>
              <a:gd name="T16" fmla="*/ 837 w 1984"/>
              <a:gd name="T17" fmla="*/ 1927 h 3460"/>
              <a:gd name="T18" fmla="*/ 1472 w 1984"/>
              <a:gd name="T19" fmla="*/ 2119 h 3460"/>
              <a:gd name="T20" fmla="*/ 1736 w 1984"/>
              <a:gd name="T21" fmla="*/ 2692 h 3460"/>
              <a:gd name="T22" fmla="*/ 1906 w 1984"/>
              <a:gd name="T23" fmla="*/ 2547 h 3460"/>
              <a:gd name="T24" fmla="*/ 1721 w 1984"/>
              <a:gd name="T25" fmla="*/ 1870 h 3460"/>
              <a:gd name="T26" fmla="*/ 1068 w 1984"/>
              <a:gd name="T27" fmla="*/ 1648 h 3460"/>
              <a:gd name="T28" fmla="*/ 1053 w 1984"/>
              <a:gd name="T29" fmla="*/ 1175 h 3460"/>
              <a:gd name="T30" fmla="*/ 1530 w 1984"/>
              <a:gd name="T31" fmla="*/ 1260 h 3460"/>
              <a:gd name="T32" fmla="*/ 1712 w 1984"/>
              <a:gd name="T33" fmla="*/ 944 h 3460"/>
              <a:gd name="T34" fmla="*/ 1481 w 1984"/>
              <a:gd name="T35" fmla="*/ 968 h 3460"/>
              <a:gd name="T36" fmla="*/ 765 w 1984"/>
              <a:gd name="T37" fmla="*/ 701 h 3460"/>
              <a:gd name="T38" fmla="*/ 318 w 1984"/>
              <a:gd name="T39" fmla="*/ 959 h 3460"/>
              <a:gd name="T40" fmla="*/ 0 w 1984"/>
              <a:gd name="T41" fmla="*/ 1345 h 3460"/>
              <a:gd name="T42" fmla="*/ 534 w 1984"/>
              <a:gd name="T43" fmla="*/ 337 h 3460"/>
              <a:gd name="T44" fmla="*/ 1056 w 1984"/>
              <a:gd name="T45" fmla="*/ 337 h 3460"/>
              <a:gd name="T46" fmla="*/ 534 w 1984"/>
              <a:gd name="T47" fmla="*/ 337 h 3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84" h="3460">
                <a:moveTo>
                  <a:pt x="0" y="1345"/>
                </a:moveTo>
                <a:cubicBezTo>
                  <a:pt x="11" y="1658"/>
                  <a:pt x="0" y="1830"/>
                  <a:pt x="206" y="1830"/>
                </a:cubicBezTo>
                <a:cubicBezTo>
                  <a:pt x="265" y="1830"/>
                  <a:pt x="330" y="1786"/>
                  <a:pt x="328" y="1721"/>
                </a:cubicBezTo>
                <a:cubicBezTo>
                  <a:pt x="323" y="1587"/>
                  <a:pt x="318" y="1454"/>
                  <a:pt x="313" y="1320"/>
                </a:cubicBezTo>
                <a:cubicBezTo>
                  <a:pt x="380" y="1277"/>
                  <a:pt x="448" y="1233"/>
                  <a:pt x="516" y="1189"/>
                </a:cubicBezTo>
                <a:cubicBezTo>
                  <a:pt x="535" y="1827"/>
                  <a:pt x="542" y="2062"/>
                  <a:pt x="510" y="2717"/>
                </a:cubicBezTo>
                <a:cubicBezTo>
                  <a:pt x="499" y="3160"/>
                  <a:pt x="438" y="3457"/>
                  <a:pt x="631" y="3457"/>
                </a:cubicBezTo>
                <a:cubicBezTo>
                  <a:pt x="860" y="3460"/>
                  <a:pt x="810" y="3030"/>
                  <a:pt x="825" y="2789"/>
                </a:cubicBezTo>
                <a:cubicBezTo>
                  <a:pt x="829" y="2509"/>
                  <a:pt x="820" y="2196"/>
                  <a:pt x="837" y="1927"/>
                </a:cubicBezTo>
                <a:cubicBezTo>
                  <a:pt x="997" y="1965"/>
                  <a:pt x="1426" y="1965"/>
                  <a:pt x="1472" y="2119"/>
                </a:cubicBezTo>
                <a:cubicBezTo>
                  <a:pt x="1514" y="2264"/>
                  <a:pt x="1566" y="2692"/>
                  <a:pt x="1736" y="2692"/>
                </a:cubicBezTo>
                <a:cubicBezTo>
                  <a:pt x="1810" y="2692"/>
                  <a:pt x="1906" y="2614"/>
                  <a:pt x="1906" y="2547"/>
                </a:cubicBezTo>
                <a:cubicBezTo>
                  <a:pt x="1906" y="2475"/>
                  <a:pt x="1750" y="1935"/>
                  <a:pt x="1721" y="1870"/>
                </a:cubicBezTo>
                <a:cubicBezTo>
                  <a:pt x="1663" y="1743"/>
                  <a:pt x="1255" y="1652"/>
                  <a:pt x="1068" y="1648"/>
                </a:cubicBezTo>
                <a:cubicBezTo>
                  <a:pt x="1063" y="1490"/>
                  <a:pt x="1058" y="1333"/>
                  <a:pt x="1053" y="1175"/>
                </a:cubicBezTo>
                <a:cubicBezTo>
                  <a:pt x="1201" y="1187"/>
                  <a:pt x="1179" y="1260"/>
                  <a:pt x="1530" y="1260"/>
                </a:cubicBezTo>
                <a:cubicBezTo>
                  <a:pt x="1984" y="1260"/>
                  <a:pt x="1798" y="934"/>
                  <a:pt x="1712" y="944"/>
                </a:cubicBezTo>
                <a:cubicBezTo>
                  <a:pt x="1635" y="952"/>
                  <a:pt x="1558" y="960"/>
                  <a:pt x="1481" y="968"/>
                </a:cubicBezTo>
                <a:cubicBezTo>
                  <a:pt x="1178" y="1003"/>
                  <a:pt x="1002" y="701"/>
                  <a:pt x="765" y="701"/>
                </a:cubicBezTo>
                <a:cubicBezTo>
                  <a:pt x="654" y="701"/>
                  <a:pt x="408" y="898"/>
                  <a:pt x="318" y="959"/>
                </a:cubicBezTo>
                <a:cubicBezTo>
                  <a:pt x="177" y="1053"/>
                  <a:pt x="0" y="1112"/>
                  <a:pt x="0" y="1345"/>
                </a:cubicBezTo>
                <a:close/>
                <a:moveTo>
                  <a:pt x="534" y="337"/>
                </a:moveTo>
                <a:cubicBezTo>
                  <a:pt x="534" y="673"/>
                  <a:pt x="1056" y="678"/>
                  <a:pt x="1056" y="337"/>
                </a:cubicBezTo>
                <a:cubicBezTo>
                  <a:pt x="1056" y="0"/>
                  <a:pt x="534" y="4"/>
                  <a:pt x="534" y="337"/>
                </a:cubicBezTo>
                <a:close/>
              </a:path>
            </a:pathLst>
          </a:custGeom>
          <a:solidFill>
            <a:schemeClr val="bg2"/>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 name="Freeform 6"/>
          <p:cNvSpPr/>
          <p:nvPr/>
        </p:nvSpPr>
        <p:spPr bwMode="auto">
          <a:xfrm>
            <a:off x="1652587" y="1609469"/>
            <a:ext cx="6823317" cy="5040570"/>
          </a:xfrm>
          <a:custGeom>
            <a:avLst/>
            <a:gdLst>
              <a:gd name="T0" fmla="*/ 0 w 6275"/>
              <a:gd name="T1" fmla="*/ 6209 h 6209"/>
              <a:gd name="T2" fmla="*/ 6275 w 6275"/>
              <a:gd name="T3" fmla="*/ 0 h 6209"/>
            </a:gdLst>
            <a:ahLst/>
            <a:cxnLst>
              <a:cxn ang="0">
                <a:pos x="T0" y="T1"/>
              </a:cxn>
              <a:cxn ang="0">
                <a:pos x="T2" y="T3"/>
              </a:cxn>
            </a:cxnLst>
            <a:rect l="0" t="0" r="r" b="b"/>
            <a:pathLst>
              <a:path w="6275" h="6209">
                <a:moveTo>
                  <a:pt x="0" y="6209"/>
                </a:moveTo>
                <a:cubicBezTo>
                  <a:pt x="3334" y="4953"/>
                  <a:pt x="5127" y="2714"/>
                  <a:pt x="6275" y="0"/>
                </a:cubicBezTo>
              </a:path>
            </a:pathLst>
          </a:custGeom>
          <a:noFill/>
          <a:ln w="28575" cap="flat">
            <a:solidFill>
              <a:schemeClr val="accent1"/>
            </a:solidFill>
            <a:prstDash val="solid"/>
            <a:miter lim="800000"/>
            <a:headEnd type="none" w="med" len="med"/>
            <a:tailEnd type="triangle" w="lg" len="lg"/>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7" name="Oval 8"/>
          <p:cNvSpPr>
            <a:spLocks noChangeArrowheads="1"/>
          </p:cNvSpPr>
          <p:nvPr/>
        </p:nvSpPr>
        <p:spPr bwMode="auto">
          <a:xfrm>
            <a:off x="2914446" y="6081413"/>
            <a:ext cx="193675" cy="193675"/>
          </a:xfrm>
          <a:prstGeom prst="ellipse">
            <a:avLst/>
          </a:prstGeom>
          <a:solidFill>
            <a:schemeClr val="accent3"/>
          </a:solidFill>
          <a:ln w="28575" cap="flat">
            <a:solidFill>
              <a:schemeClr val="accent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accent1"/>
              </a:solidFill>
            </a:endParaRPr>
          </a:p>
        </p:txBody>
      </p:sp>
      <p:sp>
        <p:nvSpPr>
          <p:cNvPr id="8" name="Oval 10"/>
          <p:cNvSpPr>
            <a:spLocks noChangeArrowheads="1"/>
          </p:cNvSpPr>
          <p:nvPr/>
        </p:nvSpPr>
        <p:spPr bwMode="auto">
          <a:xfrm>
            <a:off x="4967059" y="5094347"/>
            <a:ext cx="192087" cy="193675"/>
          </a:xfrm>
          <a:prstGeom prst="ellipse">
            <a:avLst/>
          </a:prstGeom>
          <a:solidFill>
            <a:schemeClr val="accent3"/>
          </a:solidFill>
          <a:ln w="28575" cap="flat">
            <a:solidFill>
              <a:schemeClr val="accent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accent1"/>
              </a:solidFill>
            </a:endParaRPr>
          </a:p>
        </p:txBody>
      </p:sp>
      <p:sp>
        <p:nvSpPr>
          <p:cNvPr id="9" name="Oval 12"/>
          <p:cNvSpPr>
            <a:spLocks noChangeArrowheads="1"/>
          </p:cNvSpPr>
          <p:nvPr/>
        </p:nvSpPr>
        <p:spPr bwMode="auto">
          <a:xfrm>
            <a:off x="6646952" y="3789124"/>
            <a:ext cx="192087" cy="192088"/>
          </a:xfrm>
          <a:prstGeom prst="ellipse">
            <a:avLst/>
          </a:prstGeom>
          <a:solidFill>
            <a:schemeClr val="accent3"/>
          </a:solidFill>
          <a:ln w="28575" cap="flat">
            <a:solidFill>
              <a:schemeClr val="accent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accent1"/>
              </a:solidFill>
            </a:endParaRPr>
          </a:p>
        </p:txBody>
      </p:sp>
      <p:sp>
        <p:nvSpPr>
          <p:cNvPr id="11" name="Freeform 7"/>
          <p:cNvSpPr/>
          <p:nvPr/>
        </p:nvSpPr>
        <p:spPr bwMode="auto">
          <a:xfrm>
            <a:off x="892044" y="5777405"/>
            <a:ext cx="1994656" cy="441325"/>
          </a:xfrm>
          <a:custGeom>
            <a:avLst/>
            <a:gdLst>
              <a:gd name="T0" fmla="*/ 273 w 1976"/>
              <a:gd name="T1" fmla="*/ 0 h 546"/>
              <a:gd name="T2" fmla="*/ 1702 w 1976"/>
              <a:gd name="T3" fmla="*/ 0 h 546"/>
              <a:gd name="T4" fmla="*/ 1976 w 1976"/>
              <a:gd name="T5" fmla="*/ 273 h 546"/>
              <a:gd name="T6" fmla="*/ 1976 w 1976"/>
              <a:gd name="T7" fmla="*/ 273 h 546"/>
              <a:gd name="T8" fmla="*/ 1702 w 1976"/>
              <a:gd name="T9" fmla="*/ 546 h 546"/>
              <a:gd name="T10" fmla="*/ 273 w 1976"/>
              <a:gd name="T11" fmla="*/ 546 h 546"/>
              <a:gd name="T12" fmla="*/ 0 w 1976"/>
              <a:gd name="T13" fmla="*/ 273 h 546"/>
              <a:gd name="T14" fmla="*/ 0 w 1976"/>
              <a:gd name="T15" fmla="*/ 273 h 546"/>
              <a:gd name="T16" fmla="*/ 273 w 1976"/>
              <a:gd name="T17"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6" h="546">
                <a:moveTo>
                  <a:pt x="273" y="0"/>
                </a:moveTo>
                <a:lnTo>
                  <a:pt x="1702" y="0"/>
                </a:lnTo>
                <a:cubicBezTo>
                  <a:pt x="1853" y="0"/>
                  <a:pt x="1976" y="123"/>
                  <a:pt x="1976" y="273"/>
                </a:cubicBezTo>
                <a:lnTo>
                  <a:pt x="1976" y="273"/>
                </a:lnTo>
                <a:cubicBezTo>
                  <a:pt x="1976" y="423"/>
                  <a:pt x="1853" y="546"/>
                  <a:pt x="1702" y="546"/>
                </a:cubicBezTo>
                <a:lnTo>
                  <a:pt x="273" y="546"/>
                </a:lnTo>
                <a:cubicBezTo>
                  <a:pt x="123" y="546"/>
                  <a:pt x="0" y="423"/>
                  <a:pt x="0" y="273"/>
                </a:cubicBezTo>
                <a:lnTo>
                  <a:pt x="0" y="273"/>
                </a:lnTo>
                <a:cubicBezTo>
                  <a:pt x="0" y="123"/>
                  <a:pt x="123" y="0"/>
                  <a:pt x="273" y="0"/>
                </a:cubicBezTo>
                <a:close/>
              </a:path>
            </a:pathLst>
          </a:cu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2" name="文本框 11"/>
          <p:cNvSpPr txBox="1"/>
          <p:nvPr/>
        </p:nvSpPr>
        <p:spPr>
          <a:xfrm>
            <a:off x="1174691" y="5798012"/>
            <a:ext cx="1467068" cy="400110"/>
          </a:xfrm>
          <a:prstGeom prst="rect">
            <a:avLst/>
          </a:prstGeom>
          <a:noFill/>
          <a:ln>
            <a:noFill/>
          </a:ln>
        </p:spPr>
        <p:txBody>
          <a:bodyPr wrap="none" rtlCol="0">
            <a:spAutoFit/>
          </a:bodyPr>
          <a:lstStyle/>
          <a:p>
            <a:r>
              <a:rPr lang="zh-CN" altLang="en-US" sz="2000" b="1" dirty="0">
                <a:solidFill>
                  <a:schemeClr val="accent2"/>
                </a:solidFill>
                <a:latin typeface="+mj-ea"/>
                <a:ea typeface="+mj-ea"/>
              </a:rPr>
              <a:t>合作型团队</a:t>
            </a:r>
            <a:endParaRPr lang="zh-CN" altLang="en-US" sz="2000" b="1" dirty="0">
              <a:solidFill>
                <a:schemeClr val="accent2"/>
              </a:solidFill>
              <a:latin typeface="+mj-ea"/>
              <a:ea typeface="+mj-ea"/>
            </a:endParaRPr>
          </a:p>
        </p:txBody>
      </p:sp>
      <p:sp>
        <p:nvSpPr>
          <p:cNvPr id="14" name="Freeform 9"/>
          <p:cNvSpPr/>
          <p:nvPr/>
        </p:nvSpPr>
        <p:spPr bwMode="auto">
          <a:xfrm>
            <a:off x="2942634" y="4775259"/>
            <a:ext cx="1992676" cy="441325"/>
          </a:xfrm>
          <a:custGeom>
            <a:avLst/>
            <a:gdLst>
              <a:gd name="T0" fmla="*/ 273 w 1975"/>
              <a:gd name="T1" fmla="*/ 0 h 546"/>
              <a:gd name="T2" fmla="*/ 1702 w 1975"/>
              <a:gd name="T3" fmla="*/ 0 h 546"/>
              <a:gd name="T4" fmla="*/ 1975 w 1975"/>
              <a:gd name="T5" fmla="*/ 273 h 546"/>
              <a:gd name="T6" fmla="*/ 1975 w 1975"/>
              <a:gd name="T7" fmla="*/ 273 h 546"/>
              <a:gd name="T8" fmla="*/ 1702 w 1975"/>
              <a:gd name="T9" fmla="*/ 546 h 546"/>
              <a:gd name="T10" fmla="*/ 273 w 1975"/>
              <a:gd name="T11" fmla="*/ 546 h 546"/>
              <a:gd name="T12" fmla="*/ 0 w 1975"/>
              <a:gd name="T13" fmla="*/ 273 h 546"/>
              <a:gd name="T14" fmla="*/ 0 w 1975"/>
              <a:gd name="T15" fmla="*/ 273 h 546"/>
              <a:gd name="T16" fmla="*/ 273 w 1975"/>
              <a:gd name="T17"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5" h="546">
                <a:moveTo>
                  <a:pt x="273" y="0"/>
                </a:moveTo>
                <a:lnTo>
                  <a:pt x="1702" y="0"/>
                </a:lnTo>
                <a:cubicBezTo>
                  <a:pt x="1852" y="0"/>
                  <a:pt x="1975" y="123"/>
                  <a:pt x="1975" y="273"/>
                </a:cubicBezTo>
                <a:lnTo>
                  <a:pt x="1975" y="273"/>
                </a:lnTo>
                <a:cubicBezTo>
                  <a:pt x="1975" y="423"/>
                  <a:pt x="1852" y="546"/>
                  <a:pt x="1702" y="546"/>
                </a:cubicBezTo>
                <a:lnTo>
                  <a:pt x="273" y="546"/>
                </a:lnTo>
                <a:cubicBezTo>
                  <a:pt x="123" y="546"/>
                  <a:pt x="0" y="423"/>
                  <a:pt x="0" y="273"/>
                </a:cubicBezTo>
                <a:lnTo>
                  <a:pt x="0" y="273"/>
                </a:lnTo>
                <a:cubicBezTo>
                  <a:pt x="0" y="123"/>
                  <a:pt x="123" y="0"/>
                  <a:pt x="273" y="0"/>
                </a:cubicBezTo>
                <a:close/>
              </a:path>
            </a:pathLst>
          </a:cu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5" name="文本框 14"/>
          <p:cNvSpPr txBox="1"/>
          <p:nvPr/>
        </p:nvSpPr>
        <p:spPr>
          <a:xfrm>
            <a:off x="3239529" y="4795866"/>
            <a:ext cx="1467068" cy="400110"/>
          </a:xfrm>
          <a:prstGeom prst="rect">
            <a:avLst/>
          </a:prstGeom>
          <a:noFill/>
          <a:ln>
            <a:noFill/>
          </a:ln>
        </p:spPr>
        <p:txBody>
          <a:bodyPr wrap="none" rtlCol="0">
            <a:spAutoFit/>
          </a:bodyPr>
          <a:lstStyle/>
          <a:p>
            <a:r>
              <a:rPr lang="zh-CN" altLang="en-US" sz="2000" b="1" dirty="0">
                <a:solidFill>
                  <a:schemeClr val="accent2"/>
                </a:solidFill>
                <a:latin typeface="+mj-ea"/>
                <a:ea typeface="+mj-ea"/>
              </a:rPr>
              <a:t>竞争型团队</a:t>
            </a:r>
            <a:endParaRPr lang="zh-CN" altLang="en-US" sz="2000" b="1" dirty="0">
              <a:solidFill>
                <a:schemeClr val="accent2"/>
              </a:solidFill>
              <a:latin typeface="+mj-ea"/>
              <a:ea typeface="+mj-ea"/>
            </a:endParaRPr>
          </a:p>
        </p:txBody>
      </p:sp>
      <p:sp>
        <p:nvSpPr>
          <p:cNvPr id="17" name="Freeform 11"/>
          <p:cNvSpPr/>
          <p:nvPr/>
        </p:nvSpPr>
        <p:spPr bwMode="auto">
          <a:xfrm>
            <a:off x="4620939" y="3468449"/>
            <a:ext cx="1992676" cy="441325"/>
          </a:xfrm>
          <a:custGeom>
            <a:avLst/>
            <a:gdLst>
              <a:gd name="T0" fmla="*/ 274 w 1976"/>
              <a:gd name="T1" fmla="*/ 0 h 547"/>
              <a:gd name="T2" fmla="*/ 1703 w 1976"/>
              <a:gd name="T3" fmla="*/ 0 h 547"/>
              <a:gd name="T4" fmla="*/ 1976 w 1976"/>
              <a:gd name="T5" fmla="*/ 273 h 547"/>
              <a:gd name="T6" fmla="*/ 1976 w 1976"/>
              <a:gd name="T7" fmla="*/ 273 h 547"/>
              <a:gd name="T8" fmla="*/ 1703 w 1976"/>
              <a:gd name="T9" fmla="*/ 547 h 547"/>
              <a:gd name="T10" fmla="*/ 274 w 1976"/>
              <a:gd name="T11" fmla="*/ 547 h 547"/>
              <a:gd name="T12" fmla="*/ 0 w 1976"/>
              <a:gd name="T13" fmla="*/ 273 h 547"/>
              <a:gd name="T14" fmla="*/ 0 w 1976"/>
              <a:gd name="T15" fmla="*/ 273 h 547"/>
              <a:gd name="T16" fmla="*/ 274 w 1976"/>
              <a:gd name="T1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6" h="547">
                <a:moveTo>
                  <a:pt x="274" y="0"/>
                </a:moveTo>
                <a:lnTo>
                  <a:pt x="1703" y="0"/>
                </a:lnTo>
                <a:cubicBezTo>
                  <a:pt x="1853" y="0"/>
                  <a:pt x="1976" y="123"/>
                  <a:pt x="1976" y="273"/>
                </a:cubicBezTo>
                <a:lnTo>
                  <a:pt x="1976" y="273"/>
                </a:lnTo>
                <a:cubicBezTo>
                  <a:pt x="1976" y="424"/>
                  <a:pt x="1853" y="547"/>
                  <a:pt x="1703" y="547"/>
                </a:cubicBezTo>
                <a:lnTo>
                  <a:pt x="274" y="547"/>
                </a:lnTo>
                <a:cubicBezTo>
                  <a:pt x="123" y="547"/>
                  <a:pt x="0" y="424"/>
                  <a:pt x="0" y="273"/>
                </a:cubicBezTo>
                <a:lnTo>
                  <a:pt x="0" y="273"/>
                </a:lnTo>
                <a:cubicBezTo>
                  <a:pt x="0" y="123"/>
                  <a:pt x="123" y="0"/>
                  <a:pt x="274" y="0"/>
                </a:cubicBezTo>
                <a:close/>
              </a:path>
            </a:pathLst>
          </a:cu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8" name="文本框 17"/>
          <p:cNvSpPr txBox="1"/>
          <p:nvPr/>
        </p:nvSpPr>
        <p:spPr>
          <a:xfrm>
            <a:off x="4883744" y="3489965"/>
            <a:ext cx="1467068" cy="400110"/>
          </a:xfrm>
          <a:prstGeom prst="rect">
            <a:avLst/>
          </a:prstGeom>
          <a:noFill/>
          <a:ln>
            <a:noFill/>
          </a:ln>
        </p:spPr>
        <p:txBody>
          <a:bodyPr wrap="none" rtlCol="0">
            <a:spAutoFit/>
          </a:bodyPr>
          <a:lstStyle/>
          <a:p>
            <a:r>
              <a:rPr lang="zh-CN" altLang="en-US" sz="2000" b="1" dirty="0">
                <a:solidFill>
                  <a:schemeClr val="accent2"/>
                </a:solidFill>
                <a:latin typeface="+mj-ea"/>
                <a:ea typeface="+mj-ea"/>
              </a:rPr>
              <a:t>学习型团队</a:t>
            </a:r>
            <a:endParaRPr lang="zh-CN" altLang="en-US" sz="2000" b="1" dirty="0">
              <a:solidFill>
                <a:schemeClr val="accent2"/>
              </a:solidFill>
              <a:latin typeface="+mj-ea"/>
              <a:ea typeface="+mj-ea"/>
            </a:endParaRPr>
          </a:p>
        </p:txBody>
      </p:sp>
      <p:sp>
        <p:nvSpPr>
          <p:cNvPr id="19" name="Oval 12"/>
          <p:cNvSpPr>
            <a:spLocks noChangeArrowheads="1"/>
          </p:cNvSpPr>
          <p:nvPr/>
        </p:nvSpPr>
        <p:spPr bwMode="auto">
          <a:xfrm>
            <a:off x="7866152" y="2345334"/>
            <a:ext cx="192087" cy="192088"/>
          </a:xfrm>
          <a:prstGeom prst="ellipse">
            <a:avLst/>
          </a:prstGeom>
          <a:solidFill>
            <a:schemeClr val="accent3"/>
          </a:solidFill>
          <a:ln w="28575" cap="flat">
            <a:solidFill>
              <a:schemeClr val="accent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accent1"/>
              </a:solidFill>
            </a:endParaRPr>
          </a:p>
        </p:txBody>
      </p:sp>
      <p:sp>
        <p:nvSpPr>
          <p:cNvPr id="21" name="Freeform 11"/>
          <p:cNvSpPr/>
          <p:nvPr/>
        </p:nvSpPr>
        <p:spPr bwMode="auto">
          <a:xfrm>
            <a:off x="5840139" y="2024659"/>
            <a:ext cx="1992676" cy="441325"/>
          </a:xfrm>
          <a:custGeom>
            <a:avLst/>
            <a:gdLst>
              <a:gd name="T0" fmla="*/ 274 w 1976"/>
              <a:gd name="T1" fmla="*/ 0 h 547"/>
              <a:gd name="T2" fmla="*/ 1703 w 1976"/>
              <a:gd name="T3" fmla="*/ 0 h 547"/>
              <a:gd name="T4" fmla="*/ 1976 w 1976"/>
              <a:gd name="T5" fmla="*/ 273 h 547"/>
              <a:gd name="T6" fmla="*/ 1976 w 1976"/>
              <a:gd name="T7" fmla="*/ 273 h 547"/>
              <a:gd name="T8" fmla="*/ 1703 w 1976"/>
              <a:gd name="T9" fmla="*/ 547 h 547"/>
              <a:gd name="T10" fmla="*/ 274 w 1976"/>
              <a:gd name="T11" fmla="*/ 547 h 547"/>
              <a:gd name="T12" fmla="*/ 0 w 1976"/>
              <a:gd name="T13" fmla="*/ 273 h 547"/>
              <a:gd name="T14" fmla="*/ 0 w 1976"/>
              <a:gd name="T15" fmla="*/ 273 h 547"/>
              <a:gd name="T16" fmla="*/ 274 w 1976"/>
              <a:gd name="T1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6" h="547">
                <a:moveTo>
                  <a:pt x="274" y="0"/>
                </a:moveTo>
                <a:lnTo>
                  <a:pt x="1703" y="0"/>
                </a:lnTo>
                <a:cubicBezTo>
                  <a:pt x="1853" y="0"/>
                  <a:pt x="1976" y="123"/>
                  <a:pt x="1976" y="273"/>
                </a:cubicBezTo>
                <a:lnTo>
                  <a:pt x="1976" y="273"/>
                </a:lnTo>
                <a:cubicBezTo>
                  <a:pt x="1976" y="424"/>
                  <a:pt x="1853" y="547"/>
                  <a:pt x="1703" y="547"/>
                </a:cubicBezTo>
                <a:lnTo>
                  <a:pt x="274" y="547"/>
                </a:lnTo>
                <a:cubicBezTo>
                  <a:pt x="123" y="547"/>
                  <a:pt x="0" y="424"/>
                  <a:pt x="0" y="273"/>
                </a:cubicBezTo>
                <a:lnTo>
                  <a:pt x="0" y="273"/>
                </a:lnTo>
                <a:cubicBezTo>
                  <a:pt x="0" y="123"/>
                  <a:pt x="123" y="0"/>
                  <a:pt x="274" y="0"/>
                </a:cubicBezTo>
                <a:close/>
              </a:path>
            </a:pathLst>
          </a:cu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2" name="文本框 21"/>
          <p:cNvSpPr txBox="1"/>
          <p:nvPr/>
        </p:nvSpPr>
        <p:spPr>
          <a:xfrm>
            <a:off x="6105505" y="2055395"/>
            <a:ext cx="1467068" cy="400110"/>
          </a:xfrm>
          <a:prstGeom prst="rect">
            <a:avLst/>
          </a:prstGeom>
          <a:noFill/>
        </p:spPr>
        <p:txBody>
          <a:bodyPr wrap="none" rtlCol="0">
            <a:spAutoFit/>
          </a:bodyPr>
          <a:lstStyle/>
          <a:p>
            <a:r>
              <a:rPr lang="zh-CN" altLang="en-US" sz="2000" b="1" dirty="0">
                <a:solidFill>
                  <a:schemeClr val="accent2"/>
                </a:solidFill>
                <a:latin typeface="+mj-ea"/>
                <a:ea typeface="+mj-ea"/>
              </a:rPr>
              <a:t>创新型团队</a:t>
            </a:r>
            <a:endParaRPr lang="zh-CN" altLang="en-US" sz="2000" b="1" dirty="0">
              <a:solidFill>
                <a:schemeClr val="accent2"/>
              </a:solidFill>
              <a:latin typeface="+mj-ea"/>
              <a:ea typeface="+mj-ea"/>
            </a:endParaRPr>
          </a:p>
        </p:txBody>
      </p:sp>
      <p:sp>
        <p:nvSpPr>
          <p:cNvPr id="23" name="TextBox 27"/>
          <p:cNvSpPr txBox="1"/>
          <p:nvPr/>
        </p:nvSpPr>
        <p:spPr>
          <a:xfrm>
            <a:off x="6830147" y="4659462"/>
            <a:ext cx="4524818" cy="1754326"/>
          </a:xfrm>
          <a:prstGeom prst="rect">
            <a:avLst/>
          </a:prstGeom>
          <a:noFill/>
        </p:spPr>
        <p:txBody>
          <a:bodyPr wrap="square" rtlCol="0">
            <a:spAutoFit/>
          </a:bodyPr>
          <a:lstStyle/>
          <a:p>
            <a:pPr algn="just"/>
            <a:r>
              <a:rPr lang="zh-CN" altLang="en-US" dirty="0">
                <a:solidFill>
                  <a:schemeClr val="accent1"/>
                </a:solidFill>
                <a:latin typeface="+mn-ea"/>
                <a:ea typeface="+mn-ea"/>
              </a:rPr>
              <a:t>团队建设一直是各项工作的根本，一年来，我们始终围绕合作型团队、竞争型团队、学习型团队、创新型团队四个宗旨进行团队建设，并将这些思想贯穿到日常工作中。目前已取得明显成效，团队能力稳步提高，员工精神面貌明显好转。</a:t>
            </a:r>
            <a:endParaRPr lang="zh-CN" altLang="en-US" dirty="0">
              <a:solidFill>
                <a:schemeClr val="accent1"/>
              </a:solidFill>
              <a:latin typeface="+mn-ea"/>
              <a:ea typeface="+mn-ea"/>
            </a:endParaRPr>
          </a:p>
        </p:txBody>
      </p:sp>
    </p:spTree>
  </p:cSld>
  <p:clrMapOvr>
    <a:masterClrMapping/>
  </p:clrMapOvr>
  <p:transition spd="slow" advTm="5683">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1.7 </a:t>
            </a:r>
            <a:r>
              <a:rPr lang="zh-CN" altLang="en-US" sz="2800" dirty="0">
                <a:solidFill>
                  <a:schemeClr val="accent2"/>
                </a:solidFill>
                <a:latin typeface="微软雅黑" panose="020B0503020204020204" pitchFamily="34" charset="-122"/>
                <a:ea typeface="微软雅黑" panose="020B0503020204020204" pitchFamily="34" charset="-122"/>
              </a:rPr>
              <a:t>培训学习情况</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1</a:t>
            </a:r>
            <a:endParaRPr lang="zh-CN" altLang="en-US" dirty="0">
              <a:solidFill>
                <a:schemeClr val="accent2"/>
              </a:solidFill>
            </a:endParaRPr>
          </a:p>
        </p:txBody>
      </p:sp>
      <p:sp>
        <p:nvSpPr>
          <p:cNvPr id="5" name="TextBox 45"/>
          <p:cNvSpPr txBox="1"/>
          <p:nvPr/>
        </p:nvSpPr>
        <p:spPr>
          <a:xfrm>
            <a:off x="6602437" y="1266320"/>
            <a:ext cx="1366080" cy="400110"/>
          </a:xfrm>
          <a:prstGeom prst="rect">
            <a:avLst/>
          </a:prstGeom>
          <a:noFill/>
        </p:spPr>
        <p:txBody>
          <a:bodyPr wrap="none" rtlCol="0">
            <a:spAutoFit/>
          </a:bodyPr>
          <a:lstStyle/>
          <a:p>
            <a:r>
              <a:rPr lang="en-US" altLang="zh-CN" sz="2000" b="1" dirty="0">
                <a:solidFill>
                  <a:schemeClr val="accent1"/>
                </a:solidFill>
                <a:latin typeface="+mj-ea"/>
                <a:ea typeface="+mj-ea"/>
              </a:rPr>
              <a:t>■</a:t>
            </a:r>
            <a:r>
              <a:rPr lang="zh-CN" altLang="en-US" sz="2000" b="1" dirty="0">
                <a:solidFill>
                  <a:schemeClr val="accent1"/>
                </a:solidFill>
                <a:latin typeface="+mj-ea"/>
                <a:ea typeface="+mj-ea"/>
              </a:rPr>
              <a:t>培训方向</a:t>
            </a:r>
            <a:endParaRPr lang="zh-CN" altLang="en-US" sz="2000" b="1" dirty="0">
              <a:solidFill>
                <a:schemeClr val="accent1"/>
              </a:solidFill>
              <a:latin typeface="+mj-ea"/>
              <a:ea typeface="+mj-ea"/>
            </a:endParaRPr>
          </a:p>
        </p:txBody>
      </p:sp>
      <p:sp>
        <p:nvSpPr>
          <p:cNvPr id="6" name="TextBox 46"/>
          <p:cNvSpPr txBox="1"/>
          <p:nvPr/>
        </p:nvSpPr>
        <p:spPr>
          <a:xfrm>
            <a:off x="6589737" y="1686254"/>
            <a:ext cx="4680520" cy="1077218"/>
          </a:xfrm>
          <a:prstGeom prst="rect">
            <a:avLst/>
          </a:prstGeom>
          <a:noFill/>
        </p:spPr>
        <p:txBody>
          <a:bodyPr wrap="square" rtlCol="0">
            <a:spAutoFit/>
          </a:bodyPr>
          <a:lstStyle/>
          <a:p>
            <a:r>
              <a:rPr lang="zh-CN" altLang="en-US" sz="1600" dirty="0">
                <a:solidFill>
                  <a:schemeClr val="accent1"/>
                </a:solidFill>
                <a:latin typeface="+mn-ea"/>
                <a:ea typeface="+mn-ea"/>
              </a:rPr>
              <a:t>培训方向主要着重三个方面：</a:t>
            </a:r>
            <a:endParaRPr lang="en-US" altLang="zh-CN" sz="1600" dirty="0">
              <a:solidFill>
                <a:schemeClr val="accent1"/>
              </a:solidFill>
              <a:latin typeface="+mn-ea"/>
              <a:ea typeface="+mn-ea"/>
            </a:endParaRPr>
          </a:p>
          <a:p>
            <a:r>
              <a:rPr lang="zh-CN" altLang="en-US" sz="1600" dirty="0">
                <a:solidFill>
                  <a:schemeClr val="accent1"/>
                </a:solidFill>
                <a:latin typeface="+mn-ea"/>
                <a:ea typeface="+mn-ea"/>
              </a:rPr>
              <a:t>一是营销培训，着力业务开拓能力；</a:t>
            </a:r>
            <a:endParaRPr lang="en-US" altLang="zh-CN" sz="1600" dirty="0">
              <a:solidFill>
                <a:schemeClr val="accent1"/>
              </a:solidFill>
              <a:latin typeface="+mn-ea"/>
              <a:ea typeface="+mn-ea"/>
            </a:endParaRPr>
          </a:p>
          <a:p>
            <a:r>
              <a:rPr lang="zh-CN" altLang="en-US" sz="1600" dirty="0">
                <a:solidFill>
                  <a:schemeClr val="accent1"/>
                </a:solidFill>
                <a:latin typeface="+mn-ea"/>
                <a:ea typeface="+mn-ea"/>
              </a:rPr>
              <a:t>二是企业文化培训，着力提升凝聚力；</a:t>
            </a:r>
            <a:endParaRPr lang="en-US" altLang="zh-CN" sz="1600" dirty="0">
              <a:solidFill>
                <a:schemeClr val="accent1"/>
              </a:solidFill>
              <a:latin typeface="+mn-ea"/>
              <a:ea typeface="+mn-ea"/>
            </a:endParaRPr>
          </a:p>
          <a:p>
            <a:r>
              <a:rPr lang="zh-CN" altLang="en-US" sz="1600" dirty="0">
                <a:solidFill>
                  <a:schemeClr val="accent1"/>
                </a:solidFill>
                <a:latin typeface="+mn-ea"/>
                <a:ea typeface="+mn-ea"/>
              </a:rPr>
              <a:t>三是素质培训，着力提升整体能力；</a:t>
            </a:r>
            <a:endParaRPr lang="zh-CN" altLang="en-US" sz="1600" dirty="0">
              <a:solidFill>
                <a:schemeClr val="accent1"/>
              </a:solidFill>
              <a:latin typeface="+mn-ea"/>
              <a:ea typeface="+mn-ea"/>
            </a:endParaRPr>
          </a:p>
        </p:txBody>
      </p:sp>
      <p:cxnSp>
        <p:nvCxnSpPr>
          <p:cNvPr id="7" name="直接连接符 6"/>
          <p:cNvCxnSpPr/>
          <p:nvPr/>
        </p:nvCxnSpPr>
        <p:spPr bwMode="auto">
          <a:xfrm flipH="1">
            <a:off x="6602561" y="1672096"/>
            <a:ext cx="4608512"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48"/>
          <p:cNvSpPr txBox="1"/>
          <p:nvPr/>
        </p:nvSpPr>
        <p:spPr>
          <a:xfrm>
            <a:off x="6602437" y="3052962"/>
            <a:ext cx="1366080" cy="400110"/>
          </a:xfrm>
          <a:prstGeom prst="rect">
            <a:avLst/>
          </a:prstGeom>
          <a:noFill/>
        </p:spPr>
        <p:txBody>
          <a:bodyPr wrap="none" rtlCol="0">
            <a:spAutoFit/>
          </a:bodyPr>
          <a:lstStyle/>
          <a:p>
            <a:r>
              <a:rPr lang="en-US" altLang="zh-CN" sz="2000" b="1" dirty="0">
                <a:solidFill>
                  <a:schemeClr val="accent1"/>
                </a:solidFill>
                <a:latin typeface="+mj-ea"/>
                <a:ea typeface="+mj-ea"/>
              </a:rPr>
              <a:t>■</a:t>
            </a:r>
            <a:r>
              <a:rPr lang="zh-CN" altLang="en-US" sz="2000" b="1" dirty="0">
                <a:solidFill>
                  <a:schemeClr val="accent1"/>
                </a:solidFill>
                <a:latin typeface="+mj-ea"/>
                <a:ea typeface="+mj-ea"/>
              </a:rPr>
              <a:t>培训频次</a:t>
            </a:r>
            <a:endParaRPr lang="zh-CN" altLang="en-US" sz="2000" b="1" dirty="0">
              <a:solidFill>
                <a:schemeClr val="accent1"/>
              </a:solidFill>
              <a:latin typeface="+mj-ea"/>
              <a:ea typeface="+mj-ea"/>
            </a:endParaRPr>
          </a:p>
        </p:txBody>
      </p:sp>
      <p:sp>
        <p:nvSpPr>
          <p:cNvPr id="9" name="TextBox 49"/>
          <p:cNvSpPr txBox="1"/>
          <p:nvPr/>
        </p:nvSpPr>
        <p:spPr>
          <a:xfrm>
            <a:off x="6589737" y="3522956"/>
            <a:ext cx="4680520" cy="830997"/>
          </a:xfrm>
          <a:prstGeom prst="rect">
            <a:avLst/>
          </a:prstGeom>
          <a:noFill/>
        </p:spPr>
        <p:txBody>
          <a:bodyPr wrap="square" rtlCol="0">
            <a:spAutoFit/>
          </a:bodyPr>
          <a:lstStyle/>
          <a:p>
            <a:r>
              <a:rPr lang="zh-CN" altLang="en-US" sz="1600" dirty="0">
                <a:solidFill>
                  <a:schemeClr val="accent1"/>
                </a:solidFill>
                <a:latin typeface="+mn-ea"/>
                <a:ea typeface="+mn-ea"/>
              </a:rPr>
              <a:t>培训频次基本上保持每月两次，每次四小时的频次，内容和培训课题来源有专业讲师、内训师、员工自备的课程。</a:t>
            </a:r>
            <a:endParaRPr lang="zh-CN" altLang="en-US" sz="1600" dirty="0">
              <a:solidFill>
                <a:schemeClr val="accent1"/>
              </a:solidFill>
              <a:latin typeface="+mn-ea"/>
              <a:ea typeface="+mn-ea"/>
            </a:endParaRPr>
          </a:p>
        </p:txBody>
      </p:sp>
      <p:cxnSp>
        <p:nvCxnSpPr>
          <p:cNvPr id="10" name="直接连接符 9"/>
          <p:cNvCxnSpPr/>
          <p:nvPr/>
        </p:nvCxnSpPr>
        <p:spPr bwMode="auto">
          <a:xfrm flipH="1">
            <a:off x="6602561" y="3508798"/>
            <a:ext cx="4608512"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51"/>
          <p:cNvSpPr txBox="1"/>
          <p:nvPr/>
        </p:nvSpPr>
        <p:spPr>
          <a:xfrm>
            <a:off x="6602437" y="4678487"/>
            <a:ext cx="1366080" cy="400110"/>
          </a:xfrm>
          <a:prstGeom prst="rect">
            <a:avLst/>
          </a:prstGeom>
          <a:noFill/>
        </p:spPr>
        <p:txBody>
          <a:bodyPr wrap="none" rtlCol="0">
            <a:spAutoFit/>
          </a:bodyPr>
          <a:lstStyle/>
          <a:p>
            <a:r>
              <a:rPr lang="en-US" altLang="zh-CN" sz="2000" b="1" dirty="0">
                <a:solidFill>
                  <a:schemeClr val="accent1"/>
                </a:solidFill>
                <a:latin typeface="+mj-ea"/>
                <a:ea typeface="+mj-ea"/>
              </a:rPr>
              <a:t>■</a:t>
            </a:r>
            <a:r>
              <a:rPr lang="zh-CN" altLang="en-US" sz="2000" b="1" dirty="0">
                <a:solidFill>
                  <a:schemeClr val="accent1"/>
                </a:solidFill>
                <a:latin typeface="+mj-ea"/>
                <a:ea typeface="+mj-ea"/>
              </a:rPr>
              <a:t>培训效果</a:t>
            </a:r>
            <a:endParaRPr lang="zh-CN" altLang="en-US" sz="2000" b="1" dirty="0">
              <a:solidFill>
                <a:schemeClr val="accent1"/>
              </a:solidFill>
              <a:latin typeface="+mj-ea"/>
              <a:ea typeface="+mj-ea"/>
            </a:endParaRPr>
          </a:p>
        </p:txBody>
      </p:sp>
      <p:sp>
        <p:nvSpPr>
          <p:cNvPr id="12" name="TextBox 52"/>
          <p:cNvSpPr txBox="1"/>
          <p:nvPr/>
        </p:nvSpPr>
        <p:spPr>
          <a:xfrm>
            <a:off x="6589737" y="5148481"/>
            <a:ext cx="4680520" cy="584775"/>
          </a:xfrm>
          <a:prstGeom prst="rect">
            <a:avLst/>
          </a:prstGeom>
          <a:noFill/>
        </p:spPr>
        <p:txBody>
          <a:bodyPr wrap="square" rtlCol="0">
            <a:spAutoFit/>
          </a:bodyPr>
          <a:lstStyle/>
          <a:p>
            <a:r>
              <a:rPr lang="zh-CN" altLang="en-US" sz="1600" dirty="0">
                <a:solidFill>
                  <a:schemeClr val="accent1"/>
                </a:solidFill>
                <a:latin typeface="+mj-ea"/>
                <a:ea typeface="+mj-ea"/>
              </a:rPr>
              <a:t>通过培训，员工的素质明显增强，业务开拓能力有较大的的提升，凝聚力、精神面貌都有较大改善。</a:t>
            </a:r>
            <a:endParaRPr lang="zh-CN" altLang="en-US" sz="1600" dirty="0">
              <a:solidFill>
                <a:schemeClr val="accent1"/>
              </a:solidFill>
              <a:latin typeface="+mj-ea"/>
              <a:ea typeface="+mj-ea"/>
            </a:endParaRPr>
          </a:p>
        </p:txBody>
      </p:sp>
      <p:cxnSp>
        <p:nvCxnSpPr>
          <p:cNvPr id="13" name="直接连接符 12"/>
          <p:cNvCxnSpPr/>
          <p:nvPr/>
        </p:nvCxnSpPr>
        <p:spPr bwMode="auto">
          <a:xfrm flipH="1">
            <a:off x="6602561" y="5134323"/>
            <a:ext cx="4608512" cy="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4" name="图片 13"/>
          <p:cNvPicPr>
            <a:picLocks noChangeAspect="1"/>
          </p:cNvPicPr>
          <p:nvPr/>
        </p:nvPicPr>
        <p:blipFill rotWithShape="1">
          <a:blip r:embed="rId1">
            <a:extLst>
              <a:ext uri="{28A0092B-C50C-407E-A947-70E740481C1C}">
                <a14:useLocalDpi xmlns:a14="http://schemas.microsoft.com/office/drawing/2010/main" val="0"/>
              </a:ext>
            </a:extLst>
          </a:blip>
          <a:srcRect l="4598" t="2472" r="8159" b="3801"/>
          <a:stretch>
            <a:fillRect/>
          </a:stretch>
        </p:blipFill>
        <p:spPr>
          <a:xfrm>
            <a:off x="792989" y="1484784"/>
            <a:ext cx="5328593" cy="4637645"/>
          </a:xfrm>
          <a:prstGeom prst="rect">
            <a:avLst/>
          </a:prstGeom>
        </p:spPr>
      </p:pic>
    </p:spTree>
  </p:cSld>
  <p:clrMapOvr>
    <a:masterClrMapping/>
  </p:clrMapOvr>
  <p:transition spd="slow" advTm="3558">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1F1F1"/>
        </a:solidFill>
        <a:effectLst/>
      </p:bgPr>
    </p:bg>
    <p:spTree>
      <p:nvGrpSpPr>
        <p:cNvPr id="1" name=""/>
        <p:cNvGrpSpPr/>
        <p:nvPr/>
      </p:nvGrpSpPr>
      <p:grpSpPr>
        <a:xfrm>
          <a:off x="0" y="0"/>
          <a:ext cx="0" cy="0"/>
          <a:chOff x="0" y="0"/>
          <a:chExt cx="0" cy="0"/>
        </a:xfrm>
      </p:grpSpPr>
      <p:sp>
        <p:nvSpPr>
          <p:cNvPr id="42" name="TextBox 61"/>
          <p:cNvSpPr txBox="1"/>
          <p:nvPr/>
        </p:nvSpPr>
        <p:spPr>
          <a:xfrm>
            <a:off x="3867819" y="3573016"/>
            <a:ext cx="4461124" cy="1200329"/>
          </a:xfrm>
          <a:prstGeom prst="rect">
            <a:avLst/>
          </a:prstGeom>
          <a:noFill/>
        </p:spPr>
        <p:txBody>
          <a:bodyPr wrap="square" rtlCol="0">
            <a:spAutoFit/>
          </a:bodyPr>
          <a:lstStyle>
            <a:defPPr>
              <a:defRPr lang="zh-CN"/>
            </a:defPPr>
            <a:lvl1pPr marL="0" marR="0" lvl="0" indent="0" algn="ctr" defTabSz="914400" eaLnBrk="1" fontAlgn="auto" latinLnBrk="0" hangingPunct="1">
              <a:lnSpc>
                <a:spcPct val="100000"/>
              </a:lnSpc>
              <a:spcBef>
                <a:spcPts val="0"/>
              </a:spcBef>
              <a:spcAft>
                <a:spcPts val="0"/>
              </a:spcAft>
              <a:buClrTx/>
              <a:buSzTx/>
              <a:buFontTx/>
              <a:buNone/>
              <a:defRPr kumimoji="0" sz="7200" b="1" i="0" u="none" strike="noStrike" kern="0" cap="none" spc="0" normalizeH="0" baseline="0">
                <a:ln>
                  <a:noFill/>
                </a:ln>
                <a:effectLst>
                  <a:innerShdw blurRad="63500" dist="50800" dir="13500000">
                    <a:prstClr val="black">
                      <a:alpha val="50000"/>
                    </a:prstClr>
                  </a:innerShdw>
                </a:effectLst>
                <a:uLnTx/>
                <a:uFillTx/>
                <a:latin typeface="+mn-ea"/>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0" cap="none" spc="0" normalizeH="0" baseline="0" noProof="0">
                <a:ln>
                  <a:noFill/>
                </a:ln>
                <a:solidFill>
                  <a:srgbClr val="294A5A"/>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存在问题</a:t>
            </a:r>
            <a:endParaRPr kumimoji="0" lang="en-US" altLang="zh-CN" sz="7200" b="1" i="0" u="none" strike="noStrike" kern="0" cap="none" spc="0" normalizeH="0" baseline="0" noProof="0" dirty="0">
              <a:ln>
                <a:noFill/>
              </a:ln>
              <a:solidFill>
                <a:srgbClr val="294A5A"/>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43" name="TextBox 61"/>
          <p:cNvSpPr txBox="1"/>
          <p:nvPr/>
        </p:nvSpPr>
        <p:spPr>
          <a:xfrm>
            <a:off x="4839369" y="3102005"/>
            <a:ext cx="2518024" cy="523220"/>
          </a:xfrm>
          <a:prstGeom prst="rect">
            <a:avLst/>
          </a:prstGeom>
          <a:noFill/>
        </p:spPr>
        <p:txBody>
          <a:bodyPr wrap="square" rtlCol="0">
            <a:spAutoFit/>
          </a:bodyPr>
          <a:lstStyle>
            <a:defPPr>
              <a:defRPr lang="zh-CN"/>
            </a:defPPr>
            <a:lvl1pPr>
              <a:defRPr sz="3200" b="1">
                <a:solidFill>
                  <a:schemeClr val="tx2"/>
                </a:solidFill>
                <a:latin typeface="+mn-ea"/>
                <a:ea typeface="+mn-ea"/>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a:ln>
                  <a:noFill/>
                </a:ln>
                <a:solidFill>
                  <a:srgbClr val="294A5A"/>
                </a:solidFill>
                <a:effectLst/>
                <a:uLnTx/>
                <a:uFillTx/>
                <a:latin typeface="微软雅黑" panose="020B0503020204020204" pitchFamily="34" charset="-122"/>
                <a:ea typeface="微软雅黑" panose="020B0503020204020204" pitchFamily="34" charset="-122"/>
                <a:cs typeface="+mn-cs"/>
              </a:rPr>
              <a:t>Part 2</a:t>
            </a:r>
            <a:endParaRPr kumimoji="0" lang="en-US" altLang="zh-CN" sz="2800" b="0" i="0" u="none" strike="noStrike" kern="1200" cap="none" spc="0" normalizeH="0" baseline="0" noProof="0" dirty="0">
              <a:ln>
                <a:noFill/>
              </a:ln>
              <a:solidFill>
                <a:srgbClr val="294A5A"/>
              </a:solidFill>
              <a:effectLst/>
              <a:uLnTx/>
              <a:uFillTx/>
              <a:latin typeface="微软雅黑" panose="020B0503020204020204" pitchFamily="34" charset="-122"/>
              <a:ea typeface="微软雅黑" panose="020B0503020204020204" pitchFamily="34" charset="-122"/>
              <a:cs typeface="+mn-cs"/>
            </a:endParaRPr>
          </a:p>
        </p:txBody>
      </p:sp>
      <p:grpSp>
        <p:nvGrpSpPr>
          <p:cNvPr id="2" name="组合 1"/>
          <p:cNvGrpSpPr/>
          <p:nvPr/>
        </p:nvGrpSpPr>
        <p:grpSpPr>
          <a:xfrm>
            <a:off x="4940986" y="677288"/>
            <a:ext cx="2314790" cy="2314784"/>
            <a:chOff x="5163615" y="677288"/>
            <a:chExt cx="2314790" cy="2314784"/>
          </a:xfrm>
        </p:grpSpPr>
        <p:sp>
          <p:nvSpPr>
            <p:cNvPr id="14" name="椭圆 13"/>
            <p:cNvSpPr/>
            <p:nvPr/>
          </p:nvSpPr>
          <p:spPr bwMode="auto">
            <a:xfrm>
              <a:off x="5163615" y="677288"/>
              <a:ext cx="2314790" cy="231478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7AAE39"/>
                </a:solidFill>
                <a:effectLst/>
                <a:uLnTx/>
                <a:uFillTx/>
                <a:latin typeface="Arial" panose="020B0604020202020204"/>
                <a:ea typeface="微软雅黑" panose="020B0503020204020204" pitchFamily="34" charset="-122"/>
                <a:cs typeface="+mn-cs"/>
              </a:endParaRPr>
            </a:p>
          </p:txBody>
        </p:sp>
        <p:sp>
          <p:nvSpPr>
            <p:cNvPr id="15" name="椭圆 14"/>
            <p:cNvSpPr/>
            <p:nvPr/>
          </p:nvSpPr>
          <p:spPr>
            <a:xfrm>
              <a:off x="5268419" y="772080"/>
              <a:ext cx="2125912" cy="2103198"/>
            </a:xfrm>
            <a:prstGeom prst="ellipse">
              <a:avLst/>
            </a:prstGeom>
            <a:solidFill>
              <a:schemeClr val="accent4"/>
            </a:solidFill>
            <a:ln w="50800">
              <a:gradFill>
                <a:gsLst>
                  <a:gs pos="0">
                    <a:schemeClr val="accent2"/>
                  </a:gs>
                  <a:gs pos="100000">
                    <a:schemeClr val="accent1">
                      <a:lumMod val="20000"/>
                      <a:lumOff val="80000"/>
                    </a:schemeClr>
                  </a:gs>
                </a:gsLst>
                <a:lin ang="5400000" scaled="1"/>
              </a:gradFill>
            </a:ln>
            <a:effectLst>
              <a:innerShdw blurRad="190500" dist="101600" dir="162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6" name="椭圆 15"/>
            <p:cNvSpPr/>
            <p:nvPr/>
          </p:nvSpPr>
          <p:spPr>
            <a:xfrm>
              <a:off x="5575504" y="849627"/>
              <a:ext cx="1511744" cy="1180978"/>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sp>
        <p:nvSpPr>
          <p:cNvPr id="21" name="Oval 39"/>
          <p:cNvSpPr>
            <a:spLocks noChangeArrowheads="1"/>
          </p:cNvSpPr>
          <p:nvPr/>
        </p:nvSpPr>
        <p:spPr bwMode="auto">
          <a:xfrm>
            <a:off x="9421434" y="5952303"/>
            <a:ext cx="678620" cy="678620"/>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 name="Oval 40"/>
          <p:cNvSpPr>
            <a:spLocks noChangeArrowheads="1"/>
          </p:cNvSpPr>
          <p:nvPr/>
        </p:nvSpPr>
        <p:spPr bwMode="auto">
          <a:xfrm>
            <a:off x="7799387" y="6403179"/>
            <a:ext cx="303214" cy="303214"/>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 name="Oval 41"/>
          <p:cNvSpPr>
            <a:spLocks noChangeArrowheads="1"/>
          </p:cNvSpPr>
          <p:nvPr/>
        </p:nvSpPr>
        <p:spPr bwMode="auto">
          <a:xfrm>
            <a:off x="2404755" y="5429840"/>
            <a:ext cx="542368" cy="542368"/>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 name="Oval 42"/>
          <p:cNvSpPr>
            <a:spLocks noChangeArrowheads="1"/>
          </p:cNvSpPr>
          <p:nvPr/>
        </p:nvSpPr>
        <p:spPr bwMode="auto">
          <a:xfrm>
            <a:off x="4127500" y="6169023"/>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 name="Oval 43"/>
          <p:cNvSpPr>
            <a:spLocks noChangeArrowheads="1"/>
          </p:cNvSpPr>
          <p:nvPr/>
        </p:nvSpPr>
        <p:spPr bwMode="auto">
          <a:xfrm>
            <a:off x="10999971" y="5962363"/>
            <a:ext cx="297436" cy="297436"/>
          </a:xfrm>
          <a:prstGeom prst="ellipse">
            <a:avLst/>
          </a:prstGeom>
          <a:gradFill flip="none" rotWithShape="1">
            <a:gsLst>
              <a:gs pos="100000">
                <a:schemeClr val="accent2">
                  <a:lumMod val="95000"/>
                </a:schemeClr>
              </a:gs>
              <a:gs pos="0">
                <a:schemeClr val="accent2">
                  <a:lumMod val="75000"/>
                </a:schemeClr>
              </a:gs>
            </a:gsLst>
            <a:lin ang="5400000" scaled="1"/>
            <a:tileRect/>
          </a:gradFill>
          <a:ln w="38100" cap="flat">
            <a:gradFill flip="none" rotWithShape="1">
              <a:gsLst>
                <a:gs pos="0">
                  <a:schemeClr val="accent2">
                    <a:lumMod val="75000"/>
                  </a:schemeClr>
                </a:gs>
                <a:gs pos="100000">
                  <a:schemeClr val="accent2">
                    <a:lumMod val="85000"/>
                  </a:schemeClr>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 name="Oval 44"/>
          <p:cNvSpPr>
            <a:spLocks noChangeArrowheads="1"/>
          </p:cNvSpPr>
          <p:nvPr/>
        </p:nvSpPr>
        <p:spPr bwMode="auto">
          <a:xfrm>
            <a:off x="576899" y="5894522"/>
            <a:ext cx="363856" cy="360968"/>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 name="Oval 42"/>
          <p:cNvSpPr>
            <a:spLocks noChangeArrowheads="1"/>
          </p:cNvSpPr>
          <p:nvPr/>
        </p:nvSpPr>
        <p:spPr bwMode="auto">
          <a:xfrm>
            <a:off x="6494319" y="6300888"/>
            <a:ext cx="557112" cy="557112"/>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 name="Oval 42"/>
          <p:cNvSpPr>
            <a:spLocks noChangeArrowheads="1"/>
          </p:cNvSpPr>
          <p:nvPr/>
        </p:nvSpPr>
        <p:spPr bwMode="auto">
          <a:xfrm>
            <a:off x="11469076" y="6678977"/>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 name="Freeform 72"/>
          <p:cNvSpPr>
            <a:spLocks noEditPoints="1"/>
          </p:cNvSpPr>
          <p:nvPr/>
        </p:nvSpPr>
        <p:spPr bwMode="auto">
          <a:xfrm>
            <a:off x="5556401" y="1328954"/>
            <a:ext cx="1104892" cy="1123988"/>
          </a:xfrm>
          <a:custGeom>
            <a:avLst/>
            <a:gdLst>
              <a:gd name="T0" fmla="*/ 321 w 877"/>
              <a:gd name="T1" fmla="*/ 60 h 878"/>
              <a:gd name="T2" fmla="*/ 136 w 877"/>
              <a:gd name="T3" fmla="*/ 136 h 878"/>
              <a:gd name="T4" fmla="*/ 60 w 877"/>
              <a:gd name="T5" fmla="*/ 321 h 878"/>
              <a:gd name="T6" fmla="*/ 136 w 877"/>
              <a:gd name="T7" fmla="*/ 505 h 878"/>
              <a:gd name="T8" fmla="*/ 321 w 877"/>
              <a:gd name="T9" fmla="*/ 582 h 878"/>
              <a:gd name="T10" fmla="*/ 505 w 877"/>
              <a:gd name="T11" fmla="*/ 505 h 878"/>
              <a:gd name="T12" fmla="*/ 505 w 877"/>
              <a:gd name="T13" fmla="*/ 136 h 878"/>
              <a:gd name="T14" fmla="*/ 321 w 877"/>
              <a:gd name="T15" fmla="*/ 60 h 878"/>
              <a:gd name="T16" fmla="*/ 321 w 877"/>
              <a:gd name="T17" fmla="*/ 641 h 878"/>
              <a:gd name="T18" fmla="*/ 94 w 877"/>
              <a:gd name="T19" fmla="*/ 547 h 878"/>
              <a:gd name="T20" fmla="*/ 0 w 877"/>
              <a:gd name="T21" fmla="*/ 321 h 878"/>
              <a:gd name="T22" fmla="*/ 94 w 877"/>
              <a:gd name="T23" fmla="*/ 94 h 878"/>
              <a:gd name="T24" fmla="*/ 321 w 877"/>
              <a:gd name="T25" fmla="*/ 0 h 878"/>
              <a:gd name="T26" fmla="*/ 547 w 877"/>
              <a:gd name="T27" fmla="*/ 94 h 878"/>
              <a:gd name="T28" fmla="*/ 547 w 877"/>
              <a:gd name="T29" fmla="*/ 547 h 878"/>
              <a:gd name="T30" fmla="*/ 321 w 877"/>
              <a:gd name="T31" fmla="*/ 641 h 878"/>
              <a:gd name="T32" fmla="*/ 599 w 877"/>
              <a:gd name="T33" fmla="*/ 507 h 878"/>
              <a:gd name="T34" fmla="*/ 599 w 877"/>
              <a:gd name="T35" fmla="*/ 548 h 878"/>
              <a:gd name="T36" fmla="*/ 547 w 877"/>
              <a:gd name="T37" fmla="*/ 599 h 878"/>
              <a:gd name="T38" fmla="*/ 507 w 877"/>
              <a:gd name="T39" fmla="*/ 599 h 878"/>
              <a:gd name="T40" fmla="*/ 505 w 877"/>
              <a:gd name="T41" fmla="*/ 597 h 878"/>
              <a:gd name="T42" fmla="*/ 505 w 877"/>
              <a:gd name="T43" fmla="*/ 556 h 878"/>
              <a:gd name="T44" fmla="*/ 556 w 877"/>
              <a:gd name="T45" fmla="*/ 505 h 878"/>
              <a:gd name="T46" fmla="*/ 597 w 877"/>
              <a:gd name="T47" fmla="*/ 505 h 878"/>
              <a:gd name="T48" fmla="*/ 599 w 877"/>
              <a:gd name="T49" fmla="*/ 507 h 878"/>
              <a:gd name="T50" fmla="*/ 665 w 877"/>
              <a:gd name="T51" fmla="*/ 594 h 878"/>
              <a:gd name="T52" fmla="*/ 665 w 877"/>
              <a:gd name="T53" fmla="*/ 665 h 878"/>
              <a:gd name="T54" fmla="*/ 593 w 877"/>
              <a:gd name="T55" fmla="*/ 665 h 878"/>
              <a:gd name="T56" fmla="*/ 593 w 877"/>
              <a:gd name="T57" fmla="*/ 594 h 878"/>
              <a:gd name="T58" fmla="*/ 665 w 877"/>
              <a:gd name="T59" fmla="*/ 594 h 878"/>
              <a:gd name="T60" fmla="*/ 867 w 877"/>
              <a:gd name="T61" fmla="*/ 786 h 878"/>
              <a:gd name="T62" fmla="*/ 865 w 877"/>
              <a:gd name="T63" fmla="*/ 824 h 878"/>
              <a:gd name="T64" fmla="*/ 824 w 877"/>
              <a:gd name="T65" fmla="*/ 866 h 878"/>
              <a:gd name="T66" fmla="*/ 785 w 877"/>
              <a:gd name="T67" fmla="*/ 867 h 878"/>
              <a:gd name="T68" fmla="*/ 663 w 877"/>
              <a:gd name="T69" fmla="*/ 745 h 878"/>
              <a:gd name="T70" fmla="*/ 665 w 877"/>
              <a:gd name="T71" fmla="*/ 706 h 878"/>
              <a:gd name="T72" fmla="*/ 706 w 877"/>
              <a:gd name="T73" fmla="*/ 665 h 878"/>
              <a:gd name="T74" fmla="*/ 745 w 877"/>
              <a:gd name="T75" fmla="*/ 663 h 878"/>
              <a:gd name="T76" fmla="*/ 867 w 877"/>
              <a:gd name="T77" fmla="*/ 786 h 878"/>
              <a:gd name="T78" fmla="*/ 321 w 877"/>
              <a:gd name="T79" fmla="*/ 128 h 878"/>
              <a:gd name="T80" fmla="*/ 185 w 877"/>
              <a:gd name="T81" fmla="*/ 185 h 878"/>
              <a:gd name="T82" fmla="*/ 128 w 877"/>
              <a:gd name="T83" fmla="*/ 321 h 878"/>
              <a:gd name="T84" fmla="*/ 185 w 877"/>
              <a:gd name="T85" fmla="*/ 457 h 878"/>
              <a:gd name="T86" fmla="*/ 321 w 877"/>
              <a:gd name="T87" fmla="*/ 513 h 878"/>
              <a:gd name="T88" fmla="*/ 457 w 877"/>
              <a:gd name="T89" fmla="*/ 457 h 878"/>
              <a:gd name="T90" fmla="*/ 457 w 877"/>
              <a:gd name="T91" fmla="*/ 185 h 878"/>
              <a:gd name="T92" fmla="*/ 321 w 877"/>
              <a:gd name="T93" fmla="*/ 128 h 878"/>
              <a:gd name="T94" fmla="*/ 321 w 877"/>
              <a:gd name="T95" fmla="*/ 553 h 878"/>
              <a:gd name="T96" fmla="*/ 157 w 877"/>
              <a:gd name="T97" fmla="*/ 485 h 878"/>
              <a:gd name="T98" fmla="*/ 89 w 877"/>
              <a:gd name="T99" fmla="*/ 321 h 878"/>
              <a:gd name="T100" fmla="*/ 157 w 877"/>
              <a:gd name="T101" fmla="*/ 157 h 878"/>
              <a:gd name="T102" fmla="*/ 321 w 877"/>
              <a:gd name="T103" fmla="*/ 89 h 878"/>
              <a:gd name="T104" fmla="*/ 485 w 877"/>
              <a:gd name="T105" fmla="*/ 157 h 878"/>
              <a:gd name="T106" fmla="*/ 485 w 877"/>
              <a:gd name="T107" fmla="*/ 485 h 878"/>
              <a:gd name="T108" fmla="*/ 321 w 877"/>
              <a:gd name="T109" fmla="*/ 55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77" h="878">
                <a:moveTo>
                  <a:pt x="321" y="60"/>
                </a:moveTo>
                <a:cubicBezTo>
                  <a:pt x="251" y="60"/>
                  <a:pt x="185" y="87"/>
                  <a:pt x="136" y="136"/>
                </a:cubicBezTo>
                <a:cubicBezTo>
                  <a:pt x="87" y="186"/>
                  <a:pt x="60" y="251"/>
                  <a:pt x="60" y="321"/>
                </a:cubicBezTo>
                <a:cubicBezTo>
                  <a:pt x="60" y="390"/>
                  <a:pt x="87" y="456"/>
                  <a:pt x="136" y="505"/>
                </a:cubicBezTo>
                <a:cubicBezTo>
                  <a:pt x="185" y="554"/>
                  <a:pt x="251" y="582"/>
                  <a:pt x="321" y="582"/>
                </a:cubicBezTo>
                <a:cubicBezTo>
                  <a:pt x="390" y="582"/>
                  <a:pt x="456" y="554"/>
                  <a:pt x="505" y="505"/>
                </a:cubicBezTo>
                <a:cubicBezTo>
                  <a:pt x="607" y="404"/>
                  <a:pt x="607" y="238"/>
                  <a:pt x="505" y="136"/>
                </a:cubicBezTo>
                <a:cubicBezTo>
                  <a:pt x="456" y="87"/>
                  <a:pt x="390" y="60"/>
                  <a:pt x="321" y="60"/>
                </a:cubicBezTo>
                <a:close/>
                <a:moveTo>
                  <a:pt x="321" y="641"/>
                </a:moveTo>
                <a:cubicBezTo>
                  <a:pt x="235" y="641"/>
                  <a:pt x="155" y="608"/>
                  <a:pt x="94" y="547"/>
                </a:cubicBezTo>
                <a:cubicBezTo>
                  <a:pt x="34" y="487"/>
                  <a:pt x="0" y="406"/>
                  <a:pt x="0" y="321"/>
                </a:cubicBezTo>
                <a:cubicBezTo>
                  <a:pt x="0" y="235"/>
                  <a:pt x="34" y="155"/>
                  <a:pt x="94" y="94"/>
                </a:cubicBezTo>
                <a:cubicBezTo>
                  <a:pt x="155" y="34"/>
                  <a:pt x="235" y="0"/>
                  <a:pt x="321" y="0"/>
                </a:cubicBezTo>
                <a:cubicBezTo>
                  <a:pt x="406" y="0"/>
                  <a:pt x="487" y="34"/>
                  <a:pt x="547" y="94"/>
                </a:cubicBezTo>
                <a:cubicBezTo>
                  <a:pt x="672" y="219"/>
                  <a:pt x="672" y="422"/>
                  <a:pt x="547" y="547"/>
                </a:cubicBezTo>
                <a:cubicBezTo>
                  <a:pt x="487" y="608"/>
                  <a:pt x="406" y="641"/>
                  <a:pt x="321" y="641"/>
                </a:cubicBezTo>
                <a:close/>
                <a:moveTo>
                  <a:pt x="599" y="507"/>
                </a:moveTo>
                <a:cubicBezTo>
                  <a:pt x="610" y="518"/>
                  <a:pt x="610" y="536"/>
                  <a:pt x="599" y="548"/>
                </a:cubicBezTo>
                <a:lnTo>
                  <a:pt x="547" y="599"/>
                </a:lnTo>
                <a:cubicBezTo>
                  <a:pt x="536" y="610"/>
                  <a:pt x="518" y="610"/>
                  <a:pt x="507" y="599"/>
                </a:cubicBezTo>
                <a:lnTo>
                  <a:pt x="505" y="597"/>
                </a:lnTo>
                <a:cubicBezTo>
                  <a:pt x="494" y="586"/>
                  <a:pt x="494" y="568"/>
                  <a:pt x="505" y="556"/>
                </a:cubicBezTo>
                <a:lnTo>
                  <a:pt x="556" y="505"/>
                </a:lnTo>
                <a:cubicBezTo>
                  <a:pt x="567" y="494"/>
                  <a:pt x="586" y="494"/>
                  <a:pt x="597" y="505"/>
                </a:cubicBezTo>
                <a:lnTo>
                  <a:pt x="599" y="507"/>
                </a:lnTo>
                <a:close/>
                <a:moveTo>
                  <a:pt x="665" y="594"/>
                </a:moveTo>
                <a:cubicBezTo>
                  <a:pt x="685" y="613"/>
                  <a:pt x="685" y="645"/>
                  <a:pt x="665" y="665"/>
                </a:cubicBezTo>
                <a:cubicBezTo>
                  <a:pt x="645" y="685"/>
                  <a:pt x="613" y="685"/>
                  <a:pt x="593" y="665"/>
                </a:cubicBezTo>
                <a:cubicBezTo>
                  <a:pt x="574" y="645"/>
                  <a:pt x="574" y="613"/>
                  <a:pt x="593" y="594"/>
                </a:cubicBezTo>
                <a:cubicBezTo>
                  <a:pt x="613" y="574"/>
                  <a:pt x="645" y="574"/>
                  <a:pt x="665" y="594"/>
                </a:cubicBezTo>
                <a:close/>
                <a:moveTo>
                  <a:pt x="867" y="786"/>
                </a:moveTo>
                <a:cubicBezTo>
                  <a:pt x="877" y="796"/>
                  <a:pt x="877" y="813"/>
                  <a:pt x="865" y="824"/>
                </a:cubicBezTo>
                <a:lnTo>
                  <a:pt x="824" y="866"/>
                </a:lnTo>
                <a:cubicBezTo>
                  <a:pt x="813" y="877"/>
                  <a:pt x="796" y="878"/>
                  <a:pt x="785" y="867"/>
                </a:cubicBezTo>
                <a:lnTo>
                  <a:pt x="663" y="745"/>
                </a:lnTo>
                <a:cubicBezTo>
                  <a:pt x="653" y="735"/>
                  <a:pt x="654" y="717"/>
                  <a:pt x="665" y="706"/>
                </a:cubicBezTo>
                <a:lnTo>
                  <a:pt x="706" y="665"/>
                </a:lnTo>
                <a:cubicBezTo>
                  <a:pt x="717" y="654"/>
                  <a:pt x="735" y="653"/>
                  <a:pt x="745" y="663"/>
                </a:cubicBezTo>
                <a:lnTo>
                  <a:pt x="867" y="786"/>
                </a:lnTo>
                <a:close/>
                <a:moveTo>
                  <a:pt x="321" y="128"/>
                </a:moveTo>
                <a:cubicBezTo>
                  <a:pt x="269" y="128"/>
                  <a:pt x="221" y="149"/>
                  <a:pt x="185" y="185"/>
                </a:cubicBezTo>
                <a:cubicBezTo>
                  <a:pt x="148" y="221"/>
                  <a:pt x="128" y="269"/>
                  <a:pt x="128" y="321"/>
                </a:cubicBezTo>
                <a:cubicBezTo>
                  <a:pt x="128" y="372"/>
                  <a:pt x="148" y="420"/>
                  <a:pt x="185" y="457"/>
                </a:cubicBezTo>
                <a:cubicBezTo>
                  <a:pt x="221" y="493"/>
                  <a:pt x="269" y="513"/>
                  <a:pt x="321" y="513"/>
                </a:cubicBezTo>
                <a:cubicBezTo>
                  <a:pt x="372" y="513"/>
                  <a:pt x="420" y="493"/>
                  <a:pt x="457" y="457"/>
                </a:cubicBezTo>
                <a:cubicBezTo>
                  <a:pt x="532" y="382"/>
                  <a:pt x="532" y="260"/>
                  <a:pt x="457" y="185"/>
                </a:cubicBezTo>
                <a:cubicBezTo>
                  <a:pt x="420" y="149"/>
                  <a:pt x="372" y="128"/>
                  <a:pt x="321" y="128"/>
                </a:cubicBezTo>
                <a:close/>
                <a:moveTo>
                  <a:pt x="321" y="553"/>
                </a:moveTo>
                <a:cubicBezTo>
                  <a:pt x="259" y="553"/>
                  <a:pt x="200" y="529"/>
                  <a:pt x="157" y="485"/>
                </a:cubicBezTo>
                <a:cubicBezTo>
                  <a:pt x="113" y="441"/>
                  <a:pt x="89" y="383"/>
                  <a:pt x="89" y="321"/>
                </a:cubicBezTo>
                <a:cubicBezTo>
                  <a:pt x="89" y="259"/>
                  <a:pt x="113" y="201"/>
                  <a:pt x="157" y="157"/>
                </a:cubicBezTo>
                <a:cubicBezTo>
                  <a:pt x="200" y="113"/>
                  <a:pt x="259" y="89"/>
                  <a:pt x="321" y="89"/>
                </a:cubicBezTo>
                <a:cubicBezTo>
                  <a:pt x="383" y="89"/>
                  <a:pt x="441" y="113"/>
                  <a:pt x="485" y="157"/>
                </a:cubicBezTo>
                <a:cubicBezTo>
                  <a:pt x="575" y="247"/>
                  <a:pt x="575" y="394"/>
                  <a:pt x="485" y="485"/>
                </a:cubicBezTo>
                <a:cubicBezTo>
                  <a:pt x="441" y="529"/>
                  <a:pt x="383" y="553"/>
                  <a:pt x="321" y="553"/>
                </a:cubicBez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2"/>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5011">
        <p15:prstTrans prst="pageCurlDouble"/>
      </p:transition>
    </mc:Choice>
    <mc:Fallback>
      <p:transition spd="slow" advTm="5011">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3.1 </a:t>
            </a:r>
            <a:r>
              <a:rPr lang="zh-CN" altLang="en-US" sz="2800" dirty="0">
                <a:solidFill>
                  <a:schemeClr val="accent2"/>
                </a:solidFill>
                <a:latin typeface="微软雅黑" panose="020B0503020204020204" pitchFamily="34" charset="-122"/>
                <a:ea typeface="微软雅黑" panose="020B0503020204020204" pitchFamily="34" charset="-122"/>
              </a:rPr>
              <a:t>部分问题不够重视</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3</a:t>
            </a:r>
            <a:endParaRPr lang="zh-CN" altLang="en-US" dirty="0">
              <a:solidFill>
                <a:schemeClr val="accent2"/>
              </a:solidFill>
            </a:endParaRPr>
          </a:p>
        </p:txBody>
      </p:sp>
      <p:sp>
        <p:nvSpPr>
          <p:cNvPr id="5" name="TextBox 64"/>
          <p:cNvSpPr txBox="1"/>
          <p:nvPr/>
        </p:nvSpPr>
        <p:spPr>
          <a:xfrm>
            <a:off x="707044" y="1810261"/>
            <a:ext cx="3293913" cy="1015663"/>
          </a:xfrm>
          <a:prstGeom prst="rect">
            <a:avLst/>
          </a:prstGeom>
          <a:noFill/>
        </p:spPr>
        <p:txBody>
          <a:bodyPr wrap="square" rtlCol="0">
            <a:spAutoFit/>
          </a:bodyPr>
          <a:lstStyle/>
          <a:p>
            <a:pPr algn="just">
              <a:spcAft>
                <a:spcPts val="1200"/>
              </a:spcAft>
            </a:pPr>
            <a:r>
              <a:rPr lang="zh-CN" altLang="en-US" sz="2000" dirty="0">
                <a:solidFill>
                  <a:schemeClr val="accent1"/>
                </a:solidFill>
                <a:latin typeface="微软雅黑" panose="020B0503020204020204" pitchFamily="34" charset="-122"/>
                <a:ea typeface="微软雅黑" panose="020B0503020204020204" pitchFamily="34" charset="-122"/>
              </a:rPr>
              <a:t>对部分问题认识上仍有差距，未能引起足够重视，不能及时应对。</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6" name="Freeform 6"/>
          <p:cNvSpPr/>
          <p:nvPr/>
        </p:nvSpPr>
        <p:spPr bwMode="auto">
          <a:xfrm>
            <a:off x="4021913" y="1478476"/>
            <a:ext cx="1808163" cy="1809750"/>
          </a:xfrm>
          <a:custGeom>
            <a:avLst/>
            <a:gdLst>
              <a:gd name="T0" fmla="*/ 363 w 2997"/>
              <a:gd name="T1" fmla="*/ 843 h 2997"/>
              <a:gd name="T2" fmla="*/ 2155 w 2997"/>
              <a:gd name="T3" fmla="*/ 362 h 2997"/>
              <a:gd name="T4" fmla="*/ 2635 w 2997"/>
              <a:gd name="T5" fmla="*/ 2154 h 2997"/>
              <a:gd name="T6" fmla="*/ 843 w 2997"/>
              <a:gd name="T7" fmla="*/ 2634 h 2997"/>
              <a:gd name="T8" fmla="*/ 363 w 2997"/>
              <a:gd name="T9" fmla="*/ 843 h 2997"/>
            </a:gdLst>
            <a:ahLst/>
            <a:cxnLst>
              <a:cxn ang="0">
                <a:pos x="T0" y="T1"/>
              </a:cxn>
              <a:cxn ang="0">
                <a:pos x="T2" y="T3"/>
              </a:cxn>
              <a:cxn ang="0">
                <a:pos x="T4" y="T5"/>
              </a:cxn>
              <a:cxn ang="0">
                <a:pos x="T6" y="T7"/>
              </a:cxn>
              <a:cxn ang="0">
                <a:pos x="T8" y="T9"/>
              </a:cxn>
            </a:cxnLst>
            <a:rect l="0" t="0" r="r" b="b"/>
            <a:pathLst>
              <a:path w="2997" h="2997">
                <a:moveTo>
                  <a:pt x="363" y="843"/>
                </a:moveTo>
                <a:cubicBezTo>
                  <a:pt x="725" y="215"/>
                  <a:pt x="1527" y="0"/>
                  <a:pt x="2155" y="362"/>
                </a:cubicBezTo>
                <a:cubicBezTo>
                  <a:pt x="2782" y="725"/>
                  <a:pt x="2997" y="1527"/>
                  <a:pt x="2635" y="2154"/>
                </a:cubicBezTo>
                <a:cubicBezTo>
                  <a:pt x="2272" y="2782"/>
                  <a:pt x="1470" y="2997"/>
                  <a:pt x="843" y="2634"/>
                </a:cubicBezTo>
                <a:cubicBezTo>
                  <a:pt x="215" y="2272"/>
                  <a:pt x="0" y="1470"/>
                  <a:pt x="363" y="843"/>
                </a:cubicBezTo>
                <a:close/>
              </a:path>
            </a:pathLst>
          </a:cu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7" name="Oval 8"/>
          <p:cNvSpPr>
            <a:spLocks noChangeArrowheads="1"/>
          </p:cNvSpPr>
          <p:nvPr/>
        </p:nvSpPr>
        <p:spPr bwMode="auto">
          <a:xfrm>
            <a:off x="4715913" y="4628819"/>
            <a:ext cx="1582738" cy="1584325"/>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8" name="Freeform 10"/>
          <p:cNvSpPr/>
          <p:nvPr/>
        </p:nvSpPr>
        <p:spPr bwMode="auto">
          <a:xfrm>
            <a:off x="6925505" y="2605165"/>
            <a:ext cx="1808163" cy="1808163"/>
          </a:xfrm>
          <a:custGeom>
            <a:avLst/>
            <a:gdLst>
              <a:gd name="T0" fmla="*/ 2634 w 2997"/>
              <a:gd name="T1" fmla="*/ 842 h 2996"/>
              <a:gd name="T2" fmla="*/ 2154 w 2997"/>
              <a:gd name="T3" fmla="*/ 2634 h 2996"/>
              <a:gd name="T4" fmla="*/ 362 w 2997"/>
              <a:gd name="T5" fmla="*/ 2154 h 2996"/>
              <a:gd name="T6" fmla="*/ 843 w 2997"/>
              <a:gd name="T7" fmla="*/ 362 h 2996"/>
              <a:gd name="T8" fmla="*/ 2634 w 2997"/>
              <a:gd name="T9" fmla="*/ 842 h 2996"/>
            </a:gdLst>
            <a:ahLst/>
            <a:cxnLst>
              <a:cxn ang="0">
                <a:pos x="T0" y="T1"/>
              </a:cxn>
              <a:cxn ang="0">
                <a:pos x="T2" y="T3"/>
              </a:cxn>
              <a:cxn ang="0">
                <a:pos x="T4" y="T5"/>
              </a:cxn>
              <a:cxn ang="0">
                <a:pos x="T6" y="T7"/>
              </a:cxn>
              <a:cxn ang="0">
                <a:pos x="T8" y="T9"/>
              </a:cxn>
            </a:cxnLst>
            <a:rect l="0" t="0" r="r" b="b"/>
            <a:pathLst>
              <a:path w="2997" h="2996">
                <a:moveTo>
                  <a:pt x="2634" y="842"/>
                </a:moveTo>
                <a:cubicBezTo>
                  <a:pt x="2997" y="1469"/>
                  <a:pt x="2782" y="2272"/>
                  <a:pt x="2154" y="2634"/>
                </a:cubicBezTo>
                <a:cubicBezTo>
                  <a:pt x="1527" y="2996"/>
                  <a:pt x="725" y="2781"/>
                  <a:pt x="362" y="2154"/>
                </a:cubicBezTo>
                <a:cubicBezTo>
                  <a:pt x="0" y="1526"/>
                  <a:pt x="215" y="724"/>
                  <a:pt x="843" y="362"/>
                </a:cubicBezTo>
                <a:cubicBezTo>
                  <a:pt x="1470" y="0"/>
                  <a:pt x="2272" y="215"/>
                  <a:pt x="2634" y="842"/>
                </a:cubicBezTo>
                <a:close/>
              </a:path>
            </a:pathLst>
          </a:cu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9" name="椭圆 8"/>
          <p:cNvSpPr/>
          <p:nvPr/>
        </p:nvSpPr>
        <p:spPr>
          <a:xfrm flipH="1">
            <a:off x="4757825" y="2430202"/>
            <a:ext cx="2689722" cy="268972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0" name="TextBox 59"/>
          <p:cNvSpPr txBox="1"/>
          <p:nvPr/>
        </p:nvSpPr>
        <p:spPr>
          <a:xfrm>
            <a:off x="4314625" y="1810261"/>
            <a:ext cx="1138353" cy="954107"/>
          </a:xfrm>
          <a:prstGeom prst="rect">
            <a:avLst/>
          </a:prstGeom>
          <a:noFill/>
        </p:spPr>
        <p:txBody>
          <a:bodyPr wrap="square" rtlCol="0">
            <a:spAutoFit/>
          </a:bodyPr>
          <a:lstStyle/>
          <a:p>
            <a:pPr algn="ctr"/>
            <a:r>
              <a:rPr lang="zh-CN" altLang="en-US" sz="2800" b="1" dirty="0">
                <a:solidFill>
                  <a:schemeClr val="accent2"/>
                </a:solidFill>
                <a:latin typeface="+mn-ea"/>
                <a:ea typeface="+mn-ea"/>
              </a:rPr>
              <a:t>认识不足</a:t>
            </a:r>
            <a:endParaRPr lang="zh-CN" altLang="en-US" sz="2800" b="1" dirty="0">
              <a:solidFill>
                <a:schemeClr val="accent2"/>
              </a:solidFill>
              <a:latin typeface="+mn-ea"/>
              <a:ea typeface="+mn-ea"/>
            </a:endParaRPr>
          </a:p>
        </p:txBody>
      </p:sp>
      <p:sp>
        <p:nvSpPr>
          <p:cNvPr id="11" name="TextBox 61"/>
          <p:cNvSpPr txBox="1"/>
          <p:nvPr/>
        </p:nvSpPr>
        <p:spPr>
          <a:xfrm>
            <a:off x="7425773" y="3004941"/>
            <a:ext cx="986358" cy="954107"/>
          </a:xfrm>
          <a:prstGeom prst="rect">
            <a:avLst/>
          </a:prstGeom>
          <a:noFill/>
        </p:spPr>
        <p:txBody>
          <a:bodyPr wrap="square" rtlCol="0">
            <a:spAutoFit/>
          </a:bodyPr>
          <a:lstStyle>
            <a:defPPr>
              <a:defRPr lang="zh-CN"/>
            </a:defPPr>
            <a:lvl1pPr algn="ctr">
              <a:defRPr sz="2800" b="1">
                <a:solidFill>
                  <a:srgbClr val="F8F8F8"/>
                </a:solidFill>
                <a:effectLst>
                  <a:innerShdw blurRad="63500" dist="50800" dir="10800000">
                    <a:prstClr val="black">
                      <a:alpha val="50000"/>
                    </a:prstClr>
                  </a:innerShdw>
                </a:effectLst>
                <a:latin typeface="+mn-ea"/>
                <a:ea typeface="+mn-ea"/>
              </a:defRPr>
            </a:lvl1pPr>
          </a:lstStyle>
          <a:p>
            <a:r>
              <a:rPr lang="zh-CN" altLang="en-US" dirty="0">
                <a:solidFill>
                  <a:schemeClr val="accent2"/>
                </a:solidFill>
                <a:effectLst/>
              </a:rPr>
              <a:t>行动迟缓</a:t>
            </a:r>
            <a:endParaRPr lang="zh-CN" altLang="en-US" dirty="0">
              <a:solidFill>
                <a:schemeClr val="accent2"/>
              </a:solidFill>
              <a:effectLst/>
            </a:endParaRPr>
          </a:p>
        </p:txBody>
      </p:sp>
      <p:sp>
        <p:nvSpPr>
          <p:cNvPr id="12" name="TextBox 63"/>
          <p:cNvSpPr txBox="1"/>
          <p:nvPr/>
        </p:nvSpPr>
        <p:spPr>
          <a:xfrm>
            <a:off x="4925994" y="5061897"/>
            <a:ext cx="1037461" cy="954107"/>
          </a:xfrm>
          <a:prstGeom prst="rect">
            <a:avLst/>
          </a:prstGeom>
          <a:noFill/>
        </p:spPr>
        <p:txBody>
          <a:bodyPr wrap="square" rtlCol="0">
            <a:spAutoFit/>
          </a:bodyPr>
          <a:lstStyle>
            <a:defPPr>
              <a:defRPr lang="zh-CN"/>
            </a:defPPr>
            <a:lvl1pPr algn="ctr">
              <a:defRPr sz="2800" b="1">
                <a:solidFill>
                  <a:srgbClr val="F8F8F8"/>
                </a:solidFill>
                <a:effectLst>
                  <a:innerShdw blurRad="63500" dist="50800" dir="10800000">
                    <a:prstClr val="black">
                      <a:alpha val="50000"/>
                    </a:prstClr>
                  </a:innerShdw>
                </a:effectLst>
                <a:latin typeface="+mn-ea"/>
                <a:ea typeface="+mn-ea"/>
              </a:defRPr>
            </a:lvl1pPr>
          </a:lstStyle>
          <a:p>
            <a:r>
              <a:rPr lang="zh-CN" altLang="en-US" dirty="0">
                <a:solidFill>
                  <a:schemeClr val="accent2"/>
                </a:solidFill>
                <a:effectLst/>
              </a:rPr>
              <a:t>留下破绽</a:t>
            </a:r>
            <a:endParaRPr lang="zh-CN" altLang="en-US" dirty="0">
              <a:solidFill>
                <a:schemeClr val="accent2"/>
              </a:solidFill>
              <a:effectLst/>
            </a:endParaRPr>
          </a:p>
        </p:txBody>
      </p:sp>
      <p:sp>
        <p:nvSpPr>
          <p:cNvPr id="13" name="TextBox 62"/>
          <p:cNvSpPr txBox="1"/>
          <p:nvPr/>
        </p:nvSpPr>
        <p:spPr>
          <a:xfrm>
            <a:off x="5342812" y="4097790"/>
            <a:ext cx="1615218" cy="523220"/>
          </a:xfrm>
          <a:prstGeom prst="rect">
            <a:avLst/>
          </a:prstGeom>
          <a:noFill/>
        </p:spPr>
        <p:txBody>
          <a:bodyPr wrap="square" rtlCol="0">
            <a:spAutoFit/>
          </a:bodyPr>
          <a:lstStyle/>
          <a:p>
            <a:pPr algn="ctr"/>
            <a:r>
              <a:rPr lang="zh-CN" altLang="en-US" sz="2800" b="1" dirty="0">
                <a:solidFill>
                  <a:schemeClr val="accent2"/>
                </a:solidFill>
                <a:latin typeface="+mn-ea"/>
                <a:ea typeface="+mn-ea"/>
              </a:rPr>
              <a:t>重视不够</a:t>
            </a:r>
            <a:endParaRPr lang="zh-CN" altLang="en-US" sz="2800" b="1" dirty="0">
              <a:solidFill>
                <a:schemeClr val="accent2"/>
              </a:solidFill>
              <a:latin typeface="+mn-ea"/>
              <a:ea typeface="+mn-ea"/>
            </a:endParaRPr>
          </a:p>
        </p:txBody>
      </p:sp>
      <p:sp>
        <p:nvSpPr>
          <p:cNvPr id="14" name="TextBox 65"/>
          <p:cNvSpPr txBox="1"/>
          <p:nvPr/>
        </p:nvSpPr>
        <p:spPr>
          <a:xfrm>
            <a:off x="8751872" y="2837625"/>
            <a:ext cx="2702370" cy="1323439"/>
          </a:xfrm>
          <a:prstGeom prst="rect">
            <a:avLst/>
          </a:prstGeom>
          <a:noFill/>
        </p:spPr>
        <p:txBody>
          <a:bodyPr wrap="square" rtlCol="0">
            <a:spAutoFit/>
          </a:bodyPr>
          <a:lstStyle>
            <a:defPPr>
              <a:defRPr lang="zh-CN"/>
            </a:defPPr>
            <a:lvl1pPr algn="just">
              <a:spcAft>
                <a:spcPts val="1200"/>
              </a:spcAft>
              <a:defRPr sz="2000">
                <a:solidFill>
                  <a:schemeClr val="accent2"/>
                </a:solidFill>
                <a:latin typeface="微软雅黑" panose="020B0503020204020204" pitchFamily="34" charset="-122"/>
                <a:ea typeface="微软雅黑" panose="020B0503020204020204" pitchFamily="34" charset="-122"/>
              </a:defRPr>
            </a:lvl1pPr>
          </a:lstStyle>
          <a:p>
            <a:r>
              <a:rPr lang="zh-CN" altLang="en-US" dirty="0">
                <a:solidFill>
                  <a:schemeClr val="accent1"/>
                </a:solidFill>
              </a:rPr>
              <a:t>在竞争对手的某些新竞争手段的应对、突发情况预案行动不够快。</a:t>
            </a:r>
            <a:endParaRPr lang="zh-CN" altLang="en-US" dirty="0">
              <a:solidFill>
                <a:schemeClr val="accent1"/>
              </a:solidFill>
            </a:endParaRPr>
          </a:p>
        </p:txBody>
      </p:sp>
      <p:sp>
        <p:nvSpPr>
          <p:cNvPr id="15" name="TextBox 66"/>
          <p:cNvSpPr txBox="1"/>
          <p:nvPr/>
        </p:nvSpPr>
        <p:spPr>
          <a:xfrm>
            <a:off x="6603826" y="5232238"/>
            <a:ext cx="4387538" cy="707886"/>
          </a:xfrm>
          <a:prstGeom prst="rect">
            <a:avLst/>
          </a:prstGeom>
          <a:noFill/>
        </p:spPr>
        <p:txBody>
          <a:bodyPr wrap="square" rtlCol="0">
            <a:spAutoFit/>
          </a:bodyPr>
          <a:lstStyle>
            <a:defPPr>
              <a:defRPr lang="zh-CN"/>
            </a:defPPr>
            <a:lvl1pPr algn="just">
              <a:spcAft>
                <a:spcPts val="1200"/>
              </a:spcAft>
              <a:defRPr sz="2000">
                <a:solidFill>
                  <a:schemeClr val="accent2"/>
                </a:solidFill>
                <a:latin typeface="微软雅黑" panose="020B0503020204020204" pitchFamily="34" charset="-122"/>
                <a:ea typeface="微软雅黑" panose="020B0503020204020204" pitchFamily="34" charset="-122"/>
              </a:defRPr>
            </a:lvl1pPr>
          </a:lstStyle>
          <a:p>
            <a:r>
              <a:rPr lang="zh-CN" altLang="en-US" dirty="0">
                <a:solidFill>
                  <a:schemeClr val="accent1"/>
                </a:solidFill>
              </a:rPr>
              <a:t>在某些营销方案上留下了破绽，使得后续工作有了新的干扰。</a:t>
            </a:r>
            <a:endParaRPr lang="zh-CN" altLang="en-US" dirty="0">
              <a:solidFill>
                <a:schemeClr val="accent1"/>
              </a:solidFill>
            </a:endParaRPr>
          </a:p>
        </p:txBody>
      </p:sp>
      <p:sp>
        <p:nvSpPr>
          <p:cNvPr id="16" name="Freeform 5"/>
          <p:cNvSpPr>
            <a:spLocks noEditPoints="1"/>
          </p:cNvSpPr>
          <p:nvPr/>
        </p:nvSpPr>
        <p:spPr bwMode="auto">
          <a:xfrm>
            <a:off x="5642073" y="2860408"/>
            <a:ext cx="1041400" cy="1176338"/>
          </a:xfrm>
          <a:custGeom>
            <a:avLst/>
            <a:gdLst>
              <a:gd name="T0" fmla="*/ 1376 w 2158"/>
              <a:gd name="T1" fmla="*/ 306 h 2440"/>
              <a:gd name="T2" fmla="*/ 1071 w 2158"/>
              <a:gd name="T3" fmla="*/ 612 h 2440"/>
              <a:gd name="T4" fmla="*/ 765 w 2158"/>
              <a:gd name="T5" fmla="*/ 612 h 2440"/>
              <a:gd name="T6" fmla="*/ 459 w 2158"/>
              <a:gd name="T7" fmla="*/ 306 h 2440"/>
              <a:gd name="T8" fmla="*/ 765 w 2158"/>
              <a:gd name="T9" fmla="*/ 0 h 2440"/>
              <a:gd name="T10" fmla="*/ 1071 w 2158"/>
              <a:gd name="T11" fmla="*/ 0 h 2440"/>
              <a:gd name="T12" fmla="*/ 1376 w 2158"/>
              <a:gd name="T13" fmla="*/ 306 h 2440"/>
              <a:gd name="T14" fmla="*/ 1199 w 2158"/>
              <a:gd name="T15" fmla="*/ 1687 h 2440"/>
              <a:gd name="T16" fmla="*/ 1183 w 2158"/>
              <a:gd name="T17" fmla="*/ 1809 h 2440"/>
              <a:gd name="T18" fmla="*/ 1671 w 2158"/>
              <a:gd name="T19" fmla="*/ 2296 h 2440"/>
              <a:gd name="T20" fmla="*/ 2148 w 2158"/>
              <a:gd name="T21" fmla="*/ 1911 h 2440"/>
              <a:gd name="T22" fmla="*/ 2158 w 2158"/>
              <a:gd name="T23" fmla="*/ 1809 h 2440"/>
              <a:gd name="T24" fmla="*/ 1671 w 2158"/>
              <a:gd name="T25" fmla="*/ 1321 h 2440"/>
              <a:gd name="T26" fmla="*/ 1199 w 2158"/>
              <a:gd name="T27" fmla="*/ 1687 h 2440"/>
              <a:gd name="T28" fmla="*/ 1896 w 2158"/>
              <a:gd name="T29" fmla="*/ 1583 h 2440"/>
              <a:gd name="T30" fmla="*/ 1896 w 2158"/>
              <a:gd name="T31" fmla="*/ 1583 h 2440"/>
              <a:gd name="T32" fmla="*/ 1896 w 2158"/>
              <a:gd name="T33" fmla="*/ 1732 h 2440"/>
              <a:gd name="T34" fmla="*/ 1819 w 2158"/>
              <a:gd name="T35" fmla="*/ 1809 h 2440"/>
              <a:gd name="T36" fmla="*/ 1896 w 2158"/>
              <a:gd name="T37" fmla="*/ 1885 h 2440"/>
              <a:gd name="T38" fmla="*/ 1896 w 2158"/>
              <a:gd name="T39" fmla="*/ 2034 h 2440"/>
              <a:gd name="T40" fmla="*/ 1748 w 2158"/>
              <a:gd name="T41" fmla="*/ 2034 h 2440"/>
              <a:gd name="T42" fmla="*/ 1671 w 2158"/>
              <a:gd name="T43" fmla="*/ 1957 h 2440"/>
              <a:gd name="T44" fmla="*/ 1594 w 2158"/>
              <a:gd name="T45" fmla="*/ 2034 h 2440"/>
              <a:gd name="T46" fmla="*/ 1445 w 2158"/>
              <a:gd name="T47" fmla="*/ 2034 h 2440"/>
              <a:gd name="T48" fmla="*/ 1445 w 2158"/>
              <a:gd name="T49" fmla="*/ 1885 h 2440"/>
              <a:gd name="T50" fmla="*/ 1522 w 2158"/>
              <a:gd name="T51" fmla="*/ 1809 h 2440"/>
              <a:gd name="T52" fmla="*/ 1445 w 2158"/>
              <a:gd name="T53" fmla="*/ 1732 h 2440"/>
              <a:gd name="T54" fmla="*/ 1445 w 2158"/>
              <a:gd name="T55" fmla="*/ 1583 h 2440"/>
              <a:gd name="T56" fmla="*/ 1594 w 2158"/>
              <a:gd name="T57" fmla="*/ 1583 h 2440"/>
              <a:gd name="T58" fmla="*/ 1671 w 2158"/>
              <a:gd name="T59" fmla="*/ 1660 h 2440"/>
              <a:gd name="T60" fmla="*/ 1748 w 2158"/>
              <a:gd name="T61" fmla="*/ 1583 h 2440"/>
              <a:gd name="T62" fmla="*/ 1896 w 2158"/>
              <a:gd name="T63" fmla="*/ 1583 h 2440"/>
              <a:gd name="T64" fmla="*/ 1523 w 2158"/>
              <a:gd name="T65" fmla="*/ 306 h 2440"/>
              <a:gd name="T66" fmla="*/ 1529 w 2158"/>
              <a:gd name="T67" fmla="*/ 376 h 2440"/>
              <a:gd name="T68" fmla="*/ 1147 w 2158"/>
              <a:gd name="T69" fmla="*/ 758 h 2440"/>
              <a:gd name="T70" fmla="*/ 688 w 2158"/>
              <a:gd name="T71" fmla="*/ 758 h 2440"/>
              <a:gd name="T72" fmla="*/ 306 w 2158"/>
              <a:gd name="T73" fmla="*/ 376 h 2440"/>
              <a:gd name="T74" fmla="*/ 313 w 2158"/>
              <a:gd name="T75" fmla="*/ 306 h 2440"/>
              <a:gd name="T76" fmla="*/ 0 w 2158"/>
              <a:gd name="T77" fmla="*/ 681 h 2440"/>
              <a:gd name="T78" fmla="*/ 0 w 2158"/>
              <a:gd name="T79" fmla="*/ 2058 h 2440"/>
              <a:gd name="T80" fmla="*/ 382 w 2158"/>
              <a:gd name="T81" fmla="*/ 2440 h 2440"/>
              <a:gd name="T82" fmla="*/ 1400 w 2158"/>
              <a:gd name="T83" fmla="*/ 2440 h 2440"/>
              <a:gd name="T84" fmla="*/ 985 w 2158"/>
              <a:gd name="T85" fmla="*/ 1811 h 2440"/>
              <a:gd name="T86" fmla="*/ 1668 w 2158"/>
              <a:gd name="T87" fmla="*/ 1128 h 2440"/>
              <a:gd name="T88" fmla="*/ 1835 w 2158"/>
              <a:gd name="T89" fmla="*/ 1149 h 2440"/>
              <a:gd name="T90" fmla="*/ 1835 w 2158"/>
              <a:gd name="T91" fmla="*/ 681 h 2440"/>
              <a:gd name="T92" fmla="*/ 1523 w 2158"/>
              <a:gd name="T93" fmla="*/ 306 h 2440"/>
              <a:gd name="T94" fmla="*/ 860 w 2158"/>
              <a:gd name="T95" fmla="*/ 1529 h 2440"/>
              <a:gd name="T96" fmla="*/ 860 w 2158"/>
              <a:gd name="T97" fmla="*/ 1529 h 2440"/>
              <a:gd name="T98" fmla="*/ 382 w 2158"/>
              <a:gd name="T99" fmla="*/ 1529 h 2440"/>
              <a:gd name="T100" fmla="*/ 306 w 2158"/>
              <a:gd name="T101" fmla="*/ 1453 h 2440"/>
              <a:gd name="T102" fmla="*/ 382 w 2158"/>
              <a:gd name="T103" fmla="*/ 1376 h 2440"/>
              <a:gd name="T104" fmla="*/ 860 w 2158"/>
              <a:gd name="T105" fmla="*/ 1376 h 2440"/>
              <a:gd name="T106" fmla="*/ 936 w 2158"/>
              <a:gd name="T107" fmla="*/ 1453 h 2440"/>
              <a:gd name="T108" fmla="*/ 860 w 2158"/>
              <a:gd name="T109" fmla="*/ 1529 h 2440"/>
              <a:gd name="T110" fmla="*/ 1013 w 2158"/>
              <a:gd name="T111" fmla="*/ 1223 h 2440"/>
              <a:gd name="T112" fmla="*/ 1013 w 2158"/>
              <a:gd name="T113" fmla="*/ 1223 h 2440"/>
              <a:gd name="T114" fmla="*/ 382 w 2158"/>
              <a:gd name="T115" fmla="*/ 1223 h 2440"/>
              <a:gd name="T116" fmla="*/ 306 w 2158"/>
              <a:gd name="T117" fmla="*/ 1147 h 2440"/>
              <a:gd name="T118" fmla="*/ 382 w 2158"/>
              <a:gd name="T119" fmla="*/ 1070 h 2440"/>
              <a:gd name="T120" fmla="*/ 1013 w 2158"/>
              <a:gd name="T121" fmla="*/ 1070 h 2440"/>
              <a:gd name="T122" fmla="*/ 1090 w 2158"/>
              <a:gd name="T123" fmla="*/ 1147 h 2440"/>
              <a:gd name="T124" fmla="*/ 1013 w 2158"/>
              <a:gd name="T125" fmla="*/ 1223 h 2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8" h="2440">
                <a:moveTo>
                  <a:pt x="1376" y="306"/>
                </a:moveTo>
                <a:cubicBezTo>
                  <a:pt x="1376" y="475"/>
                  <a:pt x="1239" y="612"/>
                  <a:pt x="1071" y="612"/>
                </a:cubicBezTo>
                <a:lnTo>
                  <a:pt x="765" y="612"/>
                </a:lnTo>
                <a:cubicBezTo>
                  <a:pt x="596" y="612"/>
                  <a:pt x="459" y="475"/>
                  <a:pt x="459" y="306"/>
                </a:cubicBezTo>
                <a:cubicBezTo>
                  <a:pt x="459" y="137"/>
                  <a:pt x="596" y="0"/>
                  <a:pt x="765" y="0"/>
                </a:cubicBezTo>
                <a:lnTo>
                  <a:pt x="1071" y="0"/>
                </a:lnTo>
                <a:cubicBezTo>
                  <a:pt x="1239" y="0"/>
                  <a:pt x="1376" y="137"/>
                  <a:pt x="1376" y="306"/>
                </a:cubicBezTo>
                <a:close/>
                <a:moveTo>
                  <a:pt x="1199" y="1687"/>
                </a:moveTo>
                <a:cubicBezTo>
                  <a:pt x="1189" y="1726"/>
                  <a:pt x="1183" y="1766"/>
                  <a:pt x="1183" y="1809"/>
                </a:cubicBezTo>
                <a:cubicBezTo>
                  <a:pt x="1183" y="2078"/>
                  <a:pt x="1402" y="2296"/>
                  <a:pt x="1671" y="2296"/>
                </a:cubicBezTo>
                <a:cubicBezTo>
                  <a:pt x="1905" y="2296"/>
                  <a:pt x="2100" y="2131"/>
                  <a:pt x="2148" y="1911"/>
                </a:cubicBezTo>
                <a:cubicBezTo>
                  <a:pt x="2154" y="1878"/>
                  <a:pt x="2158" y="1844"/>
                  <a:pt x="2158" y="1809"/>
                </a:cubicBezTo>
                <a:cubicBezTo>
                  <a:pt x="2158" y="1539"/>
                  <a:pt x="1940" y="1321"/>
                  <a:pt x="1671" y="1321"/>
                </a:cubicBezTo>
                <a:cubicBezTo>
                  <a:pt x="1444" y="1321"/>
                  <a:pt x="1253" y="1477"/>
                  <a:pt x="1199" y="1687"/>
                </a:cubicBezTo>
                <a:close/>
                <a:moveTo>
                  <a:pt x="1896" y="1583"/>
                </a:moveTo>
                <a:lnTo>
                  <a:pt x="1896" y="1583"/>
                </a:lnTo>
                <a:cubicBezTo>
                  <a:pt x="1937" y="1624"/>
                  <a:pt x="1937" y="1691"/>
                  <a:pt x="1896" y="1732"/>
                </a:cubicBezTo>
                <a:lnTo>
                  <a:pt x="1819" y="1809"/>
                </a:lnTo>
                <a:lnTo>
                  <a:pt x="1896" y="1885"/>
                </a:lnTo>
                <a:cubicBezTo>
                  <a:pt x="1937" y="1926"/>
                  <a:pt x="1937" y="1993"/>
                  <a:pt x="1896" y="2034"/>
                </a:cubicBezTo>
                <a:cubicBezTo>
                  <a:pt x="1855" y="2075"/>
                  <a:pt x="1789" y="2075"/>
                  <a:pt x="1748" y="2034"/>
                </a:cubicBezTo>
                <a:lnTo>
                  <a:pt x="1671" y="1957"/>
                </a:lnTo>
                <a:lnTo>
                  <a:pt x="1594" y="2034"/>
                </a:lnTo>
                <a:cubicBezTo>
                  <a:pt x="1553" y="2075"/>
                  <a:pt x="1486" y="2075"/>
                  <a:pt x="1445" y="2034"/>
                </a:cubicBezTo>
                <a:cubicBezTo>
                  <a:pt x="1404" y="1993"/>
                  <a:pt x="1404" y="1926"/>
                  <a:pt x="1445" y="1885"/>
                </a:cubicBezTo>
                <a:lnTo>
                  <a:pt x="1522" y="1809"/>
                </a:lnTo>
                <a:lnTo>
                  <a:pt x="1445" y="1732"/>
                </a:lnTo>
                <a:cubicBezTo>
                  <a:pt x="1404" y="1691"/>
                  <a:pt x="1404" y="1624"/>
                  <a:pt x="1445" y="1583"/>
                </a:cubicBezTo>
                <a:cubicBezTo>
                  <a:pt x="1486" y="1542"/>
                  <a:pt x="1553" y="1542"/>
                  <a:pt x="1594" y="1583"/>
                </a:cubicBezTo>
                <a:lnTo>
                  <a:pt x="1671" y="1660"/>
                </a:lnTo>
                <a:lnTo>
                  <a:pt x="1748" y="1583"/>
                </a:lnTo>
                <a:cubicBezTo>
                  <a:pt x="1789" y="1542"/>
                  <a:pt x="1855" y="1542"/>
                  <a:pt x="1896" y="1583"/>
                </a:cubicBezTo>
                <a:close/>
                <a:moveTo>
                  <a:pt x="1523" y="306"/>
                </a:moveTo>
                <a:cubicBezTo>
                  <a:pt x="1527" y="329"/>
                  <a:pt x="1529" y="352"/>
                  <a:pt x="1529" y="376"/>
                </a:cubicBezTo>
                <a:cubicBezTo>
                  <a:pt x="1529" y="587"/>
                  <a:pt x="1358" y="758"/>
                  <a:pt x="1147" y="758"/>
                </a:cubicBezTo>
                <a:lnTo>
                  <a:pt x="688" y="758"/>
                </a:lnTo>
                <a:cubicBezTo>
                  <a:pt x="477" y="758"/>
                  <a:pt x="306" y="587"/>
                  <a:pt x="306" y="376"/>
                </a:cubicBezTo>
                <a:cubicBezTo>
                  <a:pt x="306" y="352"/>
                  <a:pt x="309" y="329"/>
                  <a:pt x="313" y="306"/>
                </a:cubicBezTo>
                <a:cubicBezTo>
                  <a:pt x="135" y="339"/>
                  <a:pt x="0" y="494"/>
                  <a:pt x="0" y="681"/>
                </a:cubicBezTo>
                <a:lnTo>
                  <a:pt x="0" y="2058"/>
                </a:lnTo>
                <a:cubicBezTo>
                  <a:pt x="0" y="2269"/>
                  <a:pt x="171" y="2440"/>
                  <a:pt x="382" y="2440"/>
                </a:cubicBezTo>
                <a:lnTo>
                  <a:pt x="1400" y="2440"/>
                </a:lnTo>
                <a:cubicBezTo>
                  <a:pt x="1156" y="2336"/>
                  <a:pt x="985" y="2094"/>
                  <a:pt x="985" y="1811"/>
                </a:cubicBezTo>
                <a:cubicBezTo>
                  <a:pt x="985" y="1434"/>
                  <a:pt x="1290" y="1128"/>
                  <a:pt x="1668" y="1128"/>
                </a:cubicBezTo>
                <a:cubicBezTo>
                  <a:pt x="1726" y="1128"/>
                  <a:pt x="1782" y="1135"/>
                  <a:pt x="1835" y="1149"/>
                </a:cubicBezTo>
                <a:lnTo>
                  <a:pt x="1835" y="681"/>
                </a:lnTo>
                <a:cubicBezTo>
                  <a:pt x="1835" y="494"/>
                  <a:pt x="1700" y="339"/>
                  <a:pt x="1523" y="306"/>
                </a:cubicBezTo>
                <a:close/>
                <a:moveTo>
                  <a:pt x="860" y="1529"/>
                </a:moveTo>
                <a:lnTo>
                  <a:pt x="860" y="1529"/>
                </a:lnTo>
                <a:lnTo>
                  <a:pt x="382" y="1529"/>
                </a:lnTo>
                <a:cubicBezTo>
                  <a:pt x="340" y="1529"/>
                  <a:pt x="306" y="1495"/>
                  <a:pt x="306" y="1453"/>
                </a:cubicBezTo>
                <a:cubicBezTo>
                  <a:pt x="306" y="1410"/>
                  <a:pt x="340" y="1376"/>
                  <a:pt x="382" y="1376"/>
                </a:cubicBezTo>
                <a:lnTo>
                  <a:pt x="860" y="1376"/>
                </a:lnTo>
                <a:cubicBezTo>
                  <a:pt x="903" y="1376"/>
                  <a:pt x="936" y="1410"/>
                  <a:pt x="936" y="1453"/>
                </a:cubicBezTo>
                <a:cubicBezTo>
                  <a:pt x="936" y="1495"/>
                  <a:pt x="903" y="1529"/>
                  <a:pt x="860" y="1529"/>
                </a:cubicBezTo>
                <a:close/>
                <a:moveTo>
                  <a:pt x="1013" y="1223"/>
                </a:moveTo>
                <a:lnTo>
                  <a:pt x="1013" y="1223"/>
                </a:lnTo>
                <a:lnTo>
                  <a:pt x="382" y="1223"/>
                </a:lnTo>
                <a:cubicBezTo>
                  <a:pt x="340" y="1223"/>
                  <a:pt x="306" y="1189"/>
                  <a:pt x="306" y="1147"/>
                </a:cubicBezTo>
                <a:cubicBezTo>
                  <a:pt x="306" y="1105"/>
                  <a:pt x="340" y="1070"/>
                  <a:pt x="382" y="1070"/>
                </a:cubicBezTo>
                <a:lnTo>
                  <a:pt x="1013" y="1070"/>
                </a:lnTo>
                <a:cubicBezTo>
                  <a:pt x="1056" y="1070"/>
                  <a:pt x="1090" y="1105"/>
                  <a:pt x="1090" y="1147"/>
                </a:cubicBezTo>
                <a:cubicBezTo>
                  <a:pt x="1090" y="1189"/>
                  <a:pt x="1056" y="1223"/>
                  <a:pt x="1013" y="1223"/>
                </a:cubicBez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1"/>
              </a:solidFill>
            </a:endParaRPr>
          </a:p>
        </p:txBody>
      </p:sp>
    </p:spTree>
  </p:cSld>
  <p:clrMapOvr>
    <a:masterClrMapping/>
  </p:clrMapOvr>
  <mc:AlternateContent xmlns:mc="http://schemas.openxmlformats.org/markup-compatibility/2006">
    <mc:Choice xmlns:p14="http://schemas.microsoft.com/office/powerpoint/2010/main" Requires="p14">
      <p:transition spd="slow" advTm="5946">
        <p14:gallery dir="l"/>
      </p:transition>
    </mc:Choice>
    <mc:Fallback>
      <p:transition spd="slow" advTm="5946">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3.2 </a:t>
            </a:r>
            <a:r>
              <a:rPr lang="zh-CN" altLang="en-US" sz="2800" dirty="0">
                <a:solidFill>
                  <a:schemeClr val="accent2"/>
                </a:solidFill>
                <a:latin typeface="微软雅黑" panose="020B0503020204020204" pitchFamily="34" charset="-122"/>
                <a:ea typeface="微软雅黑" panose="020B0503020204020204" pitchFamily="34" charset="-122"/>
              </a:rPr>
              <a:t> 部分计划制定脱离现实</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3</a:t>
            </a:r>
            <a:endParaRPr lang="zh-CN" altLang="en-US" dirty="0">
              <a:solidFill>
                <a:schemeClr val="accent2"/>
              </a:solidFill>
            </a:endParaRPr>
          </a:p>
        </p:txBody>
      </p:sp>
      <p:sp>
        <p:nvSpPr>
          <p:cNvPr id="5" name="Freeform 6"/>
          <p:cNvSpPr/>
          <p:nvPr/>
        </p:nvSpPr>
        <p:spPr bwMode="auto">
          <a:xfrm>
            <a:off x="977344" y="1412776"/>
            <a:ext cx="4138908" cy="4938068"/>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6" name="Freeform 6"/>
          <p:cNvSpPr/>
          <p:nvPr/>
        </p:nvSpPr>
        <p:spPr bwMode="auto">
          <a:xfrm>
            <a:off x="4370189" y="3107804"/>
            <a:ext cx="2740007" cy="3269060"/>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7" name="椭圆 6"/>
          <p:cNvSpPr/>
          <p:nvPr/>
        </p:nvSpPr>
        <p:spPr bwMode="auto">
          <a:xfrm>
            <a:off x="4193916" y="1700808"/>
            <a:ext cx="936104" cy="936104"/>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8" name="椭圆 7"/>
          <p:cNvSpPr/>
          <p:nvPr/>
        </p:nvSpPr>
        <p:spPr bwMode="auto">
          <a:xfrm>
            <a:off x="6536202" y="3429000"/>
            <a:ext cx="782712" cy="782712"/>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9" name="TextBox 12"/>
          <p:cNvSpPr txBox="1"/>
          <p:nvPr/>
        </p:nvSpPr>
        <p:spPr>
          <a:xfrm>
            <a:off x="4194735" y="1891861"/>
            <a:ext cx="952505" cy="553998"/>
          </a:xfrm>
          <a:prstGeom prst="rect">
            <a:avLst/>
          </a:prstGeom>
          <a:noFill/>
        </p:spPr>
        <p:txBody>
          <a:bodyPr wrap="none" rtlCol="0">
            <a:spAutoFit/>
          </a:bodyPr>
          <a:lstStyle/>
          <a:p>
            <a:r>
              <a:rPr lang="en-US" altLang="zh-CN" sz="3000" dirty="0">
                <a:solidFill>
                  <a:schemeClr val="accent2"/>
                </a:solidFill>
              </a:rPr>
              <a:t>75%</a:t>
            </a:r>
            <a:endParaRPr lang="zh-CN" altLang="en-US" sz="3000" dirty="0">
              <a:solidFill>
                <a:schemeClr val="accent2"/>
              </a:solidFill>
            </a:endParaRPr>
          </a:p>
        </p:txBody>
      </p:sp>
      <p:sp>
        <p:nvSpPr>
          <p:cNvPr id="10" name="TextBox 13"/>
          <p:cNvSpPr txBox="1"/>
          <p:nvPr/>
        </p:nvSpPr>
        <p:spPr>
          <a:xfrm>
            <a:off x="6552824" y="3589523"/>
            <a:ext cx="801823" cy="461665"/>
          </a:xfrm>
          <a:prstGeom prst="rect">
            <a:avLst/>
          </a:prstGeom>
          <a:noFill/>
        </p:spPr>
        <p:txBody>
          <a:bodyPr wrap="none" rtlCol="0">
            <a:spAutoFit/>
          </a:bodyPr>
          <a:lstStyle/>
          <a:p>
            <a:r>
              <a:rPr lang="en-US" altLang="zh-CN" sz="2400" dirty="0">
                <a:solidFill>
                  <a:schemeClr val="accent2"/>
                </a:solidFill>
              </a:rPr>
              <a:t>34%</a:t>
            </a:r>
            <a:endParaRPr lang="zh-CN" altLang="en-US" sz="2400" dirty="0">
              <a:solidFill>
                <a:schemeClr val="accent2"/>
              </a:solidFill>
            </a:endParaRPr>
          </a:p>
        </p:txBody>
      </p:sp>
      <p:sp>
        <p:nvSpPr>
          <p:cNvPr id="11" name="TextBox 14"/>
          <p:cNvSpPr txBox="1"/>
          <p:nvPr/>
        </p:nvSpPr>
        <p:spPr>
          <a:xfrm>
            <a:off x="2544096" y="1933037"/>
            <a:ext cx="1005403" cy="584775"/>
          </a:xfrm>
          <a:prstGeom prst="rect">
            <a:avLst/>
          </a:prstGeom>
          <a:noFill/>
        </p:spPr>
        <p:txBody>
          <a:bodyPr wrap="none" rtlCol="0">
            <a:spAutoFit/>
          </a:bodyPr>
          <a:lstStyle/>
          <a:p>
            <a:r>
              <a:rPr lang="zh-CN" altLang="en-US" sz="3200" b="1" dirty="0">
                <a:solidFill>
                  <a:schemeClr val="accent2"/>
                </a:solidFill>
                <a:latin typeface="+mj-ea"/>
                <a:ea typeface="+mj-ea"/>
              </a:rPr>
              <a:t>目标</a:t>
            </a:r>
            <a:endParaRPr lang="zh-CN" altLang="en-US" sz="3200" b="1" dirty="0">
              <a:solidFill>
                <a:schemeClr val="accent2"/>
              </a:solidFill>
              <a:latin typeface="+mj-ea"/>
              <a:ea typeface="+mj-ea"/>
            </a:endParaRPr>
          </a:p>
        </p:txBody>
      </p:sp>
      <p:sp>
        <p:nvSpPr>
          <p:cNvPr id="12" name="TextBox 15"/>
          <p:cNvSpPr txBox="1"/>
          <p:nvPr/>
        </p:nvSpPr>
        <p:spPr>
          <a:xfrm>
            <a:off x="1473372" y="2690788"/>
            <a:ext cx="2942134" cy="2031325"/>
          </a:xfrm>
          <a:prstGeom prst="rect">
            <a:avLst/>
          </a:prstGeom>
          <a:noFill/>
        </p:spPr>
        <p:txBody>
          <a:bodyPr wrap="square" rtlCol="0">
            <a:spAutoFit/>
          </a:bodyPr>
          <a:lstStyle>
            <a:defPPr>
              <a:defRPr lang="zh-CN"/>
            </a:defPPr>
            <a:lvl1pPr algn="ctr">
              <a:defRPr>
                <a:solidFill>
                  <a:schemeClr val="accent2"/>
                </a:solidFill>
                <a:latin typeface="+mn-ea"/>
                <a:ea typeface="+mn-ea"/>
              </a:defRPr>
            </a:lvl1pPr>
          </a:lstStyle>
          <a:p>
            <a:r>
              <a:rPr lang="zh-CN" altLang="en-US" dirty="0"/>
              <a:t>请输入您的文字对目标进行说明请输入您的文字对目标进行说明请输入您的文字对目标进行说明请输入您的文字对目标进行说明请输入您的文字对目标进行说明</a:t>
            </a:r>
            <a:endParaRPr lang="zh-CN" altLang="en-US" dirty="0"/>
          </a:p>
          <a:p>
            <a:endParaRPr lang="zh-CN" altLang="en-US" dirty="0"/>
          </a:p>
        </p:txBody>
      </p:sp>
      <p:sp>
        <p:nvSpPr>
          <p:cNvPr id="13" name="TextBox 16"/>
          <p:cNvSpPr txBox="1"/>
          <p:nvPr/>
        </p:nvSpPr>
        <p:spPr>
          <a:xfrm>
            <a:off x="5297405" y="3469737"/>
            <a:ext cx="1005403" cy="584775"/>
          </a:xfrm>
          <a:prstGeom prst="rect">
            <a:avLst/>
          </a:prstGeom>
          <a:noFill/>
        </p:spPr>
        <p:txBody>
          <a:bodyPr wrap="none" rtlCol="0">
            <a:spAutoFit/>
          </a:bodyPr>
          <a:lstStyle/>
          <a:p>
            <a:r>
              <a:rPr lang="zh-CN" altLang="en-US" sz="3200" b="1" dirty="0">
                <a:solidFill>
                  <a:schemeClr val="accent2"/>
                </a:solidFill>
                <a:latin typeface="+mj-ea"/>
                <a:ea typeface="+mj-ea"/>
              </a:rPr>
              <a:t>实际</a:t>
            </a:r>
            <a:endParaRPr lang="zh-CN" altLang="en-US" sz="3200" b="1" dirty="0">
              <a:solidFill>
                <a:schemeClr val="accent2"/>
              </a:solidFill>
              <a:latin typeface="+mj-ea"/>
              <a:ea typeface="+mj-ea"/>
            </a:endParaRPr>
          </a:p>
        </p:txBody>
      </p:sp>
      <p:sp>
        <p:nvSpPr>
          <p:cNvPr id="14" name="TextBox 17"/>
          <p:cNvSpPr txBox="1"/>
          <p:nvPr/>
        </p:nvSpPr>
        <p:spPr>
          <a:xfrm>
            <a:off x="4596658" y="4265588"/>
            <a:ext cx="2406895" cy="646331"/>
          </a:xfrm>
          <a:prstGeom prst="rect">
            <a:avLst/>
          </a:prstGeom>
          <a:noFill/>
        </p:spPr>
        <p:txBody>
          <a:bodyPr wrap="square" rtlCol="0">
            <a:spAutoFit/>
          </a:bodyPr>
          <a:lstStyle/>
          <a:p>
            <a:pPr algn="ctr"/>
            <a:r>
              <a:rPr lang="zh-CN" altLang="en-US" dirty="0">
                <a:solidFill>
                  <a:schemeClr val="accent2"/>
                </a:solidFill>
                <a:latin typeface="+mn-ea"/>
                <a:ea typeface="+mn-ea"/>
              </a:rPr>
              <a:t>请输入您的文字对实际情况进行说明</a:t>
            </a:r>
            <a:endParaRPr lang="zh-CN" altLang="en-US" dirty="0">
              <a:solidFill>
                <a:schemeClr val="accent2"/>
              </a:solidFill>
              <a:latin typeface="+mn-ea"/>
              <a:ea typeface="+mn-ea"/>
            </a:endParaRPr>
          </a:p>
        </p:txBody>
      </p:sp>
      <p:sp>
        <p:nvSpPr>
          <p:cNvPr id="15" name="TextBox 18"/>
          <p:cNvSpPr txBox="1"/>
          <p:nvPr/>
        </p:nvSpPr>
        <p:spPr>
          <a:xfrm>
            <a:off x="5311041" y="1609871"/>
            <a:ext cx="5734190" cy="646331"/>
          </a:xfrm>
          <a:prstGeom prst="rect">
            <a:avLst/>
          </a:prstGeom>
          <a:noFill/>
        </p:spPr>
        <p:txBody>
          <a:bodyPr wrap="square" rtlCol="0">
            <a:spAutoFit/>
          </a:bodyPr>
          <a:lstStyle/>
          <a:p>
            <a:pPr algn="just"/>
            <a:r>
              <a:rPr lang="zh-CN" altLang="en-US" dirty="0">
                <a:solidFill>
                  <a:schemeClr val="accent1"/>
                </a:solidFill>
                <a:latin typeface="+mn-ea"/>
                <a:ea typeface="+mn-ea"/>
              </a:rPr>
              <a:t>请输入您的文字请输入您的文字请输入您的文字请输入您的文字请输入您的文字</a:t>
            </a:r>
            <a:endParaRPr lang="zh-CN" altLang="en-US" dirty="0">
              <a:solidFill>
                <a:schemeClr val="accent1"/>
              </a:solidFill>
              <a:latin typeface="+mn-ea"/>
              <a:ea typeface="+mn-ea"/>
            </a:endParaRPr>
          </a:p>
        </p:txBody>
      </p:sp>
      <p:sp>
        <p:nvSpPr>
          <p:cNvPr id="16" name="TextBox 19"/>
          <p:cNvSpPr txBox="1"/>
          <p:nvPr/>
        </p:nvSpPr>
        <p:spPr>
          <a:xfrm>
            <a:off x="7552308" y="3438671"/>
            <a:ext cx="3492923" cy="923330"/>
          </a:xfrm>
          <a:prstGeom prst="rect">
            <a:avLst/>
          </a:prstGeom>
          <a:noFill/>
        </p:spPr>
        <p:txBody>
          <a:bodyPr wrap="square" rtlCol="0">
            <a:spAutoFit/>
          </a:bodyPr>
          <a:lstStyle/>
          <a:p>
            <a:pPr algn="just"/>
            <a:r>
              <a:rPr lang="zh-CN" altLang="en-US" dirty="0">
                <a:solidFill>
                  <a:schemeClr val="accent1"/>
                </a:solidFill>
                <a:latin typeface="+mn-ea"/>
                <a:ea typeface="+mn-ea"/>
              </a:rPr>
              <a:t>请输入您的文字请输入您的文字请输入您的文字请输入您的文字请输入您的文字</a:t>
            </a:r>
            <a:endParaRPr lang="zh-CN" altLang="en-US" dirty="0">
              <a:solidFill>
                <a:schemeClr val="accent1"/>
              </a:solidFill>
              <a:latin typeface="+mn-ea"/>
              <a:ea typeface="+mn-ea"/>
            </a:endParaRPr>
          </a:p>
        </p:txBody>
      </p:sp>
    </p:spTree>
  </p:cSld>
  <p:clrMapOvr>
    <a:masterClrMapping/>
  </p:clrMapOvr>
  <mc:AlternateContent xmlns:mc="http://schemas.openxmlformats.org/markup-compatibility/2006">
    <mc:Choice xmlns:p14="http://schemas.microsoft.com/office/powerpoint/2010/main" Requires="p14">
      <p:transition spd="slow" advTm="7669">
        <p14:gallery dir="l"/>
      </p:transition>
    </mc:Choice>
    <mc:Fallback>
      <p:transition spd="slow" advTm="7669">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3.3 </a:t>
            </a:r>
            <a:r>
              <a:rPr lang="zh-CN" altLang="en-US" sz="2800" dirty="0">
                <a:solidFill>
                  <a:schemeClr val="accent2"/>
                </a:solidFill>
                <a:latin typeface="微软雅黑" panose="020B0503020204020204" pitchFamily="34" charset="-122"/>
                <a:ea typeface="微软雅黑" panose="020B0503020204020204" pitchFamily="34" charset="-122"/>
              </a:rPr>
              <a:t>内部管理有待加强</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3</a:t>
            </a:r>
            <a:endParaRPr lang="zh-CN" altLang="en-US" dirty="0">
              <a:solidFill>
                <a:schemeClr val="accent2"/>
              </a:solidFill>
            </a:endParaRPr>
          </a:p>
        </p:txBody>
      </p:sp>
      <p:sp>
        <p:nvSpPr>
          <p:cNvPr id="5" name="Freeform 5"/>
          <p:cNvSpPr/>
          <p:nvPr/>
        </p:nvSpPr>
        <p:spPr bwMode="auto">
          <a:xfrm>
            <a:off x="2455398" y="1196752"/>
            <a:ext cx="8434388" cy="1147763"/>
          </a:xfrm>
          <a:custGeom>
            <a:avLst/>
            <a:gdLst>
              <a:gd name="T0" fmla="*/ 0 w 11067"/>
              <a:gd name="T1" fmla="*/ 0 h 1500"/>
              <a:gd name="T2" fmla="*/ 9187 w 11067"/>
              <a:gd name="T3" fmla="*/ 0 h 1500"/>
              <a:gd name="T4" fmla="*/ 9792 w 11067"/>
              <a:gd name="T5" fmla="*/ 0 h 1500"/>
              <a:gd name="T6" fmla="*/ 10597 w 11067"/>
              <a:gd name="T7" fmla="*/ 0 h 1500"/>
              <a:gd name="T8" fmla="*/ 11067 w 11067"/>
              <a:gd name="T9" fmla="*/ 750 h 1500"/>
              <a:gd name="T10" fmla="*/ 10597 w 11067"/>
              <a:gd name="T11" fmla="*/ 1500 h 1500"/>
              <a:gd name="T12" fmla="*/ 9792 w 11067"/>
              <a:gd name="T13" fmla="*/ 1500 h 1500"/>
              <a:gd name="T14" fmla="*/ 9187 w 11067"/>
              <a:gd name="T15" fmla="*/ 1500 h 1500"/>
              <a:gd name="T16" fmla="*/ 0 w 11067"/>
              <a:gd name="T17" fmla="*/ 1500 h 1500"/>
              <a:gd name="T18" fmla="*/ 0 w 11067"/>
              <a:gd name="T19" fmla="*/ 0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67" h="1500">
                <a:moveTo>
                  <a:pt x="0" y="0"/>
                </a:moveTo>
                <a:lnTo>
                  <a:pt x="9187" y="0"/>
                </a:lnTo>
                <a:lnTo>
                  <a:pt x="9792" y="0"/>
                </a:lnTo>
                <a:lnTo>
                  <a:pt x="10597" y="0"/>
                </a:lnTo>
                <a:lnTo>
                  <a:pt x="11067" y="750"/>
                </a:lnTo>
                <a:lnTo>
                  <a:pt x="10597" y="1500"/>
                </a:lnTo>
                <a:lnTo>
                  <a:pt x="9792" y="1500"/>
                </a:lnTo>
                <a:lnTo>
                  <a:pt x="9187" y="1500"/>
                </a:lnTo>
                <a:lnTo>
                  <a:pt x="0" y="1500"/>
                </a:lnTo>
                <a:lnTo>
                  <a:pt x="0" y="0"/>
                </a:lnTo>
                <a:close/>
              </a:path>
            </a:pathLst>
          </a:custGeom>
          <a:solidFill>
            <a:srgbClr val="FEFEFE"/>
          </a:solidFill>
          <a:ln w="15875"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p>
        </p:txBody>
      </p:sp>
      <p:sp>
        <p:nvSpPr>
          <p:cNvPr id="6" name="Freeform 6"/>
          <p:cNvSpPr/>
          <p:nvPr/>
        </p:nvSpPr>
        <p:spPr bwMode="auto">
          <a:xfrm>
            <a:off x="10108736" y="1196752"/>
            <a:ext cx="781050" cy="1147763"/>
          </a:xfrm>
          <a:custGeom>
            <a:avLst/>
            <a:gdLst>
              <a:gd name="T0" fmla="*/ 0 w 1025"/>
              <a:gd name="T1" fmla="*/ 0 h 1500"/>
              <a:gd name="T2" fmla="*/ 555 w 1025"/>
              <a:gd name="T3" fmla="*/ 0 h 1500"/>
              <a:gd name="T4" fmla="*/ 1025 w 1025"/>
              <a:gd name="T5" fmla="*/ 750 h 1500"/>
              <a:gd name="T6" fmla="*/ 555 w 1025"/>
              <a:gd name="T7" fmla="*/ 1500 h 1500"/>
              <a:gd name="T8" fmla="*/ 0 w 1025"/>
              <a:gd name="T9" fmla="*/ 1500 h 1500"/>
              <a:gd name="T10" fmla="*/ 470 w 1025"/>
              <a:gd name="T11" fmla="*/ 750 h 1500"/>
              <a:gd name="T12" fmla="*/ 0 w 1025"/>
              <a:gd name="T13" fmla="*/ 0 h 1500"/>
            </a:gdLst>
            <a:ahLst/>
            <a:cxnLst>
              <a:cxn ang="0">
                <a:pos x="T0" y="T1"/>
              </a:cxn>
              <a:cxn ang="0">
                <a:pos x="T2" y="T3"/>
              </a:cxn>
              <a:cxn ang="0">
                <a:pos x="T4" y="T5"/>
              </a:cxn>
              <a:cxn ang="0">
                <a:pos x="T6" y="T7"/>
              </a:cxn>
              <a:cxn ang="0">
                <a:pos x="T8" y="T9"/>
              </a:cxn>
              <a:cxn ang="0">
                <a:pos x="T10" y="T11"/>
              </a:cxn>
              <a:cxn ang="0">
                <a:pos x="T12" y="T13"/>
              </a:cxn>
            </a:cxnLst>
            <a:rect l="0" t="0" r="r" b="b"/>
            <a:pathLst>
              <a:path w="1025" h="1500">
                <a:moveTo>
                  <a:pt x="0" y="0"/>
                </a:moveTo>
                <a:lnTo>
                  <a:pt x="555" y="0"/>
                </a:lnTo>
                <a:lnTo>
                  <a:pt x="1025" y="750"/>
                </a:lnTo>
                <a:lnTo>
                  <a:pt x="555" y="1500"/>
                </a:lnTo>
                <a:lnTo>
                  <a:pt x="0" y="1500"/>
                </a:lnTo>
                <a:lnTo>
                  <a:pt x="470" y="750"/>
                </a:lnTo>
                <a:lnTo>
                  <a:pt x="0" y="0"/>
                </a:lnTo>
                <a:close/>
              </a:path>
            </a:pathLst>
          </a:cu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7" name="Rectangle 7"/>
          <p:cNvSpPr>
            <a:spLocks noChangeArrowheads="1"/>
          </p:cNvSpPr>
          <p:nvPr/>
        </p:nvSpPr>
        <p:spPr bwMode="auto">
          <a:xfrm>
            <a:off x="1088834" y="1196752"/>
            <a:ext cx="1260475" cy="1147763"/>
          </a:xfrm>
          <a:prstGeom prst="rect">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8" name="Freeform 8"/>
          <p:cNvSpPr/>
          <p:nvPr/>
        </p:nvSpPr>
        <p:spPr bwMode="auto">
          <a:xfrm>
            <a:off x="2455398" y="2531840"/>
            <a:ext cx="8434388" cy="1147763"/>
          </a:xfrm>
          <a:custGeom>
            <a:avLst/>
            <a:gdLst>
              <a:gd name="T0" fmla="*/ 0 w 11067"/>
              <a:gd name="T1" fmla="*/ 0 h 1500"/>
              <a:gd name="T2" fmla="*/ 9187 w 11067"/>
              <a:gd name="T3" fmla="*/ 0 h 1500"/>
              <a:gd name="T4" fmla="*/ 9792 w 11067"/>
              <a:gd name="T5" fmla="*/ 0 h 1500"/>
              <a:gd name="T6" fmla="*/ 10597 w 11067"/>
              <a:gd name="T7" fmla="*/ 0 h 1500"/>
              <a:gd name="T8" fmla="*/ 11067 w 11067"/>
              <a:gd name="T9" fmla="*/ 750 h 1500"/>
              <a:gd name="T10" fmla="*/ 10597 w 11067"/>
              <a:gd name="T11" fmla="*/ 1500 h 1500"/>
              <a:gd name="T12" fmla="*/ 9792 w 11067"/>
              <a:gd name="T13" fmla="*/ 1500 h 1500"/>
              <a:gd name="T14" fmla="*/ 9187 w 11067"/>
              <a:gd name="T15" fmla="*/ 1500 h 1500"/>
              <a:gd name="T16" fmla="*/ 0 w 11067"/>
              <a:gd name="T17" fmla="*/ 1500 h 1500"/>
              <a:gd name="T18" fmla="*/ 0 w 11067"/>
              <a:gd name="T19" fmla="*/ 0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67" h="1500">
                <a:moveTo>
                  <a:pt x="0" y="0"/>
                </a:moveTo>
                <a:lnTo>
                  <a:pt x="9187" y="0"/>
                </a:lnTo>
                <a:lnTo>
                  <a:pt x="9792" y="0"/>
                </a:lnTo>
                <a:lnTo>
                  <a:pt x="10597" y="0"/>
                </a:lnTo>
                <a:lnTo>
                  <a:pt x="11067" y="750"/>
                </a:lnTo>
                <a:lnTo>
                  <a:pt x="10597" y="1500"/>
                </a:lnTo>
                <a:lnTo>
                  <a:pt x="9792" y="1500"/>
                </a:lnTo>
                <a:lnTo>
                  <a:pt x="9187" y="1500"/>
                </a:lnTo>
                <a:lnTo>
                  <a:pt x="0" y="1500"/>
                </a:lnTo>
                <a:lnTo>
                  <a:pt x="0" y="0"/>
                </a:lnTo>
                <a:close/>
              </a:path>
            </a:pathLst>
          </a:custGeom>
          <a:solidFill>
            <a:srgbClr val="FEFEFE"/>
          </a:solidFill>
          <a:ln w="15875"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p>
        </p:txBody>
      </p:sp>
      <p:sp>
        <p:nvSpPr>
          <p:cNvPr id="9" name="Freeform 9"/>
          <p:cNvSpPr/>
          <p:nvPr/>
        </p:nvSpPr>
        <p:spPr bwMode="auto">
          <a:xfrm>
            <a:off x="10108736" y="2531840"/>
            <a:ext cx="781050" cy="1147763"/>
          </a:xfrm>
          <a:custGeom>
            <a:avLst/>
            <a:gdLst>
              <a:gd name="T0" fmla="*/ 0 w 1025"/>
              <a:gd name="T1" fmla="*/ 0 h 1500"/>
              <a:gd name="T2" fmla="*/ 555 w 1025"/>
              <a:gd name="T3" fmla="*/ 0 h 1500"/>
              <a:gd name="T4" fmla="*/ 1025 w 1025"/>
              <a:gd name="T5" fmla="*/ 750 h 1500"/>
              <a:gd name="T6" fmla="*/ 555 w 1025"/>
              <a:gd name="T7" fmla="*/ 1500 h 1500"/>
              <a:gd name="T8" fmla="*/ 0 w 1025"/>
              <a:gd name="T9" fmla="*/ 1500 h 1500"/>
              <a:gd name="T10" fmla="*/ 470 w 1025"/>
              <a:gd name="T11" fmla="*/ 750 h 1500"/>
              <a:gd name="T12" fmla="*/ 0 w 1025"/>
              <a:gd name="T13" fmla="*/ 0 h 1500"/>
            </a:gdLst>
            <a:ahLst/>
            <a:cxnLst>
              <a:cxn ang="0">
                <a:pos x="T0" y="T1"/>
              </a:cxn>
              <a:cxn ang="0">
                <a:pos x="T2" y="T3"/>
              </a:cxn>
              <a:cxn ang="0">
                <a:pos x="T4" y="T5"/>
              </a:cxn>
              <a:cxn ang="0">
                <a:pos x="T6" y="T7"/>
              </a:cxn>
              <a:cxn ang="0">
                <a:pos x="T8" y="T9"/>
              </a:cxn>
              <a:cxn ang="0">
                <a:pos x="T10" y="T11"/>
              </a:cxn>
              <a:cxn ang="0">
                <a:pos x="T12" y="T13"/>
              </a:cxn>
            </a:cxnLst>
            <a:rect l="0" t="0" r="r" b="b"/>
            <a:pathLst>
              <a:path w="1025" h="1500">
                <a:moveTo>
                  <a:pt x="0" y="0"/>
                </a:moveTo>
                <a:lnTo>
                  <a:pt x="555" y="0"/>
                </a:lnTo>
                <a:lnTo>
                  <a:pt x="1025" y="750"/>
                </a:lnTo>
                <a:lnTo>
                  <a:pt x="555" y="1500"/>
                </a:lnTo>
                <a:lnTo>
                  <a:pt x="0" y="1500"/>
                </a:lnTo>
                <a:lnTo>
                  <a:pt x="470" y="750"/>
                </a:lnTo>
                <a:lnTo>
                  <a:pt x="0" y="0"/>
                </a:lnTo>
                <a:close/>
              </a:path>
            </a:pathLst>
          </a:cu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0" name="Rectangle 10"/>
          <p:cNvSpPr>
            <a:spLocks noChangeArrowheads="1"/>
          </p:cNvSpPr>
          <p:nvPr/>
        </p:nvSpPr>
        <p:spPr bwMode="auto">
          <a:xfrm>
            <a:off x="1088834" y="2531840"/>
            <a:ext cx="1260475" cy="1147763"/>
          </a:xfrm>
          <a:prstGeom prst="rect">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1" name="Freeform 11"/>
          <p:cNvSpPr/>
          <p:nvPr/>
        </p:nvSpPr>
        <p:spPr bwMode="auto">
          <a:xfrm>
            <a:off x="2455398" y="3868515"/>
            <a:ext cx="8434388" cy="1147763"/>
          </a:xfrm>
          <a:custGeom>
            <a:avLst/>
            <a:gdLst>
              <a:gd name="T0" fmla="*/ 0 w 11067"/>
              <a:gd name="T1" fmla="*/ 0 h 1500"/>
              <a:gd name="T2" fmla="*/ 9187 w 11067"/>
              <a:gd name="T3" fmla="*/ 0 h 1500"/>
              <a:gd name="T4" fmla="*/ 9792 w 11067"/>
              <a:gd name="T5" fmla="*/ 0 h 1500"/>
              <a:gd name="T6" fmla="*/ 10597 w 11067"/>
              <a:gd name="T7" fmla="*/ 0 h 1500"/>
              <a:gd name="T8" fmla="*/ 11067 w 11067"/>
              <a:gd name="T9" fmla="*/ 750 h 1500"/>
              <a:gd name="T10" fmla="*/ 10597 w 11067"/>
              <a:gd name="T11" fmla="*/ 1500 h 1500"/>
              <a:gd name="T12" fmla="*/ 9792 w 11067"/>
              <a:gd name="T13" fmla="*/ 1500 h 1500"/>
              <a:gd name="T14" fmla="*/ 9187 w 11067"/>
              <a:gd name="T15" fmla="*/ 1500 h 1500"/>
              <a:gd name="T16" fmla="*/ 0 w 11067"/>
              <a:gd name="T17" fmla="*/ 1500 h 1500"/>
              <a:gd name="T18" fmla="*/ 0 w 11067"/>
              <a:gd name="T19" fmla="*/ 0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67" h="1500">
                <a:moveTo>
                  <a:pt x="0" y="0"/>
                </a:moveTo>
                <a:lnTo>
                  <a:pt x="9187" y="0"/>
                </a:lnTo>
                <a:lnTo>
                  <a:pt x="9792" y="0"/>
                </a:lnTo>
                <a:lnTo>
                  <a:pt x="10597" y="0"/>
                </a:lnTo>
                <a:lnTo>
                  <a:pt x="11067" y="750"/>
                </a:lnTo>
                <a:lnTo>
                  <a:pt x="10597" y="1500"/>
                </a:lnTo>
                <a:lnTo>
                  <a:pt x="9792" y="1500"/>
                </a:lnTo>
                <a:lnTo>
                  <a:pt x="9187" y="1500"/>
                </a:lnTo>
                <a:lnTo>
                  <a:pt x="0" y="1500"/>
                </a:lnTo>
                <a:lnTo>
                  <a:pt x="0" y="0"/>
                </a:lnTo>
                <a:close/>
              </a:path>
            </a:pathLst>
          </a:custGeom>
          <a:solidFill>
            <a:srgbClr val="FEFEFE"/>
          </a:solidFill>
          <a:ln w="15875"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p>
        </p:txBody>
      </p:sp>
      <p:sp>
        <p:nvSpPr>
          <p:cNvPr id="12" name="Freeform 12"/>
          <p:cNvSpPr/>
          <p:nvPr/>
        </p:nvSpPr>
        <p:spPr bwMode="auto">
          <a:xfrm>
            <a:off x="10108736" y="3868515"/>
            <a:ext cx="781050" cy="1147763"/>
          </a:xfrm>
          <a:custGeom>
            <a:avLst/>
            <a:gdLst>
              <a:gd name="T0" fmla="*/ 0 w 1025"/>
              <a:gd name="T1" fmla="*/ 0 h 1500"/>
              <a:gd name="T2" fmla="*/ 555 w 1025"/>
              <a:gd name="T3" fmla="*/ 0 h 1500"/>
              <a:gd name="T4" fmla="*/ 1025 w 1025"/>
              <a:gd name="T5" fmla="*/ 750 h 1500"/>
              <a:gd name="T6" fmla="*/ 555 w 1025"/>
              <a:gd name="T7" fmla="*/ 1500 h 1500"/>
              <a:gd name="T8" fmla="*/ 0 w 1025"/>
              <a:gd name="T9" fmla="*/ 1500 h 1500"/>
              <a:gd name="T10" fmla="*/ 470 w 1025"/>
              <a:gd name="T11" fmla="*/ 750 h 1500"/>
              <a:gd name="T12" fmla="*/ 0 w 1025"/>
              <a:gd name="T13" fmla="*/ 0 h 1500"/>
            </a:gdLst>
            <a:ahLst/>
            <a:cxnLst>
              <a:cxn ang="0">
                <a:pos x="T0" y="T1"/>
              </a:cxn>
              <a:cxn ang="0">
                <a:pos x="T2" y="T3"/>
              </a:cxn>
              <a:cxn ang="0">
                <a:pos x="T4" y="T5"/>
              </a:cxn>
              <a:cxn ang="0">
                <a:pos x="T6" y="T7"/>
              </a:cxn>
              <a:cxn ang="0">
                <a:pos x="T8" y="T9"/>
              </a:cxn>
              <a:cxn ang="0">
                <a:pos x="T10" y="T11"/>
              </a:cxn>
              <a:cxn ang="0">
                <a:pos x="T12" y="T13"/>
              </a:cxn>
            </a:cxnLst>
            <a:rect l="0" t="0" r="r" b="b"/>
            <a:pathLst>
              <a:path w="1025" h="1500">
                <a:moveTo>
                  <a:pt x="0" y="0"/>
                </a:moveTo>
                <a:lnTo>
                  <a:pt x="555" y="0"/>
                </a:lnTo>
                <a:lnTo>
                  <a:pt x="1025" y="750"/>
                </a:lnTo>
                <a:lnTo>
                  <a:pt x="555" y="1500"/>
                </a:lnTo>
                <a:lnTo>
                  <a:pt x="0" y="1500"/>
                </a:lnTo>
                <a:lnTo>
                  <a:pt x="470" y="750"/>
                </a:lnTo>
                <a:lnTo>
                  <a:pt x="0" y="0"/>
                </a:lnTo>
                <a:close/>
              </a:path>
            </a:pathLst>
          </a:cu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3" name="Rectangle 13"/>
          <p:cNvSpPr>
            <a:spLocks noChangeArrowheads="1"/>
          </p:cNvSpPr>
          <p:nvPr/>
        </p:nvSpPr>
        <p:spPr bwMode="auto">
          <a:xfrm>
            <a:off x="1088834" y="3868515"/>
            <a:ext cx="1260475" cy="1147763"/>
          </a:xfrm>
          <a:prstGeom prst="rect">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4" name="Freeform 14"/>
          <p:cNvSpPr/>
          <p:nvPr/>
        </p:nvSpPr>
        <p:spPr bwMode="auto">
          <a:xfrm>
            <a:off x="2455398" y="5205190"/>
            <a:ext cx="8434388" cy="1147763"/>
          </a:xfrm>
          <a:custGeom>
            <a:avLst/>
            <a:gdLst>
              <a:gd name="T0" fmla="*/ 0 w 11067"/>
              <a:gd name="T1" fmla="*/ 0 h 1500"/>
              <a:gd name="T2" fmla="*/ 9187 w 11067"/>
              <a:gd name="T3" fmla="*/ 0 h 1500"/>
              <a:gd name="T4" fmla="*/ 9792 w 11067"/>
              <a:gd name="T5" fmla="*/ 0 h 1500"/>
              <a:gd name="T6" fmla="*/ 10597 w 11067"/>
              <a:gd name="T7" fmla="*/ 0 h 1500"/>
              <a:gd name="T8" fmla="*/ 11067 w 11067"/>
              <a:gd name="T9" fmla="*/ 750 h 1500"/>
              <a:gd name="T10" fmla="*/ 10597 w 11067"/>
              <a:gd name="T11" fmla="*/ 1500 h 1500"/>
              <a:gd name="T12" fmla="*/ 9792 w 11067"/>
              <a:gd name="T13" fmla="*/ 1500 h 1500"/>
              <a:gd name="T14" fmla="*/ 9187 w 11067"/>
              <a:gd name="T15" fmla="*/ 1500 h 1500"/>
              <a:gd name="T16" fmla="*/ 0 w 11067"/>
              <a:gd name="T17" fmla="*/ 1500 h 1500"/>
              <a:gd name="T18" fmla="*/ 0 w 11067"/>
              <a:gd name="T19" fmla="*/ 0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67" h="1500">
                <a:moveTo>
                  <a:pt x="0" y="0"/>
                </a:moveTo>
                <a:lnTo>
                  <a:pt x="9187" y="0"/>
                </a:lnTo>
                <a:lnTo>
                  <a:pt x="9792" y="0"/>
                </a:lnTo>
                <a:lnTo>
                  <a:pt x="10597" y="0"/>
                </a:lnTo>
                <a:lnTo>
                  <a:pt x="11067" y="750"/>
                </a:lnTo>
                <a:lnTo>
                  <a:pt x="10597" y="1500"/>
                </a:lnTo>
                <a:lnTo>
                  <a:pt x="9792" y="1500"/>
                </a:lnTo>
                <a:lnTo>
                  <a:pt x="9187" y="1500"/>
                </a:lnTo>
                <a:lnTo>
                  <a:pt x="0" y="1500"/>
                </a:lnTo>
                <a:lnTo>
                  <a:pt x="0" y="0"/>
                </a:lnTo>
                <a:close/>
              </a:path>
            </a:pathLst>
          </a:custGeom>
          <a:solidFill>
            <a:srgbClr val="FEFEFE"/>
          </a:solidFill>
          <a:ln w="15875"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p>
        </p:txBody>
      </p:sp>
      <p:sp>
        <p:nvSpPr>
          <p:cNvPr id="15" name="Freeform 15"/>
          <p:cNvSpPr/>
          <p:nvPr/>
        </p:nvSpPr>
        <p:spPr bwMode="auto">
          <a:xfrm>
            <a:off x="10108736" y="5205190"/>
            <a:ext cx="781050" cy="1147763"/>
          </a:xfrm>
          <a:custGeom>
            <a:avLst/>
            <a:gdLst>
              <a:gd name="T0" fmla="*/ 0 w 1025"/>
              <a:gd name="T1" fmla="*/ 0 h 1500"/>
              <a:gd name="T2" fmla="*/ 555 w 1025"/>
              <a:gd name="T3" fmla="*/ 0 h 1500"/>
              <a:gd name="T4" fmla="*/ 1025 w 1025"/>
              <a:gd name="T5" fmla="*/ 750 h 1500"/>
              <a:gd name="T6" fmla="*/ 555 w 1025"/>
              <a:gd name="T7" fmla="*/ 1500 h 1500"/>
              <a:gd name="T8" fmla="*/ 0 w 1025"/>
              <a:gd name="T9" fmla="*/ 1500 h 1500"/>
              <a:gd name="T10" fmla="*/ 470 w 1025"/>
              <a:gd name="T11" fmla="*/ 750 h 1500"/>
              <a:gd name="T12" fmla="*/ 0 w 1025"/>
              <a:gd name="T13" fmla="*/ 0 h 1500"/>
            </a:gdLst>
            <a:ahLst/>
            <a:cxnLst>
              <a:cxn ang="0">
                <a:pos x="T0" y="T1"/>
              </a:cxn>
              <a:cxn ang="0">
                <a:pos x="T2" y="T3"/>
              </a:cxn>
              <a:cxn ang="0">
                <a:pos x="T4" y="T5"/>
              </a:cxn>
              <a:cxn ang="0">
                <a:pos x="T6" y="T7"/>
              </a:cxn>
              <a:cxn ang="0">
                <a:pos x="T8" y="T9"/>
              </a:cxn>
              <a:cxn ang="0">
                <a:pos x="T10" y="T11"/>
              </a:cxn>
              <a:cxn ang="0">
                <a:pos x="T12" y="T13"/>
              </a:cxn>
            </a:cxnLst>
            <a:rect l="0" t="0" r="r" b="b"/>
            <a:pathLst>
              <a:path w="1025" h="1500">
                <a:moveTo>
                  <a:pt x="0" y="0"/>
                </a:moveTo>
                <a:lnTo>
                  <a:pt x="555" y="0"/>
                </a:lnTo>
                <a:lnTo>
                  <a:pt x="1025" y="750"/>
                </a:lnTo>
                <a:lnTo>
                  <a:pt x="555" y="1500"/>
                </a:lnTo>
                <a:lnTo>
                  <a:pt x="0" y="1500"/>
                </a:lnTo>
                <a:lnTo>
                  <a:pt x="470" y="750"/>
                </a:lnTo>
                <a:lnTo>
                  <a:pt x="0" y="0"/>
                </a:lnTo>
                <a:close/>
              </a:path>
            </a:pathLst>
          </a:cu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6" name="Rectangle 16"/>
          <p:cNvSpPr>
            <a:spLocks noChangeArrowheads="1"/>
          </p:cNvSpPr>
          <p:nvPr/>
        </p:nvSpPr>
        <p:spPr bwMode="auto">
          <a:xfrm>
            <a:off x="1088834" y="5205190"/>
            <a:ext cx="1260475" cy="1147763"/>
          </a:xfrm>
          <a:prstGeom prst="rect">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7" name="TextBox 31"/>
          <p:cNvSpPr txBox="1"/>
          <p:nvPr/>
        </p:nvSpPr>
        <p:spPr>
          <a:xfrm>
            <a:off x="2738257" y="1295283"/>
            <a:ext cx="4002745" cy="400110"/>
          </a:xfrm>
          <a:prstGeom prst="rect">
            <a:avLst/>
          </a:prstGeom>
          <a:noFill/>
        </p:spPr>
        <p:txBody>
          <a:bodyPr wrap="square" rtlCol="0">
            <a:spAutoFit/>
          </a:bodyPr>
          <a:lstStyle>
            <a:defPPr>
              <a:defRPr lang="zh-CN"/>
            </a:defPPr>
            <a:lvl1pPr>
              <a:defRPr sz="2000" b="1">
                <a:latin typeface="+mn-ea"/>
                <a:ea typeface="+mn-ea"/>
              </a:defRPr>
            </a:lvl1pPr>
          </a:lstStyle>
          <a:p>
            <a:r>
              <a:rPr lang="zh-CN" altLang="en-US" dirty="0"/>
              <a:t>加强内部控制环境建设</a:t>
            </a:r>
            <a:endParaRPr lang="en-US" altLang="zh-CN" dirty="0"/>
          </a:p>
        </p:txBody>
      </p:sp>
      <p:sp>
        <p:nvSpPr>
          <p:cNvPr id="18" name="TextBox 32"/>
          <p:cNvSpPr txBox="1"/>
          <p:nvPr/>
        </p:nvSpPr>
        <p:spPr>
          <a:xfrm>
            <a:off x="2753755" y="1640415"/>
            <a:ext cx="6875555" cy="646331"/>
          </a:xfrm>
          <a:prstGeom prst="rect">
            <a:avLst/>
          </a:prstGeom>
          <a:noFill/>
        </p:spPr>
        <p:txBody>
          <a:bodyPr wrap="square" rtlCol="0">
            <a:spAutoFit/>
          </a:bodyPr>
          <a:lstStyle/>
          <a:p>
            <a:r>
              <a:rPr lang="en-US" altLang="x-none" dirty="0">
                <a:solidFill>
                  <a:schemeClr val="accent1"/>
                </a:solidFill>
                <a:latin typeface="+mj-ea"/>
                <a:ea typeface="+mj-ea"/>
              </a:rPr>
              <a:t>A</a:t>
            </a:r>
            <a:r>
              <a:rPr lang="zh-CN" altLang="en-US" dirty="0">
                <a:solidFill>
                  <a:schemeClr val="accent1"/>
                </a:solidFill>
                <a:latin typeface="+mj-ea"/>
                <a:ea typeface="+mj-ea"/>
              </a:rPr>
              <a:t>、完善部门人员架构（商品数据分析、陈列师） 、</a:t>
            </a:r>
            <a:r>
              <a:rPr lang="en-US" altLang="x-none" dirty="0">
                <a:solidFill>
                  <a:schemeClr val="accent1"/>
                </a:solidFill>
                <a:latin typeface="+mj-ea"/>
                <a:ea typeface="+mj-ea"/>
              </a:rPr>
              <a:t>B</a:t>
            </a:r>
            <a:r>
              <a:rPr lang="zh-CN" altLang="en-US" dirty="0">
                <a:solidFill>
                  <a:schemeClr val="accent1"/>
                </a:solidFill>
                <a:latin typeface="+mj-ea"/>
                <a:ea typeface="+mj-ea"/>
              </a:rPr>
              <a:t>、提高管理者和部门人员素质。（培训）、</a:t>
            </a:r>
            <a:r>
              <a:rPr lang="en-US" altLang="x-none" dirty="0">
                <a:solidFill>
                  <a:schemeClr val="accent1"/>
                </a:solidFill>
                <a:latin typeface="+mj-ea"/>
                <a:ea typeface="+mj-ea"/>
              </a:rPr>
              <a:t>C</a:t>
            </a:r>
            <a:r>
              <a:rPr lang="zh-CN" altLang="en-US" dirty="0">
                <a:solidFill>
                  <a:schemeClr val="accent1"/>
                </a:solidFill>
                <a:latin typeface="+mj-ea"/>
                <a:ea typeface="+mj-ea"/>
              </a:rPr>
              <a:t>、重视企业文化的建设</a:t>
            </a:r>
            <a:endParaRPr lang="zh-CN" altLang="en-US" dirty="0">
              <a:solidFill>
                <a:schemeClr val="accent1"/>
              </a:solidFill>
              <a:latin typeface="+mj-ea"/>
              <a:ea typeface="+mj-ea"/>
            </a:endParaRPr>
          </a:p>
        </p:txBody>
      </p:sp>
      <p:sp>
        <p:nvSpPr>
          <p:cNvPr id="19" name="TextBox 36"/>
          <p:cNvSpPr txBox="1"/>
          <p:nvPr/>
        </p:nvSpPr>
        <p:spPr>
          <a:xfrm>
            <a:off x="2708188" y="2641874"/>
            <a:ext cx="3456750" cy="400110"/>
          </a:xfrm>
          <a:prstGeom prst="rect">
            <a:avLst/>
          </a:prstGeom>
          <a:noFill/>
        </p:spPr>
        <p:txBody>
          <a:bodyPr wrap="square" rtlCol="0">
            <a:spAutoFit/>
          </a:bodyPr>
          <a:lstStyle>
            <a:defPPr>
              <a:defRPr lang="zh-CN"/>
            </a:defPPr>
            <a:lvl1pPr>
              <a:defRPr sz="2000" b="1">
                <a:latin typeface="+mn-ea"/>
                <a:ea typeface="+mn-ea"/>
              </a:defRPr>
            </a:lvl1pPr>
          </a:lstStyle>
          <a:p>
            <a:r>
              <a:rPr lang="zh-CN" altLang="en-US" dirty="0"/>
              <a:t>加强风险评估和控制</a:t>
            </a:r>
            <a:endParaRPr lang="en-US" altLang="zh-CN" dirty="0"/>
          </a:p>
        </p:txBody>
      </p:sp>
      <p:sp>
        <p:nvSpPr>
          <p:cNvPr id="20" name="TextBox 37"/>
          <p:cNvSpPr txBox="1"/>
          <p:nvPr/>
        </p:nvSpPr>
        <p:spPr>
          <a:xfrm>
            <a:off x="2723685" y="2932029"/>
            <a:ext cx="6970713" cy="646331"/>
          </a:xfrm>
          <a:prstGeom prst="rect">
            <a:avLst/>
          </a:prstGeom>
          <a:noFill/>
        </p:spPr>
        <p:txBody>
          <a:bodyPr wrap="square" rtlCol="0">
            <a:spAutoFit/>
          </a:bodyPr>
          <a:lstStyle/>
          <a:p>
            <a:r>
              <a:rPr lang="zh-CN" altLang="en-US" dirty="0">
                <a:solidFill>
                  <a:schemeClr val="accent1"/>
                </a:solidFill>
                <a:latin typeface="+mj-ea"/>
                <a:ea typeface="+mj-ea"/>
              </a:rPr>
              <a:t>销售预测、盈利预测、市场调查和分析、以及意向客户开店可行性论证，制定经营计划并在执行中及时进行比较和校正、调整等。 </a:t>
            </a:r>
            <a:endParaRPr lang="zh-CN" altLang="en-US" dirty="0">
              <a:solidFill>
                <a:schemeClr val="accent1"/>
              </a:solidFill>
              <a:latin typeface="+mj-ea"/>
              <a:ea typeface="+mj-ea"/>
            </a:endParaRPr>
          </a:p>
        </p:txBody>
      </p:sp>
      <p:sp>
        <p:nvSpPr>
          <p:cNvPr id="21" name="TextBox 41"/>
          <p:cNvSpPr txBox="1"/>
          <p:nvPr/>
        </p:nvSpPr>
        <p:spPr>
          <a:xfrm>
            <a:off x="2724701" y="4011871"/>
            <a:ext cx="1760280" cy="400110"/>
          </a:xfrm>
          <a:prstGeom prst="rect">
            <a:avLst/>
          </a:prstGeom>
          <a:noFill/>
        </p:spPr>
        <p:txBody>
          <a:bodyPr wrap="square" rtlCol="0">
            <a:spAutoFit/>
          </a:bodyPr>
          <a:lstStyle>
            <a:defPPr>
              <a:defRPr lang="zh-CN"/>
            </a:defPPr>
            <a:lvl1pPr>
              <a:defRPr sz="2000" b="1">
                <a:latin typeface="+mn-ea"/>
                <a:ea typeface="+mn-ea"/>
              </a:defRPr>
            </a:lvl1pPr>
          </a:lstStyle>
          <a:p>
            <a:r>
              <a:rPr lang="zh-CN" altLang="en-US" dirty="0"/>
              <a:t>完善控制活动</a:t>
            </a:r>
            <a:endParaRPr lang="en-US" altLang="zh-CN" dirty="0"/>
          </a:p>
        </p:txBody>
      </p:sp>
      <p:sp>
        <p:nvSpPr>
          <p:cNvPr id="22" name="TextBox 42"/>
          <p:cNvSpPr txBox="1"/>
          <p:nvPr/>
        </p:nvSpPr>
        <p:spPr>
          <a:xfrm>
            <a:off x="2740198" y="4302026"/>
            <a:ext cx="7019287" cy="646331"/>
          </a:xfrm>
          <a:prstGeom prst="rect">
            <a:avLst/>
          </a:prstGeom>
          <a:noFill/>
        </p:spPr>
        <p:txBody>
          <a:bodyPr wrap="square" rtlCol="0">
            <a:spAutoFit/>
          </a:bodyPr>
          <a:lstStyle/>
          <a:p>
            <a:r>
              <a:rPr lang="en-US" altLang="x-none" dirty="0">
                <a:solidFill>
                  <a:schemeClr val="accent1"/>
                </a:solidFill>
                <a:latin typeface="+mj-ea"/>
                <a:ea typeface="+mj-ea"/>
              </a:rPr>
              <a:t>A</a:t>
            </a:r>
            <a:r>
              <a:rPr lang="zh-CN" altLang="en-US" dirty="0">
                <a:solidFill>
                  <a:schemeClr val="accent1"/>
                </a:solidFill>
                <a:latin typeface="+mj-ea"/>
                <a:ea typeface="+mj-ea"/>
              </a:rPr>
              <a:t>、完善部门内部流程制度。（巡店流程、商品管理流程）</a:t>
            </a:r>
            <a:endParaRPr lang="zh-CN" altLang="en-US" dirty="0">
              <a:solidFill>
                <a:schemeClr val="accent1"/>
              </a:solidFill>
              <a:latin typeface="+mj-ea"/>
              <a:ea typeface="+mj-ea"/>
            </a:endParaRPr>
          </a:p>
          <a:p>
            <a:r>
              <a:rPr lang="en-US" altLang="x-none" dirty="0">
                <a:solidFill>
                  <a:schemeClr val="accent1"/>
                </a:solidFill>
                <a:latin typeface="+mj-ea"/>
                <a:ea typeface="+mj-ea"/>
              </a:rPr>
              <a:t>B</a:t>
            </a:r>
            <a:r>
              <a:rPr lang="zh-CN" altLang="en-US" dirty="0">
                <a:solidFill>
                  <a:schemeClr val="accent1"/>
                </a:solidFill>
                <a:latin typeface="+mj-ea"/>
                <a:ea typeface="+mj-ea"/>
              </a:rPr>
              <a:t>、建立有效的激励机制，实行绩效考核制度。</a:t>
            </a:r>
            <a:endParaRPr lang="en-US" altLang="zh-CN" dirty="0">
              <a:solidFill>
                <a:schemeClr val="accent1"/>
              </a:solidFill>
              <a:latin typeface="+mj-ea"/>
              <a:ea typeface="+mj-ea"/>
            </a:endParaRPr>
          </a:p>
        </p:txBody>
      </p:sp>
      <p:sp>
        <p:nvSpPr>
          <p:cNvPr id="23" name="TextBox 46"/>
          <p:cNvSpPr txBox="1"/>
          <p:nvPr/>
        </p:nvSpPr>
        <p:spPr>
          <a:xfrm>
            <a:off x="2738257" y="5348546"/>
            <a:ext cx="3570698" cy="400110"/>
          </a:xfrm>
          <a:prstGeom prst="rect">
            <a:avLst/>
          </a:prstGeom>
          <a:noFill/>
        </p:spPr>
        <p:txBody>
          <a:bodyPr wrap="square" rtlCol="0">
            <a:spAutoFit/>
          </a:bodyPr>
          <a:lstStyle>
            <a:defPPr>
              <a:defRPr lang="zh-CN"/>
            </a:defPPr>
            <a:lvl1pPr>
              <a:defRPr sz="2000" b="1">
                <a:latin typeface="+mn-ea"/>
                <a:ea typeface="+mn-ea"/>
              </a:defRPr>
            </a:lvl1pPr>
          </a:lstStyle>
          <a:p>
            <a:r>
              <a:rPr lang="zh-CN" altLang="en-US" dirty="0"/>
              <a:t>实现内控现代化</a:t>
            </a:r>
            <a:endParaRPr lang="en-US" altLang="zh-CN" dirty="0"/>
          </a:p>
        </p:txBody>
      </p:sp>
      <p:sp>
        <p:nvSpPr>
          <p:cNvPr id="24" name="TextBox 47"/>
          <p:cNvSpPr txBox="1"/>
          <p:nvPr/>
        </p:nvSpPr>
        <p:spPr>
          <a:xfrm>
            <a:off x="2753755" y="5638701"/>
            <a:ext cx="7313706" cy="369332"/>
          </a:xfrm>
          <a:prstGeom prst="rect">
            <a:avLst/>
          </a:prstGeom>
          <a:noFill/>
        </p:spPr>
        <p:txBody>
          <a:bodyPr wrap="square" rtlCol="0">
            <a:spAutoFit/>
          </a:bodyPr>
          <a:lstStyle/>
          <a:p>
            <a:r>
              <a:rPr lang="zh-CN" altLang="en-US" dirty="0">
                <a:solidFill>
                  <a:schemeClr val="accent1"/>
                </a:solidFill>
                <a:latin typeface="+mj-ea"/>
                <a:ea typeface="+mj-ea"/>
              </a:rPr>
              <a:t>实现内部控制现代化，使信息沟通畅通。（</a:t>
            </a:r>
            <a:r>
              <a:rPr lang="en-US" altLang="x-none" dirty="0">
                <a:solidFill>
                  <a:schemeClr val="accent1"/>
                </a:solidFill>
                <a:latin typeface="+mj-ea"/>
                <a:ea typeface="+mj-ea"/>
              </a:rPr>
              <a:t>ERP</a:t>
            </a:r>
            <a:r>
              <a:rPr lang="zh-CN" altLang="en-US" dirty="0">
                <a:solidFill>
                  <a:schemeClr val="accent1"/>
                </a:solidFill>
                <a:latin typeface="+mj-ea"/>
                <a:ea typeface="+mj-ea"/>
              </a:rPr>
              <a:t>管理系统应用）</a:t>
            </a:r>
            <a:endParaRPr lang="zh-CN" altLang="en-US" dirty="0">
              <a:solidFill>
                <a:schemeClr val="accent1"/>
              </a:solidFill>
              <a:latin typeface="+mj-ea"/>
              <a:ea typeface="+mj-ea"/>
            </a:endParaRPr>
          </a:p>
        </p:txBody>
      </p:sp>
      <p:sp>
        <p:nvSpPr>
          <p:cNvPr id="25" name="Freeform 22"/>
          <p:cNvSpPr>
            <a:spLocks noEditPoints="1"/>
          </p:cNvSpPr>
          <p:nvPr/>
        </p:nvSpPr>
        <p:spPr bwMode="auto">
          <a:xfrm>
            <a:off x="1414110" y="1443113"/>
            <a:ext cx="564526" cy="560064"/>
          </a:xfrm>
          <a:custGeom>
            <a:avLst/>
            <a:gdLst>
              <a:gd name="T0" fmla="*/ 553 w 612"/>
              <a:gd name="T1" fmla="*/ 521 h 605"/>
              <a:gd name="T2" fmla="*/ 490 w 612"/>
              <a:gd name="T3" fmla="*/ 521 h 605"/>
              <a:gd name="T4" fmla="*/ 590 w 612"/>
              <a:gd name="T5" fmla="*/ 59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9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6" name="Freeform 25"/>
          <p:cNvSpPr>
            <a:spLocks noEditPoints="1"/>
          </p:cNvSpPr>
          <p:nvPr/>
        </p:nvSpPr>
        <p:spPr bwMode="auto">
          <a:xfrm>
            <a:off x="1520823" y="4058601"/>
            <a:ext cx="482707" cy="659437"/>
          </a:xfrm>
          <a:custGeom>
            <a:avLst/>
            <a:gdLst>
              <a:gd name="T0" fmla="*/ 58 w 443"/>
              <a:gd name="T1" fmla="*/ 98 h 605"/>
              <a:gd name="T2" fmla="*/ 49 w 443"/>
              <a:gd name="T3" fmla="*/ 605 h 605"/>
              <a:gd name="T4" fmla="*/ 443 w 443"/>
              <a:gd name="T5" fmla="*/ 149 h 605"/>
              <a:gd name="T6" fmla="*/ 410 w 443"/>
              <a:gd name="T7" fmla="*/ 159 h 605"/>
              <a:gd name="T8" fmla="*/ 51 w 443"/>
              <a:gd name="T9" fmla="*/ 570 h 605"/>
              <a:gd name="T10" fmla="*/ 192 w 443"/>
              <a:gd name="T11" fmla="*/ 64 h 605"/>
              <a:gd name="T12" fmla="*/ 252 w 443"/>
              <a:gd name="T13" fmla="*/ 64 h 605"/>
              <a:gd name="T14" fmla="*/ 221 w 443"/>
              <a:gd name="T15" fmla="*/ 96 h 605"/>
              <a:gd name="T16" fmla="*/ 155 w 443"/>
              <a:gd name="T17" fmla="*/ 66 h 605"/>
              <a:gd name="T18" fmla="*/ 81 w 443"/>
              <a:gd name="T19" fmla="*/ 153 h 605"/>
              <a:gd name="T20" fmla="*/ 362 w 443"/>
              <a:gd name="T21" fmla="*/ 153 h 605"/>
              <a:gd name="T22" fmla="*/ 288 w 443"/>
              <a:gd name="T23" fmla="*/ 66 h 605"/>
              <a:gd name="T24" fmla="*/ 155 w 443"/>
              <a:gd name="T25" fmla="*/ 66 h 605"/>
              <a:gd name="T26" fmla="*/ 156 w 443"/>
              <a:gd name="T27" fmla="*/ 459 h 605"/>
              <a:gd name="T28" fmla="*/ 107 w 443"/>
              <a:gd name="T29" fmla="*/ 473 h 605"/>
              <a:gd name="T30" fmla="*/ 97 w 443"/>
              <a:gd name="T31" fmla="*/ 484 h 605"/>
              <a:gd name="T32" fmla="*/ 156 w 443"/>
              <a:gd name="T33" fmla="*/ 489 h 605"/>
              <a:gd name="T34" fmla="*/ 94 w 443"/>
              <a:gd name="T35" fmla="*/ 519 h 605"/>
              <a:gd name="T36" fmla="*/ 172 w 443"/>
              <a:gd name="T37" fmla="*/ 481 h 605"/>
              <a:gd name="T38" fmla="*/ 172 w 443"/>
              <a:gd name="T39" fmla="*/ 456 h 605"/>
              <a:gd name="T40" fmla="*/ 78 w 443"/>
              <a:gd name="T41" fmla="*/ 461 h 605"/>
              <a:gd name="T42" fmla="*/ 152 w 443"/>
              <a:gd name="T43" fmla="*/ 539 h 605"/>
              <a:gd name="T44" fmla="*/ 152 w 443"/>
              <a:gd name="T45" fmla="*/ 237 h 605"/>
              <a:gd name="T46" fmla="*/ 107 w 443"/>
              <a:gd name="T47" fmla="*/ 251 h 605"/>
              <a:gd name="T48" fmla="*/ 123 w 443"/>
              <a:gd name="T49" fmla="*/ 291 h 605"/>
              <a:gd name="T50" fmla="*/ 94 w 443"/>
              <a:gd name="T51" fmla="*/ 302 h 605"/>
              <a:gd name="T52" fmla="*/ 152 w 443"/>
              <a:gd name="T53" fmla="*/ 222 h 605"/>
              <a:gd name="T54" fmla="*/ 78 w 443"/>
              <a:gd name="T55" fmla="*/ 300 h 605"/>
              <a:gd name="T56" fmla="*/ 171 w 443"/>
              <a:gd name="T57" fmla="*/ 255 h 605"/>
              <a:gd name="T58" fmla="*/ 170 w 443"/>
              <a:gd name="T59" fmla="*/ 234 h 605"/>
              <a:gd name="T60" fmla="*/ 156 w 443"/>
              <a:gd name="T61" fmla="*/ 357 h 605"/>
              <a:gd name="T62" fmla="*/ 97 w 443"/>
              <a:gd name="T63" fmla="*/ 372 h 605"/>
              <a:gd name="T64" fmla="*/ 156 w 443"/>
              <a:gd name="T65" fmla="*/ 412 h 605"/>
              <a:gd name="T66" fmla="*/ 171 w 443"/>
              <a:gd name="T67" fmla="*/ 345 h 605"/>
              <a:gd name="T68" fmla="*/ 78 w 443"/>
              <a:gd name="T69" fmla="*/ 349 h 605"/>
              <a:gd name="T70" fmla="*/ 156 w 443"/>
              <a:gd name="T71" fmla="*/ 427 h 605"/>
              <a:gd name="T72" fmla="*/ 205 w 443"/>
              <a:gd name="T73" fmla="*/ 330 h 605"/>
              <a:gd name="T74" fmla="*/ 232 w 443"/>
              <a:gd name="T75" fmla="*/ 513 h 605"/>
              <a:gd name="T76" fmla="*/ 356 w 443"/>
              <a:gd name="T77" fmla="*/ 475 h 605"/>
              <a:gd name="T78" fmla="*/ 227 w 443"/>
              <a:gd name="T79" fmla="*/ 508 h 605"/>
              <a:gd name="T80" fmla="*/ 356 w 443"/>
              <a:gd name="T81" fmla="*/ 360 h 605"/>
              <a:gd name="T82" fmla="*/ 227 w 443"/>
              <a:gd name="T83" fmla="*/ 291 h 605"/>
              <a:gd name="T84" fmla="*/ 227 w 443"/>
              <a:gd name="T85" fmla="*/ 25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7" name="Freeform 37"/>
          <p:cNvSpPr>
            <a:spLocks noEditPoints="1"/>
          </p:cNvSpPr>
          <p:nvPr/>
        </p:nvSpPr>
        <p:spPr bwMode="auto">
          <a:xfrm>
            <a:off x="1492746" y="2814714"/>
            <a:ext cx="544346" cy="590870"/>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nvGrpSpPr>
          <p:cNvPr id="28" name="组合 27"/>
          <p:cNvGrpSpPr/>
          <p:nvPr/>
        </p:nvGrpSpPr>
        <p:grpSpPr>
          <a:xfrm>
            <a:off x="1461286" y="5472798"/>
            <a:ext cx="608008" cy="562356"/>
            <a:chOff x="2438399" y="4906963"/>
            <a:chExt cx="465137" cy="430213"/>
          </a:xfrm>
          <a:solidFill>
            <a:schemeClr val="accent2"/>
          </a:solidFill>
        </p:grpSpPr>
        <p:sp>
          <p:nvSpPr>
            <p:cNvPr id="29"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advTm="10497">
        <p14:gallery dir="l"/>
      </p:transition>
    </mc:Choice>
    <mc:Fallback>
      <p:transition spd="slow" advTm="10497">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3.4  </a:t>
            </a:r>
            <a:r>
              <a:rPr lang="zh-CN" altLang="en-US" sz="2800" dirty="0">
                <a:solidFill>
                  <a:schemeClr val="accent2"/>
                </a:solidFill>
                <a:latin typeface="微软雅黑" panose="020B0503020204020204" pitchFamily="34" charset="-122"/>
                <a:ea typeface="微软雅黑" panose="020B0503020204020204" pitchFamily="34" charset="-122"/>
              </a:rPr>
              <a:t>对目标客户分析不够</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3</a:t>
            </a:r>
            <a:endParaRPr lang="zh-CN" altLang="en-US" dirty="0">
              <a:solidFill>
                <a:schemeClr val="accent2"/>
              </a:solidFill>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345853" y="2545078"/>
            <a:ext cx="2818876" cy="2036050"/>
          </a:xfrm>
          <a:prstGeom prst="rect">
            <a:avLst/>
          </a:prstGeo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90451" y="1821237"/>
            <a:ext cx="5678068" cy="5812362"/>
          </a:xfrm>
          <a:prstGeom prst="rect">
            <a:avLst/>
          </a:prstGeom>
        </p:spPr>
      </p:pic>
      <p:sp>
        <p:nvSpPr>
          <p:cNvPr id="7" name="Oval 7"/>
          <p:cNvSpPr>
            <a:spLocks noChangeArrowheads="1"/>
          </p:cNvSpPr>
          <p:nvPr/>
        </p:nvSpPr>
        <p:spPr bwMode="auto">
          <a:xfrm>
            <a:off x="4874244" y="1382014"/>
            <a:ext cx="520715" cy="51885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r>
              <a:rPr lang="en-US" altLang="zh-CN" sz="2000" b="1" dirty="0">
                <a:solidFill>
                  <a:schemeClr val="accent2"/>
                </a:solidFill>
                <a:latin typeface="+mj-ea"/>
                <a:ea typeface="+mj-ea"/>
              </a:rPr>
              <a:t>1</a:t>
            </a:r>
            <a:endParaRPr lang="zh-CN" altLang="en-US" sz="2000" b="1" dirty="0">
              <a:solidFill>
                <a:schemeClr val="accent2"/>
              </a:solidFill>
              <a:latin typeface="+mj-ea"/>
              <a:ea typeface="+mj-ea"/>
            </a:endParaRPr>
          </a:p>
        </p:txBody>
      </p:sp>
      <p:sp>
        <p:nvSpPr>
          <p:cNvPr id="8" name="TextBox 12"/>
          <p:cNvSpPr txBox="1"/>
          <p:nvPr/>
        </p:nvSpPr>
        <p:spPr>
          <a:xfrm>
            <a:off x="5522317" y="1258724"/>
            <a:ext cx="4536504" cy="400110"/>
          </a:xfrm>
          <a:prstGeom prst="rect">
            <a:avLst/>
          </a:prstGeom>
          <a:noFill/>
        </p:spPr>
        <p:txBody>
          <a:bodyPr wrap="square" rtlCol="0">
            <a:spAutoFit/>
          </a:bodyPr>
          <a:lstStyle/>
          <a:p>
            <a:r>
              <a:rPr lang="zh-CN" altLang="en-US" sz="2000" b="1" dirty="0">
                <a:solidFill>
                  <a:schemeClr val="accent1"/>
                </a:solidFill>
                <a:latin typeface="+mj-ea"/>
                <a:ea typeface="+mj-ea"/>
              </a:rPr>
              <a:t>目标消费者的定位不够精准</a:t>
            </a:r>
            <a:endParaRPr lang="zh-CN" altLang="en-US" sz="2000" b="1" dirty="0">
              <a:solidFill>
                <a:schemeClr val="accent1"/>
              </a:solidFill>
              <a:latin typeface="+mj-ea"/>
              <a:ea typeface="+mj-ea"/>
            </a:endParaRPr>
          </a:p>
        </p:txBody>
      </p:sp>
      <p:sp>
        <p:nvSpPr>
          <p:cNvPr id="9" name="TextBox 13"/>
          <p:cNvSpPr txBox="1"/>
          <p:nvPr/>
        </p:nvSpPr>
        <p:spPr>
          <a:xfrm>
            <a:off x="5522318" y="1656185"/>
            <a:ext cx="5976663" cy="923330"/>
          </a:xfrm>
          <a:prstGeom prst="rect">
            <a:avLst/>
          </a:prstGeom>
          <a:noFill/>
        </p:spPr>
        <p:txBody>
          <a:bodyPr wrap="square" rtlCol="0">
            <a:spAutoFit/>
          </a:bodyPr>
          <a:lstStyle>
            <a:defPPr>
              <a:defRPr lang="zh-CN"/>
            </a:defPPr>
            <a:lvl1pPr>
              <a:defRPr>
                <a:latin typeface="+mn-ea"/>
                <a:ea typeface="+mn-ea"/>
              </a:defRPr>
            </a:lvl1pPr>
          </a:lstStyle>
          <a:p>
            <a:pPr algn="just"/>
            <a:r>
              <a:rPr lang="zh-CN" altLang="en-US" dirty="0">
                <a:solidFill>
                  <a:schemeClr val="accent1"/>
                </a:solidFill>
              </a:rPr>
              <a:t>据调查消费者以</a:t>
            </a:r>
            <a:r>
              <a:rPr lang="en-US" altLang="zh-CN" dirty="0">
                <a:solidFill>
                  <a:schemeClr val="accent1"/>
                </a:solidFill>
              </a:rPr>
              <a:t>25-50</a:t>
            </a:r>
            <a:r>
              <a:rPr lang="zh-CN" altLang="en-US" dirty="0">
                <a:solidFill>
                  <a:schemeClr val="accent1"/>
                </a:solidFill>
              </a:rPr>
              <a:t>岁的家庭主妇为主。具有一定的品牌忠诚度，看重口感和价格。高品质产品主要以知识分子家庭、政府机关工作人员家庭以及商务人士家庭消费为主。</a:t>
            </a:r>
            <a:endParaRPr lang="zh-CN" altLang="en-US" dirty="0">
              <a:solidFill>
                <a:schemeClr val="accent1"/>
              </a:solidFill>
            </a:endParaRPr>
          </a:p>
        </p:txBody>
      </p:sp>
      <p:sp>
        <p:nvSpPr>
          <p:cNvPr id="10" name="Oval 7"/>
          <p:cNvSpPr>
            <a:spLocks noChangeArrowheads="1"/>
          </p:cNvSpPr>
          <p:nvPr/>
        </p:nvSpPr>
        <p:spPr bwMode="auto">
          <a:xfrm>
            <a:off x="4874244" y="3151037"/>
            <a:ext cx="520715" cy="51885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r>
              <a:rPr lang="en-US" altLang="zh-CN" sz="2000" b="1" dirty="0">
                <a:solidFill>
                  <a:schemeClr val="accent2"/>
                </a:solidFill>
                <a:latin typeface="+mj-ea"/>
                <a:ea typeface="+mj-ea"/>
              </a:rPr>
              <a:t>2</a:t>
            </a:r>
            <a:endParaRPr lang="zh-CN" altLang="en-US" sz="2000" b="1" dirty="0">
              <a:solidFill>
                <a:schemeClr val="accent2"/>
              </a:solidFill>
              <a:latin typeface="+mj-ea"/>
              <a:ea typeface="+mj-ea"/>
            </a:endParaRPr>
          </a:p>
        </p:txBody>
      </p:sp>
      <p:sp>
        <p:nvSpPr>
          <p:cNvPr id="11" name="TextBox 12"/>
          <p:cNvSpPr txBox="1"/>
          <p:nvPr/>
        </p:nvSpPr>
        <p:spPr>
          <a:xfrm>
            <a:off x="5522317" y="3027747"/>
            <a:ext cx="4536504" cy="400110"/>
          </a:xfrm>
          <a:prstGeom prst="rect">
            <a:avLst/>
          </a:prstGeom>
          <a:noFill/>
        </p:spPr>
        <p:txBody>
          <a:bodyPr wrap="square" rtlCol="0">
            <a:spAutoFit/>
          </a:bodyPr>
          <a:lstStyle/>
          <a:p>
            <a:r>
              <a:rPr lang="zh-CN" altLang="en-US" sz="2000" b="1" dirty="0">
                <a:solidFill>
                  <a:schemeClr val="accent1"/>
                </a:solidFill>
                <a:latin typeface="+mj-ea"/>
                <a:ea typeface="+mj-ea"/>
              </a:rPr>
              <a:t>目标消费者对包装的认同</a:t>
            </a:r>
            <a:endParaRPr lang="zh-CN" altLang="en-US" sz="2000" b="1" dirty="0">
              <a:solidFill>
                <a:schemeClr val="accent1"/>
              </a:solidFill>
              <a:latin typeface="+mj-ea"/>
              <a:ea typeface="+mj-ea"/>
            </a:endParaRPr>
          </a:p>
        </p:txBody>
      </p:sp>
      <p:sp>
        <p:nvSpPr>
          <p:cNvPr id="12" name="TextBox 13"/>
          <p:cNvSpPr txBox="1"/>
          <p:nvPr/>
        </p:nvSpPr>
        <p:spPr>
          <a:xfrm>
            <a:off x="5522318" y="3425208"/>
            <a:ext cx="5976663" cy="646331"/>
          </a:xfrm>
          <a:prstGeom prst="rect">
            <a:avLst/>
          </a:prstGeom>
          <a:noFill/>
        </p:spPr>
        <p:txBody>
          <a:bodyPr wrap="square" rtlCol="0">
            <a:spAutoFit/>
          </a:bodyPr>
          <a:lstStyle>
            <a:defPPr>
              <a:defRPr lang="zh-CN"/>
            </a:defPPr>
            <a:lvl1pPr>
              <a:defRPr>
                <a:latin typeface="+mn-ea"/>
                <a:ea typeface="+mn-ea"/>
              </a:defRPr>
            </a:lvl1pPr>
          </a:lstStyle>
          <a:p>
            <a:pPr algn="just"/>
            <a:r>
              <a:rPr lang="zh-CN" altLang="en-US" dirty="0">
                <a:solidFill>
                  <a:schemeClr val="accent1"/>
                </a:solidFill>
              </a:rPr>
              <a:t>调查中发现女性购买者更愿意购买小包装，一是提起来方便，二是小包装便于储存，保持新鲜。</a:t>
            </a:r>
            <a:endParaRPr lang="zh-CN" altLang="en-US" dirty="0">
              <a:solidFill>
                <a:schemeClr val="accent1"/>
              </a:solidFill>
            </a:endParaRPr>
          </a:p>
        </p:txBody>
      </p:sp>
      <p:sp>
        <p:nvSpPr>
          <p:cNvPr id="13" name="Oval 7"/>
          <p:cNvSpPr>
            <a:spLocks noChangeArrowheads="1"/>
          </p:cNvSpPr>
          <p:nvPr/>
        </p:nvSpPr>
        <p:spPr bwMode="auto">
          <a:xfrm>
            <a:off x="4874244" y="4650653"/>
            <a:ext cx="520715" cy="51885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r>
              <a:rPr lang="en-US" altLang="zh-CN" sz="2000" b="1" dirty="0">
                <a:solidFill>
                  <a:schemeClr val="accent2"/>
                </a:solidFill>
                <a:latin typeface="+mj-ea"/>
                <a:ea typeface="+mj-ea"/>
              </a:rPr>
              <a:t>3</a:t>
            </a:r>
            <a:endParaRPr lang="zh-CN" altLang="en-US" sz="2000" b="1" dirty="0">
              <a:solidFill>
                <a:schemeClr val="accent2"/>
              </a:solidFill>
              <a:latin typeface="+mj-ea"/>
              <a:ea typeface="+mj-ea"/>
            </a:endParaRPr>
          </a:p>
        </p:txBody>
      </p:sp>
      <p:sp>
        <p:nvSpPr>
          <p:cNvPr id="14" name="TextBox 12"/>
          <p:cNvSpPr txBox="1"/>
          <p:nvPr/>
        </p:nvSpPr>
        <p:spPr>
          <a:xfrm>
            <a:off x="5522317" y="4527363"/>
            <a:ext cx="4536504" cy="400110"/>
          </a:xfrm>
          <a:prstGeom prst="rect">
            <a:avLst/>
          </a:prstGeom>
          <a:noFill/>
        </p:spPr>
        <p:txBody>
          <a:bodyPr wrap="square" rtlCol="0">
            <a:spAutoFit/>
          </a:bodyPr>
          <a:lstStyle>
            <a:defPPr>
              <a:defRPr lang="zh-CN"/>
            </a:defPPr>
            <a:lvl1pPr>
              <a:defRPr sz="2000" b="1">
                <a:latin typeface="+mj-ea"/>
                <a:ea typeface="+mj-ea"/>
              </a:defRPr>
            </a:lvl1pPr>
          </a:lstStyle>
          <a:p>
            <a:r>
              <a:rPr lang="zh-CN" altLang="en-US" dirty="0">
                <a:solidFill>
                  <a:schemeClr val="accent1"/>
                </a:solidFill>
              </a:rPr>
              <a:t>目标消费者对功效的需求</a:t>
            </a:r>
            <a:endParaRPr lang="zh-CN" altLang="en-US" dirty="0">
              <a:solidFill>
                <a:schemeClr val="accent1"/>
              </a:solidFill>
            </a:endParaRPr>
          </a:p>
        </p:txBody>
      </p:sp>
      <p:sp>
        <p:nvSpPr>
          <p:cNvPr id="15" name="TextBox 13"/>
          <p:cNvSpPr txBox="1"/>
          <p:nvPr/>
        </p:nvSpPr>
        <p:spPr>
          <a:xfrm>
            <a:off x="5522318" y="4924824"/>
            <a:ext cx="5976663" cy="1200329"/>
          </a:xfrm>
          <a:prstGeom prst="rect">
            <a:avLst/>
          </a:prstGeom>
          <a:noFill/>
        </p:spPr>
        <p:txBody>
          <a:bodyPr wrap="square" rtlCol="0">
            <a:spAutoFit/>
          </a:bodyPr>
          <a:lstStyle>
            <a:defPPr>
              <a:defRPr lang="zh-CN"/>
            </a:defPPr>
            <a:lvl1pPr>
              <a:defRPr>
                <a:latin typeface="+mn-ea"/>
                <a:ea typeface="+mn-ea"/>
              </a:defRPr>
            </a:lvl1pPr>
          </a:lstStyle>
          <a:p>
            <a:pPr algn="just"/>
            <a:r>
              <a:rPr lang="zh-CN" altLang="en-US" dirty="0">
                <a:solidFill>
                  <a:schemeClr val="accent1"/>
                </a:solidFill>
              </a:rPr>
              <a:t>相对于普通大米来说，我们的产品含有大量的蛋白质、脂肪、维生素、矿物质、</a:t>
            </a:r>
            <a:r>
              <a:rPr lang="en-US" altLang="zh-CN" dirty="0">
                <a:solidFill>
                  <a:schemeClr val="accent1"/>
                </a:solidFill>
              </a:rPr>
              <a:t>B</a:t>
            </a:r>
            <a:r>
              <a:rPr lang="zh-CN" altLang="en-US" dirty="0">
                <a:solidFill>
                  <a:schemeClr val="accent1"/>
                </a:solidFill>
              </a:rPr>
              <a:t>族维生素，尤其适宜体虚之人、高热之人、久病不愈、妇女产后、老年人、婴幼儿等消化力较弱者。有利于健康和美容，也易于人体消化和吸收。</a:t>
            </a:r>
            <a:endParaRPr lang="zh-CN" altLang="en-US" dirty="0">
              <a:solidFill>
                <a:schemeClr val="accent1"/>
              </a:solidFill>
            </a:endParaRPr>
          </a:p>
        </p:txBody>
      </p:sp>
    </p:spTree>
  </p:cSld>
  <p:clrMapOvr>
    <a:masterClrMapping/>
  </p:clrMapOvr>
  <mc:AlternateContent xmlns:mc="http://schemas.openxmlformats.org/markup-compatibility/2006">
    <mc:Choice xmlns:p14="http://schemas.microsoft.com/office/powerpoint/2010/main" Requires="p14">
      <p:transition spd="slow" advTm="6564">
        <p14:gallery dir="l"/>
      </p:transition>
    </mc:Choice>
    <mc:Fallback>
      <p:transition spd="slow" advTm="6564">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3.5 </a:t>
            </a:r>
            <a:r>
              <a:rPr lang="zh-CN" altLang="en-US" sz="2800" dirty="0">
                <a:solidFill>
                  <a:schemeClr val="accent2"/>
                </a:solidFill>
                <a:latin typeface="微软雅黑" panose="020B0503020204020204" pitchFamily="34" charset="-122"/>
                <a:ea typeface="微软雅黑" panose="020B0503020204020204" pitchFamily="34" charset="-122"/>
              </a:rPr>
              <a:t>营销策略需调整</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3</a:t>
            </a:r>
            <a:endParaRPr lang="zh-CN" altLang="en-US" dirty="0">
              <a:solidFill>
                <a:schemeClr val="accent2"/>
              </a:solidFill>
            </a:endParaRPr>
          </a:p>
        </p:txBody>
      </p:sp>
      <p:sp>
        <p:nvSpPr>
          <p:cNvPr id="5" name="矩形 4"/>
          <p:cNvSpPr/>
          <p:nvPr/>
        </p:nvSpPr>
        <p:spPr>
          <a:xfrm>
            <a:off x="6750912" y="854153"/>
            <a:ext cx="4770103" cy="861774"/>
          </a:xfrm>
          <a:prstGeom prst="rect">
            <a:avLst/>
          </a:prstGeom>
          <a:noFill/>
        </p:spPr>
        <p:txBody>
          <a:bodyPr wrap="square" rtlCol="0">
            <a:spAutoFit/>
          </a:bodyPr>
          <a:lstStyle/>
          <a:p>
            <a:pPr algn="just"/>
            <a:r>
              <a:rPr lang="zh-CN" altLang="en-US" b="1" dirty="0">
                <a:solidFill>
                  <a:schemeClr val="accent1"/>
                </a:solidFill>
                <a:latin typeface="+mn-ea"/>
                <a:ea typeface="+mn-ea"/>
              </a:rPr>
              <a:t>A、电视广告：15.5%</a:t>
            </a:r>
            <a:endParaRPr lang="zh-CN" altLang="en-US" b="1" dirty="0">
              <a:solidFill>
                <a:schemeClr val="accent1"/>
              </a:solidFill>
              <a:latin typeface="+mn-ea"/>
              <a:ea typeface="+mn-ea"/>
            </a:endParaRPr>
          </a:p>
          <a:p>
            <a:pPr algn="just"/>
            <a:r>
              <a:rPr lang="zh-CN" altLang="en-US" sz="1600" dirty="0">
                <a:solidFill>
                  <a:schemeClr val="accent1"/>
                </a:solidFill>
                <a:latin typeface="+mn-ea"/>
                <a:ea typeface="+mn-ea"/>
              </a:rPr>
              <a:t>原则：主流电视台，以标版和专栏为主。启动期、强销期投放；</a:t>
            </a:r>
            <a:endParaRPr lang="zh-CN" altLang="en-US" sz="1600" dirty="0">
              <a:solidFill>
                <a:schemeClr val="accent1"/>
              </a:solidFill>
              <a:latin typeface="+mn-ea"/>
              <a:ea typeface="+mn-ea"/>
            </a:endParaRPr>
          </a:p>
        </p:txBody>
      </p:sp>
      <p:sp>
        <p:nvSpPr>
          <p:cNvPr id="6" name="矩形 5"/>
          <p:cNvSpPr/>
          <p:nvPr/>
        </p:nvSpPr>
        <p:spPr>
          <a:xfrm>
            <a:off x="6750912" y="5094557"/>
            <a:ext cx="4770103" cy="861774"/>
          </a:xfrm>
          <a:prstGeom prst="rect">
            <a:avLst/>
          </a:prstGeom>
          <a:noFill/>
        </p:spPr>
        <p:txBody>
          <a:bodyPr wrap="square" rtlCol="0">
            <a:spAutoFit/>
          </a:bodyPr>
          <a:lstStyle/>
          <a:p>
            <a:pPr algn="just"/>
            <a:r>
              <a:rPr lang="zh-CN" altLang="en-US" b="1" dirty="0">
                <a:solidFill>
                  <a:schemeClr val="accent1"/>
                </a:solidFill>
                <a:latin typeface="+mn-ea"/>
                <a:ea typeface="+mn-ea"/>
              </a:rPr>
              <a:t>E、终端促销宣传品、礼品：9%</a:t>
            </a:r>
            <a:endParaRPr lang="zh-CN" altLang="en-US" b="1" dirty="0">
              <a:solidFill>
                <a:schemeClr val="accent1"/>
              </a:solidFill>
              <a:latin typeface="+mn-ea"/>
              <a:ea typeface="+mn-ea"/>
            </a:endParaRPr>
          </a:p>
          <a:p>
            <a:pPr algn="just"/>
            <a:r>
              <a:rPr lang="zh-CN" altLang="en-US" sz="1600" dirty="0">
                <a:solidFill>
                  <a:schemeClr val="accent1"/>
                </a:solidFill>
                <a:latin typeface="+mn-ea"/>
                <a:ea typeface="+mn-ea"/>
              </a:rPr>
              <a:t>原则：促使消费冲动转变为购买行为。精心制作，充分利用，实现效益最大化；</a:t>
            </a:r>
            <a:endParaRPr lang="zh-CN" altLang="en-US" sz="1600" dirty="0">
              <a:solidFill>
                <a:schemeClr val="accent1"/>
              </a:solidFill>
              <a:latin typeface="+mn-ea"/>
              <a:ea typeface="+mn-ea"/>
            </a:endParaRPr>
          </a:p>
        </p:txBody>
      </p:sp>
      <p:sp>
        <p:nvSpPr>
          <p:cNvPr id="7" name="矩形 6"/>
          <p:cNvSpPr/>
          <p:nvPr/>
        </p:nvSpPr>
        <p:spPr>
          <a:xfrm>
            <a:off x="6750912" y="1914254"/>
            <a:ext cx="4770103" cy="861774"/>
          </a:xfrm>
          <a:prstGeom prst="rect">
            <a:avLst/>
          </a:prstGeom>
          <a:noFill/>
        </p:spPr>
        <p:txBody>
          <a:bodyPr wrap="square" rtlCol="0">
            <a:spAutoFit/>
          </a:bodyPr>
          <a:lstStyle/>
          <a:p>
            <a:pPr algn="just"/>
            <a:r>
              <a:rPr lang="zh-CN" altLang="en-US" b="1" dirty="0">
                <a:solidFill>
                  <a:schemeClr val="accent1"/>
                </a:solidFill>
                <a:latin typeface="+mn-ea"/>
                <a:ea typeface="+mn-ea"/>
              </a:rPr>
              <a:t>B、报纸软文、平面广告：21 %</a:t>
            </a:r>
            <a:endParaRPr lang="zh-CN" altLang="en-US" b="1" dirty="0">
              <a:solidFill>
                <a:schemeClr val="accent1"/>
              </a:solidFill>
              <a:latin typeface="+mn-ea"/>
              <a:ea typeface="+mn-ea"/>
            </a:endParaRPr>
          </a:p>
          <a:p>
            <a:pPr algn="just"/>
            <a:r>
              <a:rPr lang="zh-CN" altLang="en-US" sz="1600" dirty="0">
                <a:solidFill>
                  <a:schemeClr val="accent1"/>
                </a:solidFill>
                <a:latin typeface="+mn-ea"/>
                <a:ea typeface="+mn-ea"/>
              </a:rPr>
              <a:t>原则：主流报纸媒体投放，直指目标人群。启动期、强销期投放；</a:t>
            </a:r>
            <a:endParaRPr lang="zh-CN" altLang="en-US" sz="1600" dirty="0">
              <a:solidFill>
                <a:schemeClr val="accent1"/>
              </a:solidFill>
              <a:latin typeface="+mn-ea"/>
              <a:ea typeface="+mn-ea"/>
            </a:endParaRPr>
          </a:p>
        </p:txBody>
      </p:sp>
      <p:sp>
        <p:nvSpPr>
          <p:cNvPr id="8" name="矩形 7"/>
          <p:cNvSpPr/>
          <p:nvPr/>
        </p:nvSpPr>
        <p:spPr>
          <a:xfrm>
            <a:off x="6750912" y="2974355"/>
            <a:ext cx="4770103" cy="861774"/>
          </a:xfrm>
          <a:prstGeom prst="rect">
            <a:avLst/>
          </a:prstGeom>
          <a:noFill/>
        </p:spPr>
        <p:txBody>
          <a:bodyPr wrap="square" rtlCol="0">
            <a:spAutoFit/>
          </a:bodyPr>
          <a:lstStyle/>
          <a:p>
            <a:pPr algn="just"/>
            <a:r>
              <a:rPr lang="zh-CN" altLang="en-US" b="1" dirty="0">
                <a:solidFill>
                  <a:schemeClr val="accent1"/>
                </a:solidFill>
                <a:latin typeface="+mn-ea"/>
                <a:ea typeface="+mn-ea"/>
              </a:rPr>
              <a:t>C、大型户外：3%                                                                                        </a:t>
            </a:r>
            <a:endParaRPr lang="zh-CN" altLang="en-US" b="1" dirty="0">
              <a:solidFill>
                <a:schemeClr val="accent1"/>
              </a:solidFill>
              <a:latin typeface="+mn-ea"/>
              <a:ea typeface="+mn-ea"/>
            </a:endParaRPr>
          </a:p>
          <a:p>
            <a:pPr algn="just"/>
            <a:r>
              <a:rPr lang="zh-CN" altLang="en-US" sz="1600" dirty="0">
                <a:solidFill>
                  <a:schemeClr val="accent1"/>
                </a:solidFill>
                <a:latin typeface="+mn-ea"/>
                <a:ea typeface="+mn-ea"/>
              </a:rPr>
              <a:t>原则：只在市区人流量大的干道，于启动期、强销期投放；</a:t>
            </a:r>
            <a:endParaRPr lang="zh-CN" altLang="en-US" sz="1600" dirty="0">
              <a:solidFill>
                <a:schemeClr val="accent1"/>
              </a:solidFill>
              <a:latin typeface="+mn-ea"/>
              <a:ea typeface="+mn-ea"/>
            </a:endParaRPr>
          </a:p>
        </p:txBody>
      </p:sp>
      <p:sp>
        <p:nvSpPr>
          <p:cNvPr id="9" name="矩形 8"/>
          <p:cNvSpPr/>
          <p:nvPr/>
        </p:nvSpPr>
        <p:spPr>
          <a:xfrm>
            <a:off x="6750912" y="4034456"/>
            <a:ext cx="4770103" cy="861774"/>
          </a:xfrm>
          <a:prstGeom prst="rect">
            <a:avLst/>
          </a:prstGeom>
          <a:noFill/>
        </p:spPr>
        <p:txBody>
          <a:bodyPr wrap="square" rtlCol="0">
            <a:spAutoFit/>
          </a:bodyPr>
          <a:lstStyle/>
          <a:p>
            <a:pPr algn="just"/>
            <a:r>
              <a:rPr lang="zh-CN" altLang="en-US" b="1" dirty="0">
                <a:solidFill>
                  <a:schemeClr val="accent1"/>
                </a:solidFill>
                <a:latin typeface="+mn-ea"/>
                <a:ea typeface="+mn-ea"/>
              </a:rPr>
              <a:t>D、促销小姐及常规促销活动：47%</a:t>
            </a:r>
            <a:endParaRPr lang="zh-CN" altLang="en-US" b="1" dirty="0">
              <a:solidFill>
                <a:schemeClr val="accent1"/>
              </a:solidFill>
              <a:latin typeface="+mn-ea"/>
              <a:ea typeface="+mn-ea"/>
            </a:endParaRPr>
          </a:p>
          <a:p>
            <a:pPr algn="just"/>
            <a:r>
              <a:rPr lang="zh-CN" altLang="en-US" sz="1600" dirty="0">
                <a:solidFill>
                  <a:schemeClr val="accent1"/>
                </a:solidFill>
                <a:latin typeface="+mn-ea"/>
                <a:ea typeface="+mn-ea"/>
              </a:rPr>
              <a:t>原则；在较大潜力的商超投放，加强促销小姐的管理与培训，实现效益最大化；</a:t>
            </a:r>
            <a:endParaRPr lang="zh-CN" altLang="en-US" sz="1600" dirty="0">
              <a:solidFill>
                <a:schemeClr val="accent1"/>
              </a:solidFill>
              <a:latin typeface="+mn-ea"/>
              <a:ea typeface="+mn-ea"/>
            </a:endParaRPr>
          </a:p>
        </p:txBody>
      </p:sp>
      <p:sp>
        <p:nvSpPr>
          <p:cNvPr id="10" name="矩形 9"/>
          <p:cNvSpPr/>
          <p:nvPr/>
        </p:nvSpPr>
        <p:spPr>
          <a:xfrm>
            <a:off x="6750912" y="6154656"/>
            <a:ext cx="4770103" cy="369332"/>
          </a:xfrm>
          <a:prstGeom prst="rect">
            <a:avLst/>
          </a:prstGeom>
          <a:noFill/>
        </p:spPr>
        <p:txBody>
          <a:bodyPr wrap="square" rtlCol="0">
            <a:spAutoFit/>
          </a:bodyPr>
          <a:lstStyle/>
          <a:p>
            <a:pPr algn="just"/>
            <a:r>
              <a:rPr lang="zh-CN" altLang="en-US" b="1" dirty="0">
                <a:solidFill>
                  <a:schemeClr val="accent1"/>
                </a:solidFill>
                <a:latin typeface="+mn-ea"/>
                <a:ea typeface="+mn-ea"/>
              </a:rPr>
              <a:t>F、其它手段：4.5%</a:t>
            </a:r>
            <a:endParaRPr lang="zh-CN" altLang="en-US" b="1" dirty="0">
              <a:solidFill>
                <a:schemeClr val="accent1"/>
              </a:solidFill>
              <a:latin typeface="+mn-ea"/>
              <a:ea typeface="+mn-ea"/>
            </a:endParaRPr>
          </a:p>
        </p:txBody>
      </p:sp>
      <p:sp>
        <p:nvSpPr>
          <p:cNvPr id="11" name="Oval 7"/>
          <p:cNvSpPr>
            <a:spLocks noChangeArrowheads="1"/>
          </p:cNvSpPr>
          <p:nvPr/>
        </p:nvSpPr>
        <p:spPr bwMode="auto">
          <a:xfrm>
            <a:off x="1011349" y="1374284"/>
            <a:ext cx="1012138" cy="1011140"/>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2" name="Oval 6"/>
          <p:cNvSpPr>
            <a:spLocks noChangeArrowheads="1"/>
          </p:cNvSpPr>
          <p:nvPr/>
        </p:nvSpPr>
        <p:spPr bwMode="auto">
          <a:xfrm>
            <a:off x="1921706" y="1436352"/>
            <a:ext cx="1659662" cy="1661034"/>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3" name="Oval 7"/>
          <p:cNvSpPr>
            <a:spLocks noChangeArrowheads="1"/>
          </p:cNvSpPr>
          <p:nvPr/>
        </p:nvSpPr>
        <p:spPr bwMode="auto">
          <a:xfrm>
            <a:off x="3285192" y="1073757"/>
            <a:ext cx="1464936" cy="1463495"/>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4" name="Oval 8"/>
          <p:cNvSpPr>
            <a:spLocks noChangeArrowheads="1"/>
          </p:cNvSpPr>
          <p:nvPr/>
        </p:nvSpPr>
        <p:spPr bwMode="auto">
          <a:xfrm>
            <a:off x="4247412" y="2197306"/>
            <a:ext cx="1123549" cy="1123549"/>
          </a:xfrm>
          <a:prstGeom prst="ellipse">
            <a:avLst/>
          </a:prstGeom>
          <a:solidFill>
            <a:schemeClr val="tx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5" name="Oval 9"/>
          <p:cNvSpPr>
            <a:spLocks noChangeArrowheads="1"/>
          </p:cNvSpPr>
          <p:nvPr/>
        </p:nvSpPr>
        <p:spPr bwMode="auto">
          <a:xfrm>
            <a:off x="573666" y="2346062"/>
            <a:ext cx="1329185" cy="1330889"/>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6" name="Oval 10"/>
          <p:cNvSpPr>
            <a:spLocks noChangeArrowheads="1"/>
          </p:cNvSpPr>
          <p:nvPr/>
        </p:nvSpPr>
        <p:spPr bwMode="auto">
          <a:xfrm>
            <a:off x="5265068" y="1358892"/>
            <a:ext cx="1358264" cy="1358262"/>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7" name="Freeform 13"/>
          <p:cNvSpPr>
            <a:spLocks noEditPoints="1"/>
          </p:cNvSpPr>
          <p:nvPr/>
        </p:nvSpPr>
        <p:spPr bwMode="auto">
          <a:xfrm>
            <a:off x="2281200" y="4879420"/>
            <a:ext cx="2624496" cy="1561446"/>
          </a:xfrm>
          <a:custGeom>
            <a:avLst/>
            <a:gdLst>
              <a:gd name="T0" fmla="*/ 152 w 3389"/>
              <a:gd name="T1" fmla="*/ 307 h 2017"/>
              <a:gd name="T2" fmla="*/ 336 w 3389"/>
              <a:gd name="T3" fmla="*/ 307 h 2017"/>
              <a:gd name="T4" fmla="*/ 336 w 3389"/>
              <a:gd name="T5" fmla="*/ 112 h 2017"/>
              <a:gd name="T6" fmla="*/ 447 w 3389"/>
              <a:gd name="T7" fmla="*/ 0 h 2017"/>
              <a:gd name="T8" fmla="*/ 559 w 3389"/>
              <a:gd name="T9" fmla="*/ 112 h 2017"/>
              <a:gd name="T10" fmla="*/ 559 w 3389"/>
              <a:gd name="T11" fmla="*/ 307 h 2017"/>
              <a:gd name="T12" fmla="*/ 2865 w 3389"/>
              <a:gd name="T13" fmla="*/ 307 h 2017"/>
              <a:gd name="T14" fmla="*/ 2865 w 3389"/>
              <a:gd name="T15" fmla="*/ 112 h 2017"/>
              <a:gd name="T16" fmla="*/ 2977 w 3389"/>
              <a:gd name="T17" fmla="*/ 0 h 2017"/>
              <a:gd name="T18" fmla="*/ 3089 w 3389"/>
              <a:gd name="T19" fmla="*/ 112 h 2017"/>
              <a:gd name="T20" fmla="*/ 3089 w 3389"/>
              <a:gd name="T21" fmla="*/ 307 h 2017"/>
              <a:gd name="T22" fmla="*/ 3237 w 3389"/>
              <a:gd name="T23" fmla="*/ 307 h 2017"/>
              <a:gd name="T24" fmla="*/ 3389 w 3389"/>
              <a:gd name="T25" fmla="*/ 459 h 2017"/>
              <a:gd name="T26" fmla="*/ 3389 w 3389"/>
              <a:gd name="T27" fmla="*/ 1864 h 2017"/>
              <a:gd name="T28" fmla="*/ 3237 w 3389"/>
              <a:gd name="T29" fmla="*/ 2017 h 2017"/>
              <a:gd name="T30" fmla="*/ 152 w 3389"/>
              <a:gd name="T31" fmla="*/ 2017 h 2017"/>
              <a:gd name="T32" fmla="*/ 0 w 3389"/>
              <a:gd name="T33" fmla="*/ 1864 h 2017"/>
              <a:gd name="T34" fmla="*/ 0 w 3389"/>
              <a:gd name="T35" fmla="*/ 459 h 2017"/>
              <a:gd name="T36" fmla="*/ 152 w 3389"/>
              <a:gd name="T37" fmla="*/ 307 h 2017"/>
              <a:gd name="T38" fmla="*/ 2977 w 3389"/>
              <a:gd name="T39" fmla="*/ 36 h 2017"/>
              <a:gd name="T40" fmla="*/ 3054 w 3389"/>
              <a:gd name="T41" fmla="*/ 112 h 2017"/>
              <a:gd name="T42" fmla="*/ 2977 w 3389"/>
              <a:gd name="T43" fmla="*/ 188 h 2017"/>
              <a:gd name="T44" fmla="*/ 2901 w 3389"/>
              <a:gd name="T45" fmla="*/ 112 h 2017"/>
              <a:gd name="T46" fmla="*/ 2977 w 3389"/>
              <a:gd name="T47" fmla="*/ 36 h 2017"/>
              <a:gd name="T48" fmla="*/ 447 w 3389"/>
              <a:gd name="T49" fmla="*/ 36 h 2017"/>
              <a:gd name="T50" fmla="*/ 524 w 3389"/>
              <a:gd name="T51" fmla="*/ 112 h 2017"/>
              <a:gd name="T52" fmla="*/ 447 w 3389"/>
              <a:gd name="T53" fmla="*/ 188 h 2017"/>
              <a:gd name="T54" fmla="*/ 371 w 3389"/>
              <a:gd name="T55" fmla="*/ 112 h 2017"/>
              <a:gd name="T56" fmla="*/ 447 w 3389"/>
              <a:gd name="T57" fmla="*/ 36 h 2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89" h="2017">
                <a:moveTo>
                  <a:pt x="152" y="307"/>
                </a:moveTo>
                <a:lnTo>
                  <a:pt x="336" y="307"/>
                </a:lnTo>
                <a:lnTo>
                  <a:pt x="336" y="112"/>
                </a:lnTo>
                <a:cubicBezTo>
                  <a:pt x="336" y="50"/>
                  <a:pt x="386" y="0"/>
                  <a:pt x="447" y="0"/>
                </a:cubicBezTo>
                <a:cubicBezTo>
                  <a:pt x="509" y="0"/>
                  <a:pt x="559" y="50"/>
                  <a:pt x="559" y="112"/>
                </a:cubicBezTo>
                <a:lnTo>
                  <a:pt x="559" y="307"/>
                </a:lnTo>
                <a:lnTo>
                  <a:pt x="2865" y="307"/>
                </a:lnTo>
                <a:lnTo>
                  <a:pt x="2865" y="112"/>
                </a:lnTo>
                <a:cubicBezTo>
                  <a:pt x="2865" y="50"/>
                  <a:pt x="2915" y="0"/>
                  <a:pt x="2977" y="0"/>
                </a:cubicBezTo>
                <a:cubicBezTo>
                  <a:pt x="3039" y="0"/>
                  <a:pt x="3089" y="50"/>
                  <a:pt x="3089" y="112"/>
                </a:cubicBezTo>
                <a:lnTo>
                  <a:pt x="3089" y="307"/>
                </a:lnTo>
                <a:lnTo>
                  <a:pt x="3237" y="307"/>
                </a:lnTo>
                <a:cubicBezTo>
                  <a:pt x="3321" y="307"/>
                  <a:pt x="3389" y="375"/>
                  <a:pt x="3389" y="459"/>
                </a:cubicBezTo>
                <a:lnTo>
                  <a:pt x="3389" y="1864"/>
                </a:lnTo>
                <a:cubicBezTo>
                  <a:pt x="3389" y="1948"/>
                  <a:pt x="3321" y="2017"/>
                  <a:pt x="3237" y="2017"/>
                </a:cubicBezTo>
                <a:lnTo>
                  <a:pt x="152" y="2017"/>
                </a:lnTo>
                <a:cubicBezTo>
                  <a:pt x="68" y="2017"/>
                  <a:pt x="0" y="1948"/>
                  <a:pt x="0" y="1864"/>
                </a:cubicBezTo>
                <a:lnTo>
                  <a:pt x="0" y="459"/>
                </a:lnTo>
                <a:cubicBezTo>
                  <a:pt x="0" y="375"/>
                  <a:pt x="68" y="307"/>
                  <a:pt x="152" y="307"/>
                </a:cubicBezTo>
                <a:close/>
                <a:moveTo>
                  <a:pt x="2977" y="36"/>
                </a:moveTo>
                <a:cubicBezTo>
                  <a:pt x="3019" y="36"/>
                  <a:pt x="3054" y="70"/>
                  <a:pt x="3054" y="112"/>
                </a:cubicBezTo>
                <a:cubicBezTo>
                  <a:pt x="3054" y="154"/>
                  <a:pt x="3019" y="188"/>
                  <a:pt x="2977" y="188"/>
                </a:cubicBezTo>
                <a:cubicBezTo>
                  <a:pt x="2935" y="188"/>
                  <a:pt x="2901" y="154"/>
                  <a:pt x="2901" y="112"/>
                </a:cubicBezTo>
                <a:cubicBezTo>
                  <a:pt x="2901" y="70"/>
                  <a:pt x="2935" y="36"/>
                  <a:pt x="2977" y="36"/>
                </a:cubicBezTo>
                <a:close/>
                <a:moveTo>
                  <a:pt x="447" y="36"/>
                </a:moveTo>
                <a:cubicBezTo>
                  <a:pt x="490" y="36"/>
                  <a:pt x="524" y="70"/>
                  <a:pt x="524" y="112"/>
                </a:cubicBezTo>
                <a:cubicBezTo>
                  <a:pt x="524" y="154"/>
                  <a:pt x="490" y="188"/>
                  <a:pt x="447" y="188"/>
                </a:cubicBezTo>
                <a:cubicBezTo>
                  <a:pt x="405" y="188"/>
                  <a:pt x="371" y="154"/>
                  <a:pt x="371" y="112"/>
                </a:cubicBezTo>
                <a:cubicBezTo>
                  <a:pt x="371" y="70"/>
                  <a:pt x="405" y="36"/>
                  <a:pt x="447" y="36"/>
                </a:cubicBezTo>
                <a:close/>
              </a:path>
            </a:pathLst>
          </a:cu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8" name="Line 15"/>
          <p:cNvSpPr>
            <a:spLocks noChangeShapeType="1"/>
          </p:cNvSpPr>
          <p:nvPr/>
        </p:nvSpPr>
        <p:spPr bwMode="auto">
          <a:xfrm>
            <a:off x="1619326" y="3568712"/>
            <a:ext cx="990295" cy="1346719"/>
          </a:xfrm>
          <a:prstGeom prst="line">
            <a:avLst/>
          </a:prstGeom>
          <a:noFill/>
          <a:ln w="11"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19" name="Line 16"/>
          <p:cNvSpPr>
            <a:spLocks noChangeShapeType="1"/>
          </p:cNvSpPr>
          <p:nvPr/>
        </p:nvSpPr>
        <p:spPr bwMode="auto">
          <a:xfrm flipH="1">
            <a:off x="2641311" y="3097386"/>
            <a:ext cx="68703" cy="1820927"/>
          </a:xfrm>
          <a:prstGeom prst="line">
            <a:avLst/>
          </a:prstGeom>
          <a:noFill/>
          <a:ln w="11"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20" name="Line 17"/>
          <p:cNvSpPr>
            <a:spLocks noChangeShapeType="1"/>
          </p:cNvSpPr>
          <p:nvPr/>
        </p:nvSpPr>
        <p:spPr bwMode="auto">
          <a:xfrm>
            <a:off x="4078879" y="2532931"/>
            <a:ext cx="478229" cy="2385382"/>
          </a:xfrm>
          <a:prstGeom prst="line">
            <a:avLst/>
          </a:prstGeom>
          <a:noFill/>
          <a:ln w="11"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21" name="Line 18"/>
          <p:cNvSpPr>
            <a:spLocks noChangeShapeType="1"/>
          </p:cNvSpPr>
          <p:nvPr/>
        </p:nvSpPr>
        <p:spPr bwMode="auto">
          <a:xfrm flipH="1">
            <a:off x="4585916" y="3320856"/>
            <a:ext cx="223270" cy="1596016"/>
          </a:xfrm>
          <a:prstGeom prst="line">
            <a:avLst/>
          </a:prstGeom>
          <a:noFill/>
          <a:ln w="11"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22" name="Line 19"/>
          <p:cNvSpPr>
            <a:spLocks noChangeShapeType="1"/>
          </p:cNvSpPr>
          <p:nvPr/>
        </p:nvSpPr>
        <p:spPr bwMode="auto">
          <a:xfrm flipH="1">
            <a:off x="4610405" y="2626560"/>
            <a:ext cx="1055849" cy="2293193"/>
          </a:xfrm>
          <a:prstGeom prst="line">
            <a:avLst/>
          </a:prstGeom>
          <a:noFill/>
          <a:ln w="11"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23" name="TextBox 21"/>
          <p:cNvSpPr txBox="1"/>
          <p:nvPr/>
        </p:nvSpPr>
        <p:spPr>
          <a:xfrm>
            <a:off x="2252256" y="1774266"/>
            <a:ext cx="1070893" cy="646331"/>
          </a:xfrm>
          <a:prstGeom prst="rect">
            <a:avLst/>
          </a:prstGeom>
          <a:noFill/>
        </p:spPr>
        <p:txBody>
          <a:bodyPr wrap="square" rtlCol="0">
            <a:spAutoFit/>
          </a:bodyPr>
          <a:lstStyle/>
          <a:p>
            <a:pPr algn="ctr"/>
            <a:r>
              <a:rPr lang="zh-CN" altLang="en-US" dirty="0">
                <a:solidFill>
                  <a:schemeClr val="accent2"/>
                </a:solidFill>
                <a:latin typeface="+mn-ea"/>
                <a:ea typeface="+mn-ea"/>
              </a:rPr>
              <a:t>常规促销活动</a:t>
            </a:r>
            <a:endParaRPr lang="en-US" altLang="zh-CN" dirty="0">
              <a:solidFill>
                <a:schemeClr val="accent2"/>
              </a:solidFill>
              <a:latin typeface="+mn-ea"/>
              <a:ea typeface="+mn-ea"/>
            </a:endParaRPr>
          </a:p>
        </p:txBody>
      </p:sp>
      <p:sp>
        <p:nvSpPr>
          <p:cNvPr id="24" name="TextBox 22"/>
          <p:cNvSpPr txBox="1"/>
          <p:nvPr/>
        </p:nvSpPr>
        <p:spPr>
          <a:xfrm>
            <a:off x="2238666" y="2302563"/>
            <a:ext cx="1091539" cy="553998"/>
          </a:xfrm>
          <a:prstGeom prst="rect">
            <a:avLst/>
          </a:prstGeom>
          <a:noFill/>
        </p:spPr>
        <p:txBody>
          <a:bodyPr wrap="square" rtlCol="0">
            <a:spAutoFit/>
          </a:bodyPr>
          <a:lstStyle/>
          <a:p>
            <a:pPr algn="ctr"/>
            <a:r>
              <a:rPr lang="en-US" altLang="zh-CN" sz="3000" b="1" dirty="0">
                <a:solidFill>
                  <a:schemeClr val="accent2"/>
                </a:solidFill>
                <a:latin typeface="+mn-ea"/>
                <a:ea typeface="+mn-ea"/>
              </a:rPr>
              <a:t>47%</a:t>
            </a:r>
            <a:endParaRPr lang="en-US" altLang="zh-CN" sz="3000" b="1" dirty="0">
              <a:solidFill>
                <a:schemeClr val="accent2"/>
              </a:solidFill>
              <a:latin typeface="+mn-ea"/>
              <a:ea typeface="+mn-ea"/>
            </a:endParaRPr>
          </a:p>
        </p:txBody>
      </p:sp>
      <p:sp>
        <p:nvSpPr>
          <p:cNvPr id="25" name="TextBox 23"/>
          <p:cNvSpPr txBox="1"/>
          <p:nvPr/>
        </p:nvSpPr>
        <p:spPr>
          <a:xfrm>
            <a:off x="3433070" y="1272396"/>
            <a:ext cx="1161470" cy="646331"/>
          </a:xfrm>
          <a:prstGeom prst="rect">
            <a:avLst/>
          </a:prstGeom>
          <a:noFill/>
        </p:spPr>
        <p:txBody>
          <a:bodyPr wrap="square" rtlCol="0">
            <a:spAutoFit/>
          </a:bodyPr>
          <a:lstStyle/>
          <a:p>
            <a:pPr algn="ctr"/>
            <a:r>
              <a:rPr lang="zh-CN" altLang="en-US" dirty="0">
                <a:solidFill>
                  <a:schemeClr val="accent2"/>
                </a:solidFill>
                <a:latin typeface="+mn-ea"/>
                <a:ea typeface="+mn-ea"/>
              </a:rPr>
              <a:t>报纸软文平面广告</a:t>
            </a:r>
            <a:endParaRPr lang="en-US" altLang="zh-CN" dirty="0">
              <a:solidFill>
                <a:schemeClr val="accent2"/>
              </a:solidFill>
              <a:latin typeface="+mn-ea"/>
              <a:ea typeface="+mn-ea"/>
            </a:endParaRPr>
          </a:p>
        </p:txBody>
      </p:sp>
      <p:sp>
        <p:nvSpPr>
          <p:cNvPr id="26" name="TextBox 24"/>
          <p:cNvSpPr txBox="1"/>
          <p:nvPr/>
        </p:nvSpPr>
        <p:spPr>
          <a:xfrm>
            <a:off x="3495240" y="1828291"/>
            <a:ext cx="1091539" cy="553998"/>
          </a:xfrm>
          <a:prstGeom prst="rect">
            <a:avLst/>
          </a:prstGeom>
          <a:noFill/>
        </p:spPr>
        <p:txBody>
          <a:bodyPr wrap="square" rtlCol="0">
            <a:spAutoFit/>
          </a:bodyPr>
          <a:lstStyle/>
          <a:p>
            <a:pPr algn="ctr"/>
            <a:r>
              <a:rPr lang="en-US" altLang="zh-CN" sz="3000" b="1" dirty="0">
                <a:solidFill>
                  <a:schemeClr val="accent2"/>
                </a:solidFill>
                <a:latin typeface="+mn-ea"/>
                <a:ea typeface="+mn-ea"/>
              </a:rPr>
              <a:t>21%</a:t>
            </a:r>
            <a:endParaRPr lang="en-US" altLang="zh-CN" sz="3000" b="1" dirty="0">
              <a:solidFill>
                <a:schemeClr val="accent2"/>
              </a:solidFill>
              <a:latin typeface="+mn-ea"/>
              <a:ea typeface="+mn-ea"/>
            </a:endParaRPr>
          </a:p>
        </p:txBody>
      </p:sp>
      <p:sp>
        <p:nvSpPr>
          <p:cNvPr id="27" name="TextBox 28"/>
          <p:cNvSpPr txBox="1"/>
          <p:nvPr/>
        </p:nvSpPr>
        <p:spPr>
          <a:xfrm>
            <a:off x="4194873" y="2389907"/>
            <a:ext cx="1191236" cy="369332"/>
          </a:xfrm>
          <a:prstGeom prst="rect">
            <a:avLst/>
          </a:prstGeom>
          <a:noFill/>
        </p:spPr>
        <p:txBody>
          <a:bodyPr wrap="square" rtlCol="0">
            <a:spAutoFit/>
          </a:bodyPr>
          <a:lstStyle/>
          <a:p>
            <a:pPr algn="ctr"/>
            <a:r>
              <a:rPr lang="zh-CN" altLang="en-US" dirty="0">
                <a:solidFill>
                  <a:schemeClr val="accent2"/>
                </a:solidFill>
                <a:latin typeface="+mn-ea"/>
                <a:ea typeface="+mn-ea"/>
              </a:rPr>
              <a:t>其他手段</a:t>
            </a:r>
            <a:endParaRPr lang="en-US" altLang="zh-CN" dirty="0">
              <a:solidFill>
                <a:schemeClr val="accent2"/>
              </a:solidFill>
              <a:latin typeface="+mn-ea"/>
              <a:ea typeface="+mn-ea"/>
            </a:endParaRPr>
          </a:p>
        </p:txBody>
      </p:sp>
      <p:sp>
        <p:nvSpPr>
          <p:cNvPr id="28" name="TextBox 29"/>
          <p:cNvSpPr txBox="1"/>
          <p:nvPr/>
        </p:nvSpPr>
        <p:spPr>
          <a:xfrm>
            <a:off x="4287926" y="2714617"/>
            <a:ext cx="1091539" cy="492443"/>
          </a:xfrm>
          <a:prstGeom prst="rect">
            <a:avLst/>
          </a:prstGeom>
          <a:noFill/>
        </p:spPr>
        <p:txBody>
          <a:bodyPr wrap="square" rtlCol="0">
            <a:spAutoFit/>
          </a:bodyPr>
          <a:lstStyle/>
          <a:p>
            <a:pPr algn="ctr"/>
            <a:r>
              <a:rPr lang="en-US" altLang="zh-CN" sz="2600" b="1" dirty="0">
                <a:solidFill>
                  <a:schemeClr val="accent2"/>
                </a:solidFill>
                <a:latin typeface="+mn-ea"/>
                <a:ea typeface="+mn-ea"/>
              </a:rPr>
              <a:t>4.5%</a:t>
            </a:r>
            <a:endParaRPr lang="en-US" altLang="zh-CN" sz="2600" b="1" dirty="0">
              <a:solidFill>
                <a:schemeClr val="accent2"/>
              </a:solidFill>
              <a:latin typeface="+mn-ea"/>
              <a:ea typeface="+mn-ea"/>
            </a:endParaRPr>
          </a:p>
        </p:txBody>
      </p:sp>
      <p:sp>
        <p:nvSpPr>
          <p:cNvPr id="29" name="TextBox 30"/>
          <p:cNvSpPr txBox="1"/>
          <p:nvPr/>
        </p:nvSpPr>
        <p:spPr>
          <a:xfrm>
            <a:off x="694740" y="2586922"/>
            <a:ext cx="1091539" cy="584775"/>
          </a:xfrm>
          <a:prstGeom prst="rect">
            <a:avLst/>
          </a:prstGeom>
          <a:noFill/>
        </p:spPr>
        <p:txBody>
          <a:bodyPr wrap="square" rtlCol="0">
            <a:spAutoFit/>
          </a:bodyPr>
          <a:lstStyle/>
          <a:p>
            <a:pPr algn="ctr"/>
            <a:r>
              <a:rPr lang="zh-CN" altLang="en-US" sz="1600" dirty="0">
                <a:solidFill>
                  <a:schemeClr val="accent2"/>
                </a:solidFill>
                <a:latin typeface="+mn-ea"/>
                <a:ea typeface="+mn-ea"/>
              </a:rPr>
              <a:t>礼品宣传品促销</a:t>
            </a:r>
            <a:endParaRPr lang="en-US" altLang="zh-CN" sz="1600" dirty="0">
              <a:solidFill>
                <a:schemeClr val="accent2"/>
              </a:solidFill>
              <a:latin typeface="+mn-ea"/>
              <a:ea typeface="+mn-ea"/>
            </a:endParaRPr>
          </a:p>
        </p:txBody>
      </p:sp>
      <p:sp>
        <p:nvSpPr>
          <p:cNvPr id="30" name="TextBox 31"/>
          <p:cNvSpPr txBox="1"/>
          <p:nvPr/>
        </p:nvSpPr>
        <p:spPr>
          <a:xfrm>
            <a:off x="689829" y="3076270"/>
            <a:ext cx="1091539" cy="492443"/>
          </a:xfrm>
          <a:prstGeom prst="rect">
            <a:avLst/>
          </a:prstGeom>
          <a:noFill/>
        </p:spPr>
        <p:txBody>
          <a:bodyPr wrap="square" rtlCol="0">
            <a:spAutoFit/>
          </a:bodyPr>
          <a:lstStyle/>
          <a:p>
            <a:pPr algn="ctr"/>
            <a:r>
              <a:rPr lang="en-US" altLang="zh-CN" sz="2600" b="1" dirty="0">
                <a:solidFill>
                  <a:schemeClr val="accent2"/>
                </a:solidFill>
                <a:latin typeface="+mn-ea"/>
                <a:ea typeface="+mn-ea"/>
              </a:rPr>
              <a:t>9%</a:t>
            </a:r>
            <a:endParaRPr lang="en-US" altLang="zh-CN" sz="2600" b="1" dirty="0">
              <a:solidFill>
                <a:schemeClr val="accent2"/>
              </a:solidFill>
              <a:latin typeface="+mn-ea"/>
              <a:ea typeface="+mn-ea"/>
            </a:endParaRPr>
          </a:p>
        </p:txBody>
      </p:sp>
      <p:sp>
        <p:nvSpPr>
          <p:cNvPr id="31" name="TextBox 32"/>
          <p:cNvSpPr txBox="1"/>
          <p:nvPr/>
        </p:nvSpPr>
        <p:spPr>
          <a:xfrm>
            <a:off x="939942" y="1594097"/>
            <a:ext cx="1126130" cy="338554"/>
          </a:xfrm>
          <a:prstGeom prst="rect">
            <a:avLst/>
          </a:prstGeom>
          <a:noFill/>
        </p:spPr>
        <p:txBody>
          <a:bodyPr wrap="square" rtlCol="0">
            <a:spAutoFit/>
          </a:bodyPr>
          <a:lstStyle/>
          <a:p>
            <a:pPr algn="ctr"/>
            <a:r>
              <a:rPr lang="zh-CN" altLang="en-US" sz="1600" dirty="0">
                <a:solidFill>
                  <a:schemeClr val="accent2"/>
                </a:solidFill>
                <a:latin typeface="+mn-ea"/>
                <a:ea typeface="+mn-ea"/>
              </a:rPr>
              <a:t>大型户外</a:t>
            </a:r>
            <a:endParaRPr lang="en-US" altLang="zh-CN" sz="1600" dirty="0">
              <a:solidFill>
                <a:schemeClr val="accent2"/>
              </a:solidFill>
              <a:latin typeface="+mn-ea"/>
              <a:ea typeface="+mn-ea"/>
            </a:endParaRPr>
          </a:p>
        </p:txBody>
      </p:sp>
      <p:sp>
        <p:nvSpPr>
          <p:cNvPr id="32" name="TextBox 33"/>
          <p:cNvSpPr txBox="1"/>
          <p:nvPr/>
        </p:nvSpPr>
        <p:spPr>
          <a:xfrm>
            <a:off x="1117363" y="1817896"/>
            <a:ext cx="771288" cy="492443"/>
          </a:xfrm>
          <a:prstGeom prst="rect">
            <a:avLst/>
          </a:prstGeom>
          <a:noFill/>
        </p:spPr>
        <p:txBody>
          <a:bodyPr wrap="square" rtlCol="0">
            <a:spAutoFit/>
          </a:bodyPr>
          <a:lstStyle/>
          <a:p>
            <a:pPr algn="ctr"/>
            <a:r>
              <a:rPr lang="en-US" altLang="zh-CN" sz="2600" b="1" dirty="0">
                <a:solidFill>
                  <a:schemeClr val="accent2"/>
                </a:solidFill>
                <a:latin typeface="+mn-ea"/>
                <a:ea typeface="+mn-ea"/>
              </a:rPr>
              <a:t>3%</a:t>
            </a:r>
            <a:endParaRPr lang="en-US" altLang="zh-CN" sz="2600" b="1" dirty="0">
              <a:solidFill>
                <a:schemeClr val="accent2"/>
              </a:solidFill>
              <a:latin typeface="+mn-ea"/>
              <a:ea typeface="+mn-ea"/>
            </a:endParaRPr>
          </a:p>
        </p:txBody>
      </p:sp>
      <p:sp>
        <p:nvSpPr>
          <p:cNvPr id="33" name="矩形 32"/>
          <p:cNvSpPr/>
          <p:nvPr/>
        </p:nvSpPr>
        <p:spPr>
          <a:xfrm>
            <a:off x="2540510" y="5594307"/>
            <a:ext cx="2031325" cy="461665"/>
          </a:xfrm>
          <a:prstGeom prst="rect">
            <a:avLst/>
          </a:prstGeom>
        </p:spPr>
        <p:txBody>
          <a:bodyPr wrap="none">
            <a:spAutoFit/>
          </a:bodyPr>
          <a:lstStyle/>
          <a:p>
            <a:pPr algn="ctr"/>
            <a:r>
              <a:rPr lang="zh-CN" altLang="en-US" sz="2400" b="1" dirty="0">
                <a:solidFill>
                  <a:schemeClr val="accent2"/>
                </a:solidFill>
                <a:latin typeface="+mn-ea"/>
                <a:ea typeface="+mn-ea"/>
              </a:rPr>
              <a:t>推广手段组合</a:t>
            </a:r>
            <a:endParaRPr lang="en-US" altLang="zh-CN" sz="2400" b="1" dirty="0">
              <a:solidFill>
                <a:schemeClr val="accent2"/>
              </a:solidFill>
              <a:latin typeface="+mn-ea"/>
              <a:ea typeface="+mn-ea"/>
            </a:endParaRPr>
          </a:p>
        </p:txBody>
      </p:sp>
      <p:sp>
        <p:nvSpPr>
          <p:cNvPr id="34" name="Line 17"/>
          <p:cNvSpPr>
            <a:spLocks noChangeShapeType="1"/>
          </p:cNvSpPr>
          <p:nvPr/>
        </p:nvSpPr>
        <p:spPr bwMode="auto">
          <a:xfrm>
            <a:off x="1740410" y="2346062"/>
            <a:ext cx="876552" cy="2569368"/>
          </a:xfrm>
          <a:prstGeom prst="line">
            <a:avLst/>
          </a:prstGeom>
          <a:noFill/>
          <a:ln w="11"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35" name="TextBox 23"/>
          <p:cNvSpPr txBox="1"/>
          <p:nvPr/>
        </p:nvSpPr>
        <p:spPr>
          <a:xfrm>
            <a:off x="5379465" y="1670692"/>
            <a:ext cx="1161470" cy="369332"/>
          </a:xfrm>
          <a:prstGeom prst="rect">
            <a:avLst/>
          </a:prstGeom>
          <a:noFill/>
        </p:spPr>
        <p:txBody>
          <a:bodyPr wrap="square" rtlCol="0">
            <a:spAutoFit/>
          </a:bodyPr>
          <a:lstStyle/>
          <a:p>
            <a:pPr algn="ctr"/>
            <a:r>
              <a:rPr lang="zh-CN" altLang="en-US" dirty="0">
                <a:solidFill>
                  <a:schemeClr val="accent2"/>
                </a:solidFill>
                <a:latin typeface="+mn-ea"/>
                <a:ea typeface="+mn-ea"/>
              </a:rPr>
              <a:t>电视广告</a:t>
            </a:r>
            <a:endParaRPr lang="en-US" altLang="zh-CN" dirty="0">
              <a:solidFill>
                <a:schemeClr val="accent2"/>
              </a:solidFill>
              <a:latin typeface="+mn-ea"/>
              <a:ea typeface="+mn-ea"/>
            </a:endParaRPr>
          </a:p>
        </p:txBody>
      </p:sp>
      <p:sp>
        <p:nvSpPr>
          <p:cNvPr id="36" name="TextBox 24"/>
          <p:cNvSpPr txBox="1"/>
          <p:nvPr/>
        </p:nvSpPr>
        <p:spPr>
          <a:xfrm>
            <a:off x="5323777" y="1937991"/>
            <a:ext cx="1270724" cy="523220"/>
          </a:xfrm>
          <a:prstGeom prst="rect">
            <a:avLst/>
          </a:prstGeom>
          <a:noFill/>
        </p:spPr>
        <p:txBody>
          <a:bodyPr wrap="square" rtlCol="0">
            <a:spAutoFit/>
          </a:bodyPr>
          <a:lstStyle/>
          <a:p>
            <a:pPr algn="ctr"/>
            <a:r>
              <a:rPr lang="en-US" altLang="zh-CN" sz="2800" b="1" dirty="0">
                <a:solidFill>
                  <a:schemeClr val="accent2"/>
                </a:solidFill>
                <a:latin typeface="+mn-ea"/>
                <a:ea typeface="+mn-ea"/>
              </a:rPr>
              <a:t>15.5</a:t>
            </a:r>
            <a:r>
              <a:rPr lang="en-US" altLang="zh-CN" b="1" dirty="0">
                <a:solidFill>
                  <a:schemeClr val="accent2"/>
                </a:solidFill>
                <a:latin typeface="+mn-ea"/>
                <a:ea typeface="+mn-ea"/>
              </a:rPr>
              <a:t>%</a:t>
            </a:r>
            <a:endParaRPr lang="en-US" altLang="zh-CN" sz="2800" b="1" dirty="0">
              <a:solidFill>
                <a:schemeClr val="accent2"/>
              </a:solidFill>
              <a:latin typeface="+mn-ea"/>
              <a:ea typeface="+mn-ea"/>
            </a:endParaRPr>
          </a:p>
        </p:txBody>
      </p:sp>
    </p:spTree>
  </p:cSld>
  <p:clrMapOvr>
    <a:masterClrMapping/>
  </p:clrMapOvr>
  <mc:AlternateContent xmlns:mc="http://schemas.openxmlformats.org/markup-compatibility/2006">
    <mc:Choice xmlns:p14="http://schemas.microsoft.com/office/powerpoint/2010/main" Requires="p14">
      <p:transition spd="slow" advTm="10261">
        <p14:gallery dir="l"/>
      </p:transition>
    </mc:Choice>
    <mc:Fallback>
      <p:transition spd="slow" advTm="10261">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1F1F1"/>
        </a:solidFill>
        <a:effectLst/>
      </p:bgPr>
    </p:bg>
    <p:spTree>
      <p:nvGrpSpPr>
        <p:cNvPr id="1" name=""/>
        <p:cNvGrpSpPr/>
        <p:nvPr/>
      </p:nvGrpSpPr>
      <p:grpSpPr>
        <a:xfrm>
          <a:off x="0" y="0"/>
          <a:ext cx="0" cy="0"/>
          <a:chOff x="0" y="0"/>
          <a:chExt cx="0" cy="0"/>
        </a:xfrm>
      </p:grpSpPr>
      <p:sp>
        <p:nvSpPr>
          <p:cNvPr id="42" name="TextBox 61"/>
          <p:cNvSpPr txBox="1"/>
          <p:nvPr/>
        </p:nvSpPr>
        <p:spPr>
          <a:xfrm>
            <a:off x="3867819" y="3573016"/>
            <a:ext cx="4461124" cy="1200329"/>
          </a:xfrm>
          <a:prstGeom prst="rect">
            <a:avLst/>
          </a:prstGeom>
          <a:noFill/>
        </p:spPr>
        <p:txBody>
          <a:bodyPr wrap="square" rtlCol="0">
            <a:spAutoFit/>
          </a:bodyPr>
          <a:lstStyle>
            <a:defPPr>
              <a:defRPr lang="zh-CN"/>
            </a:defPPr>
            <a:lvl1pPr marL="0" marR="0" lvl="0" indent="0" algn="ctr" defTabSz="914400" eaLnBrk="1" fontAlgn="auto" latinLnBrk="0" hangingPunct="1">
              <a:lnSpc>
                <a:spcPct val="100000"/>
              </a:lnSpc>
              <a:spcBef>
                <a:spcPts val="0"/>
              </a:spcBef>
              <a:spcAft>
                <a:spcPts val="0"/>
              </a:spcAft>
              <a:buClrTx/>
              <a:buSzTx/>
              <a:buFontTx/>
              <a:buNone/>
              <a:defRPr kumimoji="0" sz="7200" b="1" i="0" u="none" strike="noStrike" kern="0" cap="none" spc="0" normalizeH="0" baseline="0">
                <a:ln>
                  <a:noFill/>
                </a:ln>
                <a:effectLst>
                  <a:innerShdw blurRad="63500" dist="50800" dir="13500000">
                    <a:prstClr val="black">
                      <a:alpha val="50000"/>
                    </a:prstClr>
                  </a:innerShdw>
                </a:effectLst>
                <a:uLnTx/>
                <a:uFillTx/>
                <a:latin typeface="+mn-ea"/>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0" cap="none" spc="0" normalizeH="0" baseline="0" noProof="0">
                <a:ln>
                  <a:noFill/>
                </a:ln>
                <a:solidFill>
                  <a:srgbClr val="294A5A"/>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形式分析</a:t>
            </a:r>
            <a:endParaRPr kumimoji="0" lang="en-US" altLang="zh-CN" sz="7200" b="1" i="0" u="none" strike="noStrike" kern="0" cap="none" spc="0" normalizeH="0" baseline="0" noProof="0" dirty="0">
              <a:ln>
                <a:noFill/>
              </a:ln>
              <a:solidFill>
                <a:srgbClr val="294A5A"/>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43" name="TextBox 61"/>
          <p:cNvSpPr txBox="1"/>
          <p:nvPr/>
        </p:nvSpPr>
        <p:spPr>
          <a:xfrm>
            <a:off x="4839369" y="3102005"/>
            <a:ext cx="2518024" cy="523220"/>
          </a:xfrm>
          <a:prstGeom prst="rect">
            <a:avLst/>
          </a:prstGeom>
          <a:noFill/>
        </p:spPr>
        <p:txBody>
          <a:bodyPr wrap="square" rtlCol="0">
            <a:spAutoFit/>
          </a:bodyPr>
          <a:lstStyle>
            <a:defPPr>
              <a:defRPr lang="zh-CN"/>
            </a:defPPr>
            <a:lvl1pPr>
              <a:defRPr sz="3200" b="1">
                <a:solidFill>
                  <a:schemeClr val="tx2"/>
                </a:solidFill>
                <a:latin typeface="+mn-ea"/>
                <a:ea typeface="+mn-ea"/>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a:ln>
                  <a:noFill/>
                </a:ln>
                <a:solidFill>
                  <a:srgbClr val="294A5A"/>
                </a:solidFill>
                <a:effectLst/>
                <a:uLnTx/>
                <a:uFillTx/>
                <a:latin typeface="微软雅黑" panose="020B0503020204020204" pitchFamily="34" charset="-122"/>
                <a:ea typeface="微软雅黑" panose="020B0503020204020204" pitchFamily="34" charset="-122"/>
                <a:cs typeface="+mn-cs"/>
              </a:rPr>
              <a:t>Part 3</a:t>
            </a:r>
            <a:endParaRPr kumimoji="0" lang="en-US" altLang="zh-CN" sz="2800" b="0" i="0" u="none" strike="noStrike" kern="1200" cap="none" spc="0" normalizeH="0" baseline="0" noProof="0" dirty="0">
              <a:ln>
                <a:noFill/>
              </a:ln>
              <a:solidFill>
                <a:srgbClr val="294A5A"/>
              </a:solidFill>
              <a:effectLst/>
              <a:uLnTx/>
              <a:uFillTx/>
              <a:latin typeface="微软雅黑" panose="020B0503020204020204" pitchFamily="34" charset="-122"/>
              <a:ea typeface="微软雅黑" panose="020B0503020204020204" pitchFamily="34" charset="-122"/>
              <a:cs typeface="+mn-cs"/>
            </a:endParaRPr>
          </a:p>
        </p:txBody>
      </p:sp>
      <p:grpSp>
        <p:nvGrpSpPr>
          <p:cNvPr id="2" name="组合 1"/>
          <p:cNvGrpSpPr/>
          <p:nvPr/>
        </p:nvGrpSpPr>
        <p:grpSpPr>
          <a:xfrm>
            <a:off x="4940986" y="677288"/>
            <a:ext cx="2314790" cy="2314784"/>
            <a:chOff x="5163615" y="677288"/>
            <a:chExt cx="2314790" cy="2314784"/>
          </a:xfrm>
        </p:grpSpPr>
        <p:sp>
          <p:nvSpPr>
            <p:cNvPr id="14" name="椭圆 13"/>
            <p:cNvSpPr/>
            <p:nvPr/>
          </p:nvSpPr>
          <p:spPr bwMode="auto">
            <a:xfrm>
              <a:off x="5163615" y="677288"/>
              <a:ext cx="2314790" cy="231478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7AAE39"/>
                </a:solidFill>
                <a:effectLst/>
                <a:uLnTx/>
                <a:uFillTx/>
                <a:latin typeface="Arial" panose="020B0604020202020204"/>
                <a:ea typeface="微软雅黑" panose="020B0503020204020204" pitchFamily="34" charset="-122"/>
                <a:cs typeface="+mn-cs"/>
              </a:endParaRPr>
            </a:p>
          </p:txBody>
        </p:sp>
        <p:sp>
          <p:nvSpPr>
            <p:cNvPr id="15" name="椭圆 14"/>
            <p:cNvSpPr/>
            <p:nvPr/>
          </p:nvSpPr>
          <p:spPr>
            <a:xfrm>
              <a:off x="5268419" y="772080"/>
              <a:ext cx="2125912" cy="2103198"/>
            </a:xfrm>
            <a:prstGeom prst="ellipse">
              <a:avLst/>
            </a:prstGeom>
            <a:solidFill>
              <a:schemeClr val="tx2"/>
            </a:solidFill>
            <a:ln w="50800">
              <a:gradFill>
                <a:gsLst>
                  <a:gs pos="0">
                    <a:schemeClr val="accent2"/>
                  </a:gs>
                  <a:gs pos="100000">
                    <a:schemeClr val="accent1">
                      <a:lumMod val="20000"/>
                      <a:lumOff val="80000"/>
                    </a:schemeClr>
                  </a:gs>
                </a:gsLst>
                <a:lin ang="5400000" scaled="1"/>
              </a:gradFill>
            </a:ln>
            <a:effectLst>
              <a:innerShdw blurRad="190500" dist="101600" dir="16200000">
                <a:schemeClr val="tx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6" name="椭圆 15"/>
            <p:cNvSpPr/>
            <p:nvPr/>
          </p:nvSpPr>
          <p:spPr>
            <a:xfrm>
              <a:off x="5575504" y="849627"/>
              <a:ext cx="1511744" cy="1180978"/>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sp>
        <p:nvSpPr>
          <p:cNvPr id="21" name="Oval 39"/>
          <p:cNvSpPr>
            <a:spLocks noChangeArrowheads="1"/>
          </p:cNvSpPr>
          <p:nvPr/>
        </p:nvSpPr>
        <p:spPr bwMode="auto">
          <a:xfrm>
            <a:off x="9421434" y="5952303"/>
            <a:ext cx="678620" cy="678620"/>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 name="Oval 40"/>
          <p:cNvSpPr>
            <a:spLocks noChangeArrowheads="1"/>
          </p:cNvSpPr>
          <p:nvPr/>
        </p:nvSpPr>
        <p:spPr bwMode="auto">
          <a:xfrm>
            <a:off x="7799387" y="6403179"/>
            <a:ext cx="303214" cy="303214"/>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 name="Oval 41"/>
          <p:cNvSpPr>
            <a:spLocks noChangeArrowheads="1"/>
          </p:cNvSpPr>
          <p:nvPr/>
        </p:nvSpPr>
        <p:spPr bwMode="auto">
          <a:xfrm>
            <a:off x="2404755" y="5429840"/>
            <a:ext cx="542368" cy="542368"/>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 name="Oval 42"/>
          <p:cNvSpPr>
            <a:spLocks noChangeArrowheads="1"/>
          </p:cNvSpPr>
          <p:nvPr/>
        </p:nvSpPr>
        <p:spPr bwMode="auto">
          <a:xfrm>
            <a:off x="4127500" y="6169023"/>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 name="Oval 43"/>
          <p:cNvSpPr>
            <a:spLocks noChangeArrowheads="1"/>
          </p:cNvSpPr>
          <p:nvPr/>
        </p:nvSpPr>
        <p:spPr bwMode="auto">
          <a:xfrm>
            <a:off x="10999971" y="5962363"/>
            <a:ext cx="297436" cy="297436"/>
          </a:xfrm>
          <a:prstGeom prst="ellipse">
            <a:avLst/>
          </a:prstGeom>
          <a:gradFill flip="none" rotWithShape="1">
            <a:gsLst>
              <a:gs pos="100000">
                <a:schemeClr val="accent2">
                  <a:lumMod val="95000"/>
                </a:schemeClr>
              </a:gs>
              <a:gs pos="0">
                <a:schemeClr val="accent2">
                  <a:lumMod val="75000"/>
                </a:schemeClr>
              </a:gs>
            </a:gsLst>
            <a:lin ang="5400000" scaled="1"/>
            <a:tileRect/>
          </a:gradFill>
          <a:ln w="38100" cap="flat">
            <a:gradFill flip="none" rotWithShape="1">
              <a:gsLst>
                <a:gs pos="0">
                  <a:schemeClr val="accent2">
                    <a:lumMod val="75000"/>
                  </a:schemeClr>
                </a:gs>
                <a:gs pos="100000">
                  <a:schemeClr val="accent2">
                    <a:lumMod val="85000"/>
                  </a:schemeClr>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 name="Oval 44"/>
          <p:cNvSpPr>
            <a:spLocks noChangeArrowheads="1"/>
          </p:cNvSpPr>
          <p:nvPr/>
        </p:nvSpPr>
        <p:spPr bwMode="auto">
          <a:xfrm>
            <a:off x="576899" y="5894522"/>
            <a:ext cx="363856" cy="360968"/>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 name="Oval 42"/>
          <p:cNvSpPr>
            <a:spLocks noChangeArrowheads="1"/>
          </p:cNvSpPr>
          <p:nvPr/>
        </p:nvSpPr>
        <p:spPr bwMode="auto">
          <a:xfrm>
            <a:off x="6494319" y="6300888"/>
            <a:ext cx="557112" cy="557112"/>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 name="Oval 42"/>
          <p:cNvSpPr>
            <a:spLocks noChangeArrowheads="1"/>
          </p:cNvSpPr>
          <p:nvPr/>
        </p:nvSpPr>
        <p:spPr bwMode="auto">
          <a:xfrm>
            <a:off x="11469076" y="6678977"/>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 name="Freeform 72"/>
          <p:cNvSpPr>
            <a:spLocks noEditPoints="1"/>
          </p:cNvSpPr>
          <p:nvPr/>
        </p:nvSpPr>
        <p:spPr bwMode="auto">
          <a:xfrm>
            <a:off x="5556401" y="1328954"/>
            <a:ext cx="1104892" cy="1123988"/>
          </a:xfrm>
          <a:custGeom>
            <a:avLst/>
            <a:gdLst>
              <a:gd name="T0" fmla="*/ 321 w 877"/>
              <a:gd name="T1" fmla="*/ 60 h 878"/>
              <a:gd name="T2" fmla="*/ 136 w 877"/>
              <a:gd name="T3" fmla="*/ 136 h 878"/>
              <a:gd name="T4" fmla="*/ 60 w 877"/>
              <a:gd name="T5" fmla="*/ 321 h 878"/>
              <a:gd name="T6" fmla="*/ 136 w 877"/>
              <a:gd name="T7" fmla="*/ 505 h 878"/>
              <a:gd name="T8" fmla="*/ 321 w 877"/>
              <a:gd name="T9" fmla="*/ 582 h 878"/>
              <a:gd name="T10" fmla="*/ 505 w 877"/>
              <a:gd name="T11" fmla="*/ 505 h 878"/>
              <a:gd name="T12" fmla="*/ 505 w 877"/>
              <a:gd name="T13" fmla="*/ 136 h 878"/>
              <a:gd name="T14" fmla="*/ 321 w 877"/>
              <a:gd name="T15" fmla="*/ 60 h 878"/>
              <a:gd name="T16" fmla="*/ 321 w 877"/>
              <a:gd name="T17" fmla="*/ 641 h 878"/>
              <a:gd name="T18" fmla="*/ 94 w 877"/>
              <a:gd name="T19" fmla="*/ 547 h 878"/>
              <a:gd name="T20" fmla="*/ 0 w 877"/>
              <a:gd name="T21" fmla="*/ 321 h 878"/>
              <a:gd name="T22" fmla="*/ 94 w 877"/>
              <a:gd name="T23" fmla="*/ 94 h 878"/>
              <a:gd name="T24" fmla="*/ 321 w 877"/>
              <a:gd name="T25" fmla="*/ 0 h 878"/>
              <a:gd name="T26" fmla="*/ 547 w 877"/>
              <a:gd name="T27" fmla="*/ 94 h 878"/>
              <a:gd name="T28" fmla="*/ 547 w 877"/>
              <a:gd name="T29" fmla="*/ 547 h 878"/>
              <a:gd name="T30" fmla="*/ 321 w 877"/>
              <a:gd name="T31" fmla="*/ 641 h 878"/>
              <a:gd name="T32" fmla="*/ 599 w 877"/>
              <a:gd name="T33" fmla="*/ 507 h 878"/>
              <a:gd name="T34" fmla="*/ 599 w 877"/>
              <a:gd name="T35" fmla="*/ 548 h 878"/>
              <a:gd name="T36" fmla="*/ 547 w 877"/>
              <a:gd name="T37" fmla="*/ 599 h 878"/>
              <a:gd name="T38" fmla="*/ 507 w 877"/>
              <a:gd name="T39" fmla="*/ 599 h 878"/>
              <a:gd name="T40" fmla="*/ 505 w 877"/>
              <a:gd name="T41" fmla="*/ 597 h 878"/>
              <a:gd name="T42" fmla="*/ 505 w 877"/>
              <a:gd name="T43" fmla="*/ 556 h 878"/>
              <a:gd name="T44" fmla="*/ 556 w 877"/>
              <a:gd name="T45" fmla="*/ 505 h 878"/>
              <a:gd name="T46" fmla="*/ 597 w 877"/>
              <a:gd name="T47" fmla="*/ 505 h 878"/>
              <a:gd name="T48" fmla="*/ 599 w 877"/>
              <a:gd name="T49" fmla="*/ 507 h 878"/>
              <a:gd name="T50" fmla="*/ 665 w 877"/>
              <a:gd name="T51" fmla="*/ 594 h 878"/>
              <a:gd name="T52" fmla="*/ 665 w 877"/>
              <a:gd name="T53" fmla="*/ 665 h 878"/>
              <a:gd name="T54" fmla="*/ 593 w 877"/>
              <a:gd name="T55" fmla="*/ 665 h 878"/>
              <a:gd name="T56" fmla="*/ 593 w 877"/>
              <a:gd name="T57" fmla="*/ 594 h 878"/>
              <a:gd name="T58" fmla="*/ 665 w 877"/>
              <a:gd name="T59" fmla="*/ 594 h 878"/>
              <a:gd name="T60" fmla="*/ 867 w 877"/>
              <a:gd name="T61" fmla="*/ 786 h 878"/>
              <a:gd name="T62" fmla="*/ 865 w 877"/>
              <a:gd name="T63" fmla="*/ 824 h 878"/>
              <a:gd name="T64" fmla="*/ 824 w 877"/>
              <a:gd name="T65" fmla="*/ 866 h 878"/>
              <a:gd name="T66" fmla="*/ 785 w 877"/>
              <a:gd name="T67" fmla="*/ 867 h 878"/>
              <a:gd name="T68" fmla="*/ 663 w 877"/>
              <a:gd name="T69" fmla="*/ 745 h 878"/>
              <a:gd name="T70" fmla="*/ 665 w 877"/>
              <a:gd name="T71" fmla="*/ 706 h 878"/>
              <a:gd name="T72" fmla="*/ 706 w 877"/>
              <a:gd name="T73" fmla="*/ 665 h 878"/>
              <a:gd name="T74" fmla="*/ 745 w 877"/>
              <a:gd name="T75" fmla="*/ 663 h 878"/>
              <a:gd name="T76" fmla="*/ 867 w 877"/>
              <a:gd name="T77" fmla="*/ 786 h 878"/>
              <a:gd name="T78" fmla="*/ 321 w 877"/>
              <a:gd name="T79" fmla="*/ 128 h 878"/>
              <a:gd name="T80" fmla="*/ 185 w 877"/>
              <a:gd name="T81" fmla="*/ 185 h 878"/>
              <a:gd name="T82" fmla="*/ 128 w 877"/>
              <a:gd name="T83" fmla="*/ 321 h 878"/>
              <a:gd name="T84" fmla="*/ 185 w 877"/>
              <a:gd name="T85" fmla="*/ 457 h 878"/>
              <a:gd name="T86" fmla="*/ 321 w 877"/>
              <a:gd name="T87" fmla="*/ 513 h 878"/>
              <a:gd name="T88" fmla="*/ 457 w 877"/>
              <a:gd name="T89" fmla="*/ 457 h 878"/>
              <a:gd name="T90" fmla="*/ 457 w 877"/>
              <a:gd name="T91" fmla="*/ 185 h 878"/>
              <a:gd name="T92" fmla="*/ 321 w 877"/>
              <a:gd name="T93" fmla="*/ 128 h 878"/>
              <a:gd name="T94" fmla="*/ 321 w 877"/>
              <a:gd name="T95" fmla="*/ 553 h 878"/>
              <a:gd name="T96" fmla="*/ 157 w 877"/>
              <a:gd name="T97" fmla="*/ 485 h 878"/>
              <a:gd name="T98" fmla="*/ 89 w 877"/>
              <a:gd name="T99" fmla="*/ 321 h 878"/>
              <a:gd name="T100" fmla="*/ 157 w 877"/>
              <a:gd name="T101" fmla="*/ 157 h 878"/>
              <a:gd name="T102" fmla="*/ 321 w 877"/>
              <a:gd name="T103" fmla="*/ 89 h 878"/>
              <a:gd name="T104" fmla="*/ 485 w 877"/>
              <a:gd name="T105" fmla="*/ 157 h 878"/>
              <a:gd name="T106" fmla="*/ 485 w 877"/>
              <a:gd name="T107" fmla="*/ 485 h 878"/>
              <a:gd name="T108" fmla="*/ 321 w 877"/>
              <a:gd name="T109" fmla="*/ 55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77" h="878">
                <a:moveTo>
                  <a:pt x="321" y="60"/>
                </a:moveTo>
                <a:cubicBezTo>
                  <a:pt x="251" y="60"/>
                  <a:pt x="185" y="87"/>
                  <a:pt x="136" y="136"/>
                </a:cubicBezTo>
                <a:cubicBezTo>
                  <a:pt x="87" y="186"/>
                  <a:pt x="60" y="251"/>
                  <a:pt x="60" y="321"/>
                </a:cubicBezTo>
                <a:cubicBezTo>
                  <a:pt x="60" y="390"/>
                  <a:pt x="87" y="456"/>
                  <a:pt x="136" y="505"/>
                </a:cubicBezTo>
                <a:cubicBezTo>
                  <a:pt x="185" y="554"/>
                  <a:pt x="251" y="582"/>
                  <a:pt x="321" y="582"/>
                </a:cubicBezTo>
                <a:cubicBezTo>
                  <a:pt x="390" y="582"/>
                  <a:pt x="456" y="554"/>
                  <a:pt x="505" y="505"/>
                </a:cubicBezTo>
                <a:cubicBezTo>
                  <a:pt x="607" y="404"/>
                  <a:pt x="607" y="238"/>
                  <a:pt x="505" y="136"/>
                </a:cubicBezTo>
                <a:cubicBezTo>
                  <a:pt x="456" y="87"/>
                  <a:pt x="390" y="60"/>
                  <a:pt x="321" y="60"/>
                </a:cubicBezTo>
                <a:close/>
                <a:moveTo>
                  <a:pt x="321" y="641"/>
                </a:moveTo>
                <a:cubicBezTo>
                  <a:pt x="235" y="641"/>
                  <a:pt x="155" y="608"/>
                  <a:pt x="94" y="547"/>
                </a:cubicBezTo>
                <a:cubicBezTo>
                  <a:pt x="34" y="487"/>
                  <a:pt x="0" y="406"/>
                  <a:pt x="0" y="321"/>
                </a:cubicBezTo>
                <a:cubicBezTo>
                  <a:pt x="0" y="235"/>
                  <a:pt x="34" y="155"/>
                  <a:pt x="94" y="94"/>
                </a:cubicBezTo>
                <a:cubicBezTo>
                  <a:pt x="155" y="34"/>
                  <a:pt x="235" y="0"/>
                  <a:pt x="321" y="0"/>
                </a:cubicBezTo>
                <a:cubicBezTo>
                  <a:pt x="406" y="0"/>
                  <a:pt x="487" y="34"/>
                  <a:pt x="547" y="94"/>
                </a:cubicBezTo>
                <a:cubicBezTo>
                  <a:pt x="672" y="219"/>
                  <a:pt x="672" y="422"/>
                  <a:pt x="547" y="547"/>
                </a:cubicBezTo>
                <a:cubicBezTo>
                  <a:pt x="487" y="608"/>
                  <a:pt x="406" y="641"/>
                  <a:pt x="321" y="641"/>
                </a:cubicBezTo>
                <a:close/>
                <a:moveTo>
                  <a:pt x="599" y="507"/>
                </a:moveTo>
                <a:cubicBezTo>
                  <a:pt x="610" y="518"/>
                  <a:pt x="610" y="536"/>
                  <a:pt x="599" y="548"/>
                </a:cubicBezTo>
                <a:lnTo>
                  <a:pt x="547" y="599"/>
                </a:lnTo>
                <a:cubicBezTo>
                  <a:pt x="536" y="610"/>
                  <a:pt x="518" y="610"/>
                  <a:pt x="507" y="599"/>
                </a:cubicBezTo>
                <a:lnTo>
                  <a:pt x="505" y="597"/>
                </a:lnTo>
                <a:cubicBezTo>
                  <a:pt x="494" y="586"/>
                  <a:pt x="494" y="568"/>
                  <a:pt x="505" y="556"/>
                </a:cubicBezTo>
                <a:lnTo>
                  <a:pt x="556" y="505"/>
                </a:lnTo>
                <a:cubicBezTo>
                  <a:pt x="567" y="494"/>
                  <a:pt x="586" y="494"/>
                  <a:pt x="597" y="505"/>
                </a:cubicBezTo>
                <a:lnTo>
                  <a:pt x="599" y="507"/>
                </a:lnTo>
                <a:close/>
                <a:moveTo>
                  <a:pt x="665" y="594"/>
                </a:moveTo>
                <a:cubicBezTo>
                  <a:pt x="685" y="613"/>
                  <a:pt x="685" y="645"/>
                  <a:pt x="665" y="665"/>
                </a:cubicBezTo>
                <a:cubicBezTo>
                  <a:pt x="645" y="685"/>
                  <a:pt x="613" y="685"/>
                  <a:pt x="593" y="665"/>
                </a:cubicBezTo>
                <a:cubicBezTo>
                  <a:pt x="574" y="645"/>
                  <a:pt x="574" y="613"/>
                  <a:pt x="593" y="594"/>
                </a:cubicBezTo>
                <a:cubicBezTo>
                  <a:pt x="613" y="574"/>
                  <a:pt x="645" y="574"/>
                  <a:pt x="665" y="594"/>
                </a:cubicBezTo>
                <a:close/>
                <a:moveTo>
                  <a:pt x="867" y="786"/>
                </a:moveTo>
                <a:cubicBezTo>
                  <a:pt x="877" y="796"/>
                  <a:pt x="877" y="813"/>
                  <a:pt x="865" y="824"/>
                </a:cubicBezTo>
                <a:lnTo>
                  <a:pt x="824" y="866"/>
                </a:lnTo>
                <a:cubicBezTo>
                  <a:pt x="813" y="877"/>
                  <a:pt x="796" y="878"/>
                  <a:pt x="785" y="867"/>
                </a:cubicBezTo>
                <a:lnTo>
                  <a:pt x="663" y="745"/>
                </a:lnTo>
                <a:cubicBezTo>
                  <a:pt x="653" y="735"/>
                  <a:pt x="654" y="717"/>
                  <a:pt x="665" y="706"/>
                </a:cubicBezTo>
                <a:lnTo>
                  <a:pt x="706" y="665"/>
                </a:lnTo>
                <a:cubicBezTo>
                  <a:pt x="717" y="654"/>
                  <a:pt x="735" y="653"/>
                  <a:pt x="745" y="663"/>
                </a:cubicBezTo>
                <a:lnTo>
                  <a:pt x="867" y="786"/>
                </a:lnTo>
                <a:close/>
                <a:moveTo>
                  <a:pt x="321" y="128"/>
                </a:moveTo>
                <a:cubicBezTo>
                  <a:pt x="269" y="128"/>
                  <a:pt x="221" y="149"/>
                  <a:pt x="185" y="185"/>
                </a:cubicBezTo>
                <a:cubicBezTo>
                  <a:pt x="148" y="221"/>
                  <a:pt x="128" y="269"/>
                  <a:pt x="128" y="321"/>
                </a:cubicBezTo>
                <a:cubicBezTo>
                  <a:pt x="128" y="372"/>
                  <a:pt x="148" y="420"/>
                  <a:pt x="185" y="457"/>
                </a:cubicBezTo>
                <a:cubicBezTo>
                  <a:pt x="221" y="493"/>
                  <a:pt x="269" y="513"/>
                  <a:pt x="321" y="513"/>
                </a:cubicBezTo>
                <a:cubicBezTo>
                  <a:pt x="372" y="513"/>
                  <a:pt x="420" y="493"/>
                  <a:pt x="457" y="457"/>
                </a:cubicBezTo>
                <a:cubicBezTo>
                  <a:pt x="532" y="382"/>
                  <a:pt x="532" y="260"/>
                  <a:pt x="457" y="185"/>
                </a:cubicBezTo>
                <a:cubicBezTo>
                  <a:pt x="420" y="149"/>
                  <a:pt x="372" y="128"/>
                  <a:pt x="321" y="128"/>
                </a:cubicBezTo>
                <a:close/>
                <a:moveTo>
                  <a:pt x="321" y="553"/>
                </a:moveTo>
                <a:cubicBezTo>
                  <a:pt x="259" y="553"/>
                  <a:pt x="200" y="529"/>
                  <a:pt x="157" y="485"/>
                </a:cubicBezTo>
                <a:cubicBezTo>
                  <a:pt x="113" y="441"/>
                  <a:pt x="89" y="383"/>
                  <a:pt x="89" y="321"/>
                </a:cubicBezTo>
                <a:cubicBezTo>
                  <a:pt x="89" y="259"/>
                  <a:pt x="113" y="201"/>
                  <a:pt x="157" y="157"/>
                </a:cubicBezTo>
                <a:cubicBezTo>
                  <a:pt x="200" y="113"/>
                  <a:pt x="259" y="89"/>
                  <a:pt x="321" y="89"/>
                </a:cubicBezTo>
                <a:cubicBezTo>
                  <a:pt x="383" y="89"/>
                  <a:pt x="441" y="113"/>
                  <a:pt x="485" y="157"/>
                </a:cubicBezTo>
                <a:cubicBezTo>
                  <a:pt x="575" y="247"/>
                  <a:pt x="575" y="394"/>
                  <a:pt x="485" y="485"/>
                </a:cubicBezTo>
                <a:cubicBezTo>
                  <a:pt x="441" y="529"/>
                  <a:pt x="383" y="553"/>
                  <a:pt x="321" y="553"/>
                </a:cubicBez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2"/>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5011">
        <p15:prstTrans prst="pageCurlDouble"/>
      </p:transition>
    </mc:Choice>
    <mc:Fallback>
      <p:transition spd="slow" advTm="5011">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矩形: 圆角 2"/>
          <p:cNvSpPr/>
          <p:nvPr/>
        </p:nvSpPr>
        <p:spPr bwMode="auto">
          <a:xfrm>
            <a:off x="1345853" y="1230923"/>
            <a:ext cx="9721080" cy="5006389"/>
          </a:xfrm>
          <a:prstGeom prst="roundRect">
            <a:avLst>
              <a:gd name="adj" fmla="val 2052"/>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a:extLs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5" name="矩形: 圆角 44"/>
          <p:cNvSpPr/>
          <p:nvPr/>
        </p:nvSpPr>
        <p:spPr bwMode="auto">
          <a:xfrm>
            <a:off x="1459523" y="1951892"/>
            <a:ext cx="9460523" cy="4097216"/>
          </a:xfrm>
          <a:prstGeom prst="roundRect">
            <a:avLst>
              <a:gd name="adj" fmla="val 2052"/>
            </a:avLst>
          </a:prstGeom>
          <a:solidFill>
            <a:schemeClr val="accent4"/>
          </a:solidFill>
          <a:ln w="50800">
            <a:gradFill>
              <a:gsLst>
                <a:gs pos="0">
                  <a:schemeClr val="accent2"/>
                </a:gs>
                <a:gs pos="100000">
                  <a:schemeClr val="accent1">
                    <a:lumMod val="20000"/>
                    <a:lumOff val="80000"/>
                  </a:schemeClr>
                </a:gs>
              </a:gsLst>
              <a:lin ang="5400000" scaled="1"/>
            </a:gradFill>
          </a:ln>
          <a:effectLst>
            <a:innerShdw blurRad="190500" dist="101600" dir="162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4" name="TextBox 64"/>
          <p:cNvSpPr txBox="1"/>
          <p:nvPr/>
        </p:nvSpPr>
        <p:spPr>
          <a:xfrm>
            <a:off x="1776046" y="2384541"/>
            <a:ext cx="8862646" cy="3046988"/>
          </a:xfrm>
          <a:prstGeom prst="rect">
            <a:avLst/>
          </a:prstGeom>
          <a:noFill/>
        </p:spPr>
        <p:txBody>
          <a:bodyPr wrap="square" rtlCol="0">
            <a:spAutoFit/>
          </a:bodyPr>
          <a:lstStyle>
            <a:defPPr>
              <a:defRPr lang="zh-CN"/>
            </a:defPPr>
            <a:lvl1pPr algn="just">
              <a:defRPr sz="2200">
                <a:solidFill>
                  <a:schemeClr val="accent1"/>
                </a:solidFill>
                <a:latin typeface="+mn-ea"/>
                <a:ea typeface="+mn-ea"/>
              </a:defRPr>
            </a:lvl1pPr>
          </a:lstStyle>
          <a:p>
            <a:pPr indent="457200"/>
            <a:r>
              <a:rPr lang="zh-CN" altLang="en-US" sz="2400" dirty="0">
                <a:solidFill>
                  <a:schemeClr val="accent2"/>
                </a:solidFill>
              </a:rPr>
              <a:t>时光飞驰，转眼已到第</a:t>
            </a:r>
            <a:r>
              <a:rPr lang="en-US" altLang="zh-CN" sz="2400" dirty="0">
                <a:solidFill>
                  <a:schemeClr val="accent2"/>
                </a:solidFill>
              </a:rPr>
              <a:t>X</a:t>
            </a:r>
            <a:r>
              <a:rPr lang="zh-CN" altLang="en-US" sz="2400" dirty="0">
                <a:solidFill>
                  <a:schemeClr val="accent2"/>
                </a:solidFill>
              </a:rPr>
              <a:t>季度。在公司领导的正确引领和支持下，在和各位同事们务实勤勉的共同努力下，我们部门顺利完成公司下达的任务，各项重点工作有序推进，团队建设更上一个台阶。</a:t>
            </a:r>
            <a:endParaRPr lang="en-US" altLang="zh-CN" sz="2400" dirty="0">
              <a:solidFill>
                <a:schemeClr val="accent2"/>
              </a:solidFill>
            </a:endParaRPr>
          </a:p>
          <a:p>
            <a:pPr indent="457200"/>
            <a:r>
              <a:rPr lang="zh-CN" altLang="en-US" sz="2400" dirty="0">
                <a:solidFill>
                  <a:schemeClr val="accent2"/>
                </a:solidFill>
              </a:rPr>
              <a:t>尽管取得一定的成绩，但面对不断不断变化的形势，和存在的各种问题，我们丝毫不敢懈怠。下面，我就前段时间的工作情况向各位领导与同事作个简要汇报，一来作为自我总结梳理，二来以接受大家评议和指点。</a:t>
            </a:r>
            <a:endParaRPr lang="zh-CN" altLang="en-US" sz="2400" dirty="0">
              <a:solidFill>
                <a:schemeClr val="accent2"/>
              </a:solidFill>
            </a:endParaRPr>
          </a:p>
        </p:txBody>
      </p:sp>
      <p:sp>
        <p:nvSpPr>
          <p:cNvPr id="35" name="TextBox 66"/>
          <p:cNvSpPr txBox="1"/>
          <p:nvPr/>
        </p:nvSpPr>
        <p:spPr>
          <a:xfrm>
            <a:off x="5289443" y="1279184"/>
            <a:ext cx="1617876" cy="646331"/>
          </a:xfrm>
          <a:prstGeom prst="rect">
            <a:avLst/>
          </a:prstGeom>
          <a:noFill/>
        </p:spPr>
        <p:txBody>
          <a:bodyPr wrap="square" rtlCol="0">
            <a:spAutoFit/>
          </a:bodyPr>
          <a:lstStyle/>
          <a:p>
            <a:pPr algn="ctr"/>
            <a:r>
              <a:rPr lang="zh-CN" altLang="en-US" sz="3600" b="1" dirty="0">
                <a:latin typeface="+mn-ea"/>
                <a:ea typeface="+mn-ea"/>
              </a:rPr>
              <a:t>前  言</a:t>
            </a:r>
            <a:endParaRPr lang="zh-CN" altLang="en-US" sz="3600" b="1" dirty="0">
              <a:latin typeface="+mn-ea"/>
              <a:ea typeface="+mn-ea"/>
            </a:endParaRPr>
          </a:p>
        </p:txBody>
      </p:sp>
      <p:sp>
        <p:nvSpPr>
          <p:cNvPr id="4" name="六边形 3"/>
          <p:cNvSpPr/>
          <p:nvPr/>
        </p:nvSpPr>
        <p:spPr bwMode="auto">
          <a:xfrm>
            <a:off x="1776046" y="1487246"/>
            <a:ext cx="288054" cy="248322"/>
          </a:xfrm>
          <a:prstGeom prst="hexagon">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69" name="六边形 68"/>
          <p:cNvSpPr/>
          <p:nvPr/>
        </p:nvSpPr>
        <p:spPr bwMode="auto">
          <a:xfrm>
            <a:off x="10436469" y="1487246"/>
            <a:ext cx="288054" cy="248322"/>
          </a:xfrm>
          <a:prstGeom prst="hexagon">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6233">
        <p:blinds dir="vert"/>
      </p:transition>
    </mc:Choice>
    <mc:Fallback>
      <p:transition spd="slow" advTm="6233">
        <p:blinds dir="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4.1 </a:t>
            </a:r>
            <a:r>
              <a:rPr lang="zh-CN" altLang="en-US" sz="2800" dirty="0">
                <a:solidFill>
                  <a:schemeClr val="accent2"/>
                </a:solidFill>
                <a:latin typeface="微软雅黑" panose="020B0503020204020204" pitchFamily="34" charset="-122"/>
                <a:ea typeface="微软雅黑" panose="020B0503020204020204" pitchFamily="34" charset="-122"/>
              </a:rPr>
              <a:t>行业发展预测</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4</a:t>
            </a:r>
            <a:endParaRPr lang="zh-CN" altLang="en-US" dirty="0">
              <a:solidFill>
                <a:schemeClr val="accent2"/>
              </a:solidFill>
            </a:endParaRPr>
          </a:p>
        </p:txBody>
      </p:sp>
      <p:sp>
        <p:nvSpPr>
          <p:cNvPr id="25" name="Freeform 5"/>
          <p:cNvSpPr/>
          <p:nvPr/>
        </p:nvSpPr>
        <p:spPr bwMode="auto">
          <a:xfrm>
            <a:off x="4192588" y="1054100"/>
            <a:ext cx="4194175" cy="2446338"/>
          </a:xfrm>
          <a:custGeom>
            <a:avLst/>
            <a:gdLst>
              <a:gd name="T0" fmla="*/ 0 w 4974"/>
              <a:gd name="T1" fmla="*/ 1729 h 2893"/>
              <a:gd name="T2" fmla="*/ 4974 w 4974"/>
              <a:gd name="T3" fmla="*/ 0 h 2893"/>
              <a:gd name="T4" fmla="*/ 4974 w 4974"/>
              <a:gd name="T5" fmla="*/ 1164 h 2893"/>
              <a:gd name="T6" fmla="*/ 0 w 4974"/>
              <a:gd name="T7" fmla="*/ 2893 h 2893"/>
              <a:gd name="T8" fmla="*/ 0 w 4974"/>
              <a:gd name="T9" fmla="*/ 1729 h 2893"/>
            </a:gdLst>
            <a:ahLst/>
            <a:cxnLst>
              <a:cxn ang="0">
                <a:pos x="T0" y="T1"/>
              </a:cxn>
              <a:cxn ang="0">
                <a:pos x="T2" y="T3"/>
              </a:cxn>
              <a:cxn ang="0">
                <a:pos x="T4" y="T5"/>
              </a:cxn>
              <a:cxn ang="0">
                <a:pos x="T6" y="T7"/>
              </a:cxn>
              <a:cxn ang="0">
                <a:pos x="T8" y="T9"/>
              </a:cxn>
            </a:cxnLst>
            <a:rect l="0" t="0" r="r" b="b"/>
            <a:pathLst>
              <a:path w="4974" h="2893">
                <a:moveTo>
                  <a:pt x="0" y="1729"/>
                </a:moveTo>
                <a:lnTo>
                  <a:pt x="4974" y="0"/>
                </a:lnTo>
                <a:lnTo>
                  <a:pt x="4974" y="1164"/>
                </a:lnTo>
                <a:lnTo>
                  <a:pt x="0" y="2893"/>
                </a:lnTo>
                <a:lnTo>
                  <a:pt x="0" y="1729"/>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6" name="Freeform 6"/>
          <p:cNvSpPr/>
          <p:nvPr/>
        </p:nvSpPr>
        <p:spPr bwMode="auto">
          <a:xfrm>
            <a:off x="4192588" y="2516188"/>
            <a:ext cx="4194175" cy="2444750"/>
          </a:xfrm>
          <a:custGeom>
            <a:avLst/>
            <a:gdLst>
              <a:gd name="T0" fmla="*/ 0 w 4974"/>
              <a:gd name="T1" fmla="*/ 1728 h 2892"/>
              <a:gd name="T2" fmla="*/ 4974 w 4974"/>
              <a:gd name="T3" fmla="*/ 0 h 2892"/>
              <a:gd name="T4" fmla="*/ 4974 w 4974"/>
              <a:gd name="T5" fmla="*/ 1164 h 2892"/>
              <a:gd name="T6" fmla="*/ 0 w 4974"/>
              <a:gd name="T7" fmla="*/ 2892 h 2892"/>
              <a:gd name="T8" fmla="*/ 0 w 4974"/>
              <a:gd name="T9" fmla="*/ 1728 h 2892"/>
            </a:gdLst>
            <a:ahLst/>
            <a:cxnLst>
              <a:cxn ang="0">
                <a:pos x="T0" y="T1"/>
              </a:cxn>
              <a:cxn ang="0">
                <a:pos x="T2" y="T3"/>
              </a:cxn>
              <a:cxn ang="0">
                <a:pos x="T4" y="T5"/>
              </a:cxn>
              <a:cxn ang="0">
                <a:pos x="T6" y="T7"/>
              </a:cxn>
              <a:cxn ang="0">
                <a:pos x="T8" y="T9"/>
              </a:cxn>
            </a:cxnLst>
            <a:rect l="0" t="0" r="r" b="b"/>
            <a:pathLst>
              <a:path w="4974" h="2892">
                <a:moveTo>
                  <a:pt x="0" y="1728"/>
                </a:moveTo>
                <a:lnTo>
                  <a:pt x="4974" y="0"/>
                </a:lnTo>
                <a:lnTo>
                  <a:pt x="4974" y="1164"/>
                </a:lnTo>
                <a:lnTo>
                  <a:pt x="0" y="2892"/>
                </a:lnTo>
                <a:lnTo>
                  <a:pt x="0" y="17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7" name="Freeform 7"/>
          <p:cNvSpPr/>
          <p:nvPr/>
        </p:nvSpPr>
        <p:spPr bwMode="auto">
          <a:xfrm>
            <a:off x="3538538" y="3976688"/>
            <a:ext cx="4848225" cy="2446338"/>
          </a:xfrm>
          <a:custGeom>
            <a:avLst/>
            <a:gdLst>
              <a:gd name="T0" fmla="*/ 0 w 5750"/>
              <a:gd name="T1" fmla="*/ 1729 h 2893"/>
              <a:gd name="T2" fmla="*/ 5750 w 5750"/>
              <a:gd name="T3" fmla="*/ 0 h 2893"/>
              <a:gd name="T4" fmla="*/ 5750 w 5750"/>
              <a:gd name="T5" fmla="*/ 1164 h 2893"/>
              <a:gd name="T6" fmla="*/ 0 w 5750"/>
              <a:gd name="T7" fmla="*/ 2893 h 2893"/>
              <a:gd name="T8" fmla="*/ 0 w 5750"/>
              <a:gd name="T9" fmla="*/ 1729 h 2893"/>
            </a:gdLst>
            <a:ahLst/>
            <a:cxnLst>
              <a:cxn ang="0">
                <a:pos x="T0" y="T1"/>
              </a:cxn>
              <a:cxn ang="0">
                <a:pos x="T2" y="T3"/>
              </a:cxn>
              <a:cxn ang="0">
                <a:pos x="T4" y="T5"/>
              </a:cxn>
              <a:cxn ang="0">
                <a:pos x="T6" y="T7"/>
              </a:cxn>
              <a:cxn ang="0">
                <a:pos x="T8" y="T9"/>
              </a:cxn>
            </a:cxnLst>
            <a:rect l="0" t="0" r="r" b="b"/>
            <a:pathLst>
              <a:path w="5750" h="2893">
                <a:moveTo>
                  <a:pt x="0" y="1729"/>
                </a:moveTo>
                <a:lnTo>
                  <a:pt x="5750" y="0"/>
                </a:lnTo>
                <a:lnTo>
                  <a:pt x="5750" y="1164"/>
                </a:lnTo>
                <a:lnTo>
                  <a:pt x="0" y="2893"/>
                </a:lnTo>
                <a:lnTo>
                  <a:pt x="0" y="1729"/>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8" name="Rectangle 8"/>
          <p:cNvSpPr>
            <a:spLocks noChangeArrowheads="1"/>
          </p:cNvSpPr>
          <p:nvPr/>
        </p:nvSpPr>
        <p:spPr bwMode="auto">
          <a:xfrm>
            <a:off x="1128713" y="1054100"/>
            <a:ext cx="7258050" cy="984250"/>
          </a:xfrm>
          <a:prstGeom prst="rect">
            <a:avLst/>
          </a:prstGeom>
          <a:solidFill>
            <a:schemeClr val="bg2"/>
          </a:solidFill>
          <a:ln>
            <a:noFill/>
          </a:ln>
        </p:spPr>
        <p:txBody>
          <a:bodyPr vert="horz" wrap="square" lIns="91440" tIns="45720" rIns="91440" bIns="45720" numCol="1" anchor="t" anchorCtr="0" compatLnSpc="1"/>
          <a:lstStyle/>
          <a:p>
            <a:endParaRPr lang="zh-CN" altLang="en-US"/>
          </a:p>
        </p:txBody>
      </p:sp>
      <p:sp>
        <p:nvSpPr>
          <p:cNvPr id="29" name="Rectangle 9"/>
          <p:cNvSpPr>
            <a:spLocks noChangeArrowheads="1"/>
          </p:cNvSpPr>
          <p:nvPr/>
        </p:nvSpPr>
        <p:spPr bwMode="auto">
          <a:xfrm>
            <a:off x="4192588" y="2516188"/>
            <a:ext cx="4194175" cy="984250"/>
          </a:xfrm>
          <a:prstGeom prst="rect">
            <a:avLst/>
          </a:prstGeom>
          <a:solidFill>
            <a:schemeClr val="tx2"/>
          </a:solidFill>
          <a:ln>
            <a:noFill/>
          </a:ln>
        </p:spPr>
        <p:txBody>
          <a:bodyPr vert="horz" wrap="square" lIns="91440" tIns="45720" rIns="91440" bIns="45720" numCol="1" anchor="t" anchorCtr="0" compatLnSpc="1"/>
          <a:lstStyle/>
          <a:p>
            <a:endParaRPr lang="zh-CN" altLang="en-US"/>
          </a:p>
        </p:txBody>
      </p:sp>
      <p:sp>
        <p:nvSpPr>
          <p:cNvPr id="30" name="Rectangle 10"/>
          <p:cNvSpPr>
            <a:spLocks noChangeArrowheads="1"/>
          </p:cNvSpPr>
          <p:nvPr/>
        </p:nvSpPr>
        <p:spPr bwMode="auto">
          <a:xfrm>
            <a:off x="4192588" y="3976688"/>
            <a:ext cx="4194175" cy="984250"/>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31" name="Rectangle 11"/>
          <p:cNvSpPr>
            <a:spLocks noChangeArrowheads="1"/>
          </p:cNvSpPr>
          <p:nvPr/>
        </p:nvSpPr>
        <p:spPr bwMode="auto">
          <a:xfrm>
            <a:off x="3538538" y="5438775"/>
            <a:ext cx="7258050" cy="984250"/>
          </a:xfrm>
          <a:prstGeom prst="rect">
            <a:avLst/>
          </a:prstGeom>
          <a:solidFill>
            <a:schemeClr val="tx1"/>
          </a:solidFill>
          <a:ln>
            <a:noFill/>
          </a:ln>
        </p:spPr>
        <p:txBody>
          <a:bodyPr vert="horz" wrap="square" lIns="91440" tIns="45720" rIns="91440" bIns="45720" numCol="1" anchor="t" anchorCtr="0" compatLnSpc="1"/>
          <a:lstStyle/>
          <a:p>
            <a:endParaRPr lang="zh-CN" altLang="en-US"/>
          </a:p>
        </p:txBody>
      </p:sp>
      <p:sp>
        <p:nvSpPr>
          <p:cNvPr id="32" name="Line 12"/>
          <p:cNvSpPr>
            <a:spLocks noChangeShapeType="1"/>
          </p:cNvSpPr>
          <p:nvPr/>
        </p:nvSpPr>
        <p:spPr bwMode="auto">
          <a:xfrm>
            <a:off x="2289176" y="1189874"/>
            <a:ext cx="0" cy="751221"/>
          </a:xfrm>
          <a:prstGeom prst="line">
            <a:avLst/>
          </a:prstGeom>
          <a:noFill/>
          <a:ln w="17463" cap="flat">
            <a:solidFill>
              <a:srgbClr val="FEFEF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3" name="Line 13"/>
          <p:cNvSpPr>
            <a:spLocks noChangeShapeType="1"/>
          </p:cNvSpPr>
          <p:nvPr/>
        </p:nvSpPr>
        <p:spPr bwMode="auto">
          <a:xfrm>
            <a:off x="7200901" y="2606675"/>
            <a:ext cx="0" cy="762167"/>
          </a:xfrm>
          <a:prstGeom prst="line">
            <a:avLst/>
          </a:prstGeom>
          <a:noFill/>
          <a:ln w="17463" cap="flat">
            <a:solidFill>
              <a:srgbClr val="FEFEF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Line 14"/>
          <p:cNvSpPr>
            <a:spLocks noChangeShapeType="1"/>
          </p:cNvSpPr>
          <p:nvPr/>
        </p:nvSpPr>
        <p:spPr bwMode="auto">
          <a:xfrm>
            <a:off x="7200901" y="4054475"/>
            <a:ext cx="0" cy="758157"/>
          </a:xfrm>
          <a:prstGeom prst="line">
            <a:avLst/>
          </a:prstGeom>
          <a:noFill/>
          <a:ln w="17463" cap="flat">
            <a:solidFill>
              <a:srgbClr val="FEFEF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5" name="Line 15"/>
          <p:cNvSpPr>
            <a:spLocks noChangeShapeType="1"/>
          </p:cNvSpPr>
          <p:nvPr/>
        </p:nvSpPr>
        <p:spPr bwMode="auto">
          <a:xfrm>
            <a:off x="4760913" y="5516731"/>
            <a:ext cx="0" cy="771775"/>
          </a:xfrm>
          <a:prstGeom prst="line">
            <a:avLst/>
          </a:prstGeom>
          <a:noFill/>
          <a:ln w="17463" cap="flat">
            <a:solidFill>
              <a:srgbClr val="FEFEF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7" name="矩形 1"/>
          <p:cNvSpPr>
            <a:spLocks noChangeArrowheads="1"/>
          </p:cNvSpPr>
          <p:nvPr/>
        </p:nvSpPr>
        <p:spPr bwMode="auto">
          <a:xfrm>
            <a:off x="2406316" y="1324392"/>
            <a:ext cx="55666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行业里盈利模式相对较多，经营方式灵活多变</a:t>
            </a:r>
            <a:endParaRPr lang="zh-CN" altLang="en-US"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TextBox 644"/>
          <p:cNvSpPr>
            <a:spLocks noChangeArrowheads="1"/>
          </p:cNvSpPr>
          <p:nvPr/>
        </p:nvSpPr>
        <p:spPr bwMode="auto">
          <a:xfrm>
            <a:off x="8603191" y="1272369"/>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sym typeface="Arial" panose="020B0604020202020204" pitchFamily="34" charset="0"/>
              </a:rPr>
              <a:t>盈利模式多样</a:t>
            </a:r>
            <a:endParaRPr lang="zh-CN" altLang="en-US" sz="20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0" name="矩形 1"/>
          <p:cNvSpPr>
            <a:spLocks noChangeArrowheads="1"/>
          </p:cNvSpPr>
          <p:nvPr/>
        </p:nvSpPr>
        <p:spPr bwMode="auto">
          <a:xfrm>
            <a:off x="4298659" y="2592826"/>
            <a:ext cx="27277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据某某协会统计，该行业市场规模每年以</a:t>
            </a:r>
            <a:r>
              <a:rPr lang="en-US" altLang="zh-CN">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30%</a:t>
            </a:r>
            <a:r>
              <a:rPr lang="zh-CN" altLang="en-US">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速度递增</a:t>
            </a:r>
            <a:endParaRPr lang="zh-CN" altLang="en-US"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TextBox 644"/>
          <p:cNvSpPr>
            <a:spLocks noChangeArrowheads="1"/>
          </p:cNvSpPr>
          <p:nvPr/>
        </p:nvSpPr>
        <p:spPr bwMode="auto">
          <a:xfrm>
            <a:off x="8603191" y="2780327"/>
            <a:ext cx="156984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a:solidFill>
                  <a:schemeClr val="accent1"/>
                </a:solidFill>
                <a:latin typeface="微软雅黑" panose="020B0503020204020204" pitchFamily="34" charset="-122"/>
                <a:ea typeface="微软雅黑" panose="020B0503020204020204" pitchFamily="34" charset="-122"/>
                <a:sym typeface="Arial" panose="020B0604020202020204" pitchFamily="34" charset="0"/>
              </a:rPr>
              <a:t>市场规模逐年增长</a:t>
            </a:r>
            <a:endParaRPr lang="zh-CN" altLang="en-US" sz="20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矩形 1"/>
          <p:cNvSpPr>
            <a:spLocks noChangeArrowheads="1"/>
          </p:cNvSpPr>
          <p:nvPr/>
        </p:nvSpPr>
        <p:spPr bwMode="auto">
          <a:xfrm>
            <a:off x="4298659" y="4084742"/>
            <a:ext cx="27277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处于发展阶段，政策法规、行业标准还有待完善</a:t>
            </a:r>
            <a:endParaRPr lang="zh-CN" altLang="en-US"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TextBox 644"/>
          <p:cNvSpPr>
            <a:spLocks noChangeArrowheads="1"/>
          </p:cNvSpPr>
          <p:nvPr/>
        </p:nvSpPr>
        <p:spPr bwMode="auto">
          <a:xfrm>
            <a:off x="8603191" y="4240158"/>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sym typeface="Arial" panose="020B0604020202020204" pitchFamily="34" charset="0"/>
              </a:rPr>
              <a:t>政策不完善</a:t>
            </a:r>
            <a:endParaRPr lang="zh-CN" altLang="en-US" sz="20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6" name="矩形 1"/>
          <p:cNvSpPr>
            <a:spLocks noChangeArrowheads="1"/>
          </p:cNvSpPr>
          <p:nvPr/>
        </p:nvSpPr>
        <p:spPr bwMode="auto">
          <a:xfrm>
            <a:off x="4876800" y="5738396"/>
            <a:ext cx="55666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处于行业发展期，前景看好，后期增长空间大</a:t>
            </a:r>
            <a:endParaRPr lang="zh-CN" altLang="en-US"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TextBox 644"/>
          <p:cNvSpPr>
            <a:spLocks noChangeArrowheads="1"/>
          </p:cNvSpPr>
          <p:nvPr/>
        </p:nvSpPr>
        <p:spPr bwMode="auto">
          <a:xfrm>
            <a:off x="2202391" y="5748115"/>
            <a:ext cx="1210590"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sym typeface="Arial" panose="020B0604020202020204" pitchFamily="34" charset="0"/>
              </a:rPr>
              <a:t>朝阳行业</a:t>
            </a:r>
            <a:endParaRPr lang="zh-CN" altLang="en-US" sz="20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Freeform 29"/>
          <p:cNvSpPr>
            <a:spLocks noEditPoints="1"/>
          </p:cNvSpPr>
          <p:nvPr/>
        </p:nvSpPr>
        <p:spPr bwMode="auto">
          <a:xfrm>
            <a:off x="7565816" y="4123531"/>
            <a:ext cx="488950" cy="692150"/>
          </a:xfrm>
          <a:custGeom>
            <a:avLst/>
            <a:gdLst>
              <a:gd name="T0" fmla="*/ 82 w 625"/>
              <a:gd name="T1" fmla="*/ 138 h 852"/>
              <a:gd name="T2" fmla="*/ 69 w 625"/>
              <a:gd name="T3" fmla="*/ 852 h 852"/>
              <a:gd name="T4" fmla="*/ 625 w 625"/>
              <a:gd name="T5" fmla="*/ 209 h 852"/>
              <a:gd name="T6" fmla="*/ 577 w 625"/>
              <a:gd name="T7" fmla="*/ 224 h 852"/>
              <a:gd name="T8" fmla="*/ 71 w 625"/>
              <a:gd name="T9" fmla="*/ 803 h 852"/>
              <a:gd name="T10" fmla="*/ 270 w 625"/>
              <a:gd name="T11" fmla="*/ 91 h 852"/>
              <a:gd name="T12" fmla="*/ 355 w 625"/>
              <a:gd name="T13" fmla="*/ 91 h 852"/>
              <a:gd name="T14" fmla="*/ 311 w 625"/>
              <a:gd name="T15" fmla="*/ 136 h 852"/>
              <a:gd name="T16" fmla="*/ 218 w 625"/>
              <a:gd name="T17" fmla="*/ 93 h 852"/>
              <a:gd name="T18" fmla="*/ 115 w 625"/>
              <a:gd name="T19" fmla="*/ 216 h 852"/>
              <a:gd name="T20" fmla="*/ 510 w 625"/>
              <a:gd name="T21" fmla="*/ 216 h 852"/>
              <a:gd name="T22" fmla="*/ 406 w 625"/>
              <a:gd name="T23" fmla="*/ 93 h 852"/>
              <a:gd name="T24" fmla="*/ 218 w 625"/>
              <a:gd name="T25" fmla="*/ 93 h 852"/>
              <a:gd name="T26" fmla="*/ 220 w 625"/>
              <a:gd name="T27" fmla="*/ 647 h 852"/>
              <a:gd name="T28" fmla="*/ 151 w 625"/>
              <a:gd name="T29" fmla="*/ 667 h 852"/>
              <a:gd name="T30" fmla="*/ 136 w 625"/>
              <a:gd name="T31" fmla="*/ 682 h 852"/>
              <a:gd name="T32" fmla="*/ 220 w 625"/>
              <a:gd name="T33" fmla="*/ 688 h 852"/>
              <a:gd name="T34" fmla="*/ 132 w 625"/>
              <a:gd name="T35" fmla="*/ 731 h 852"/>
              <a:gd name="T36" fmla="*/ 242 w 625"/>
              <a:gd name="T37" fmla="*/ 677 h 852"/>
              <a:gd name="T38" fmla="*/ 242 w 625"/>
              <a:gd name="T39" fmla="*/ 643 h 852"/>
              <a:gd name="T40" fmla="*/ 110 w 625"/>
              <a:gd name="T41" fmla="*/ 649 h 852"/>
              <a:gd name="T42" fmla="*/ 214 w 625"/>
              <a:gd name="T43" fmla="*/ 760 h 852"/>
              <a:gd name="T44" fmla="*/ 214 w 625"/>
              <a:gd name="T45" fmla="*/ 334 h 852"/>
              <a:gd name="T46" fmla="*/ 151 w 625"/>
              <a:gd name="T47" fmla="*/ 354 h 852"/>
              <a:gd name="T48" fmla="*/ 173 w 625"/>
              <a:gd name="T49" fmla="*/ 410 h 852"/>
              <a:gd name="T50" fmla="*/ 132 w 625"/>
              <a:gd name="T51" fmla="*/ 425 h 852"/>
              <a:gd name="T52" fmla="*/ 214 w 625"/>
              <a:gd name="T53" fmla="*/ 313 h 852"/>
              <a:gd name="T54" fmla="*/ 110 w 625"/>
              <a:gd name="T55" fmla="*/ 423 h 852"/>
              <a:gd name="T56" fmla="*/ 241 w 625"/>
              <a:gd name="T57" fmla="*/ 359 h 852"/>
              <a:gd name="T58" fmla="*/ 240 w 625"/>
              <a:gd name="T59" fmla="*/ 330 h 852"/>
              <a:gd name="T60" fmla="*/ 220 w 625"/>
              <a:gd name="T61" fmla="*/ 503 h 852"/>
              <a:gd name="T62" fmla="*/ 136 w 625"/>
              <a:gd name="T63" fmla="*/ 524 h 852"/>
              <a:gd name="T64" fmla="*/ 220 w 625"/>
              <a:gd name="T65" fmla="*/ 580 h 852"/>
              <a:gd name="T66" fmla="*/ 242 w 625"/>
              <a:gd name="T67" fmla="*/ 487 h 852"/>
              <a:gd name="T68" fmla="*/ 110 w 625"/>
              <a:gd name="T69" fmla="*/ 492 h 852"/>
              <a:gd name="T70" fmla="*/ 220 w 625"/>
              <a:gd name="T71" fmla="*/ 602 h 852"/>
              <a:gd name="T72" fmla="*/ 289 w 625"/>
              <a:gd name="T73" fmla="*/ 465 h 852"/>
              <a:gd name="T74" fmla="*/ 326 w 625"/>
              <a:gd name="T75" fmla="*/ 723 h 852"/>
              <a:gd name="T76" fmla="*/ 502 w 625"/>
              <a:gd name="T77" fmla="*/ 669 h 852"/>
              <a:gd name="T78" fmla="*/ 320 w 625"/>
              <a:gd name="T79" fmla="*/ 716 h 852"/>
              <a:gd name="T80" fmla="*/ 502 w 625"/>
              <a:gd name="T81" fmla="*/ 507 h 852"/>
              <a:gd name="T82" fmla="*/ 320 w 625"/>
              <a:gd name="T83" fmla="*/ 410 h 852"/>
              <a:gd name="T84" fmla="*/ 320 w 625"/>
              <a:gd name="T85" fmla="*/ 352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3" y="803"/>
                </a:cubicBezTo>
                <a:lnTo>
                  <a:pt x="71" y="803"/>
                </a:lnTo>
                <a:cubicBezTo>
                  <a:pt x="53" y="803"/>
                  <a:pt x="48" y="783"/>
                  <a:pt x="48" y="764"/>
                </a:cubicBezTo>
                <a:lnTo>
                  <a:pt x="48" y="224"/>
                </a:lnTo>
                <a:close/>
                <a:moveTo>
                  <a:pt x="270" y="91"/>
                </a:moveTo>
                <a:cubicBezTo>
                  <a:pt x="270" y="71"/>
                  <a:pt x="289" y="52"/>
                  <a:pt x="309" y="52"/>
                </a:cubicBezTo>
                <a:lnTo>
                  <a:pt x="316" y="52"/>
                </a:lnTo>
                <a:cubicBezTo>
                  <a:pt x="335" y="52"/>
                  <a:pt x="355" y="71"/>
                  <a:pt x="355" y="91"/>
                </a:cubicBezTo>
                <a:lnTo>
                  <a:pt x="355" y="95"/>
                </a:lnTo>
                <a:cubicBezTo>
                  <a:pt x="355" y="117"/>
                  <a:pt x="336" y="136"/>
                  <a:pt x="313" y="136"/>
                </a:cubicBezTo>
                <a:lnTo>
                  <a:pt x="311" y="136"/>
                </a:lnTo>
                <a:cubicBezTo>
                  <a:pt x="289" y="136"/>
                  <a:pt x="270" y="117"/>
                  <a:pt x="270" y="95"/>
                </a:cubicBezTo>
                <a:lnTo>
                  <a:pt x="270" y="91"/>
                </a:lnTo>
                <a:close/>
                <a:moveTo>
                  <a:pt x="218" y="93"/>
                </a:moveTo>
                <a:lnTo>
                  <a:pt x="149" y="93"/>
                </a:lnTo>
                <a:cubicBezTo>
                  <a:pt x="125" y="93"/>
                  <a:pt x="115" y="104"/>
                  <a:pt x="115" y="127"/>
                </a:cubicBezTo>
                <a:lnTo>
                  <a:pt x="115" y="216"/>
                </a:lnTo>
                <a:cubicBezTo>
                  <a:pt x="115" y="231"/>
                  <a:pt x="124" y="246"/>
                  <a:pt x="138" y="246"/>
                </a:cubicBezTo>
                <a:lnTo>
                  <a:pt x="486" y="246"/>
                </a:lnTo>
                <a:cubicBezTo>
                  <a:pt x="501" y="246"/>
                  <a:pt x="510" y="231"/>
                  <a:pt x="510" y="216"/>
                </a:cubicBezTo>
                <a:lnTo>
                  <a:pt x="510" y="127"/>
                </a:lnTo>
                <a:cubicBezTo>
                  <a:pt x="510" y="104"/>
                  <a:pt x="499" y="93"/>
                  <a:pt x="476" y="93"/>
                </a:cubicBezTo>
                <a:lnTo>
                  <a:pt x="406" y="93"/>
                </a:lnTo>
                <a:cubicBezTo>
                  <a:pt x="406" y="45"/>
                  <a:pt x="366" y="0"/>
                  <a:pt x="320" y="0"/>
                </a:cubicBezTo>
                <a:lnTo>
                  <a:pt x="305" y="0"/>
                </a:lnTo>
                <a:cubicBezTo>
                  <a:pt x="259" y="0"/>
                  <a:pt x="218" y="45"/>
                  <a:pt x="218" y="93"/>
                </a:cubicBezTo>
                <a:close/>
                <a:moveTo>
                  <a:pt x="132" y="654"/>
                </a:moveTo>
                <a:cubicBezTo>
                  <a:pt x="132" y="649"/>
                  <a:pt x="133" y="647"/>
                  <a:pt x="138" y="647"/>
                </a:cubicBezTo>
                <a:lnTo>
                  <a:pt x="220" y="647"/>
                </a:lnTo>
                <a:lnTo>
                  <a:pt x="220" y="654"/>
                </a:lnTo>
                <a:cubicBezTo>
                  <a:pt x="220" y="661"/>
                  <a:pt x="186" y="680"/>
                  <a:pt x="179" y="684"/>
                </a:cubicBezTo>
                <a:cubicBezTo>
                  <a:pt x="174" y="679"/>
                  <a:pt x="161" y="667"/>
                  <a:pt x="151" y="667"/>
                </a:cubicBezTo>
                <a:lnTo>
                  <a:pt x="149" y="667"/>
                </a:lnTo>
                <a:cubicBezTo>
                  <a:pt x="144" y="667"/>
                  <a:pt x="136" y="674"/>
                  <a:pt x="136" y="680"/>
                </a:cubicBezTo>
                <a:lnTo>
                  <a:pt x="136" y="682"/>
                </a:lnTo>
                <a:cubicBezTo>
                  <a:pt x="136" y="688"/>
                  <a:pt x="167" y="721"/>
                  <a:pt x="173" y="721"/>
                </a:cubicBezTo>
                <a:lnTo>
                  <a:pt x="175" y="721"/>
                </a:lnTo>
                <a:cubicBezTo>
                  <a:pt x="180" y="721"/>
                  <a:pt x="214" y="693"/>
                  <a:pt x="220" y="688"/>
                </a:cubicBezTo>
                <a:cubicBezTo>
                  <a:pt x="220" y="700"/>
                  <a:pt x="225" y="738"/>
                  <a:pt x="214" y="738"/>
                </a:cubicBezTo>
                <a:lnTo>
                  <a:pt x="138" y="738"/>
                </a:lnTo>
                <a:cubicBezTo>
                  <a:pt x="133" y="738"/>
                  <a:pt x="132" y="736"/>
                  <a:pt x="132" y="731"/>
                </a:cubicBezTo>
                <a:lnTo>
                  <a:pt x="132" y="654"/>
                </a:lnTo>
                <a:close/>
                <a:moveTo>
                  <a:pt x="214" y="760"/>
                </a:moveTo>
                <a:cubicBezTo>
                  <a:pt x="255" y="760"/>
                  <a:pt x="240" y="715"/>
                  <a:pt x="242" y="677"/>
                </a:cubicBezTo>
                <a:cubicBezTo>
                  <a:pt x="243" y="658"/>
                  <a:pt x="291" y="641"/>
                  <a:pt x="296" y="624"/>
                </a:cubicBezTo>
                <a:lnTo>
                  <a:pt x="290" y="624"/>
                </a:lnTo>
                <a:cubicBezTo>
                  <a:pt x="275" y="624"/>
                  <a:pt x="253" y="637"/>
                  <a:pt x="242" y="643"/>
                </a:cubicBezTo>
                <a:cubicBezTo>
                  <a:pt x="237" y="635"/>
                  <a:pt x="232" y="626"/>
                  <a:pt x="218" y="626"/>
                </a:cubicBezTo>
                <a:lnTo>
                  <a:pt x="134" y="626"/>
                </a:lnTo>
                <a:cubicBezTo>
                  <a:pt x="121" y="626"/>
                  <a:pt x="110" y="637"/>
                  <a:pt x="110" y="649"/>
                </a:cubicBezTo>
                <a:lnTo>
                  <a:pt x="110" y="736"/>
                </a:lnTo>
                <a:cubicBezTo>
                  <a:pt x="110" y="750"/>
                  <a:pt x="123" y="760"/>
                  <a:pt x="138" y="760"/>
                </a:cubicBezTo>
                <a:lnTo>
                  <a:pt x="214" y="760"/>
                </a:lnTo>
                <a:close/>
                <a:moveTo>
                  <a:pt x="132" y="341"/>
                </a:moveTo>
                <a:cubicBezTo>
                  <a:pt x="132" y="336"/>
                  <a:pt x="133" y="334"/>
                  <a:pt x="138" y="334"/>
                </a:cubicBezTo>
                <a:lnTo>
                  <a:pt x="214" y="334"/>
                </a:lnTo>
                <a:cubicBezTo>
                  <a:pt x="219" y="334"/>
                  <a:pt x="220" y="336"/>
                  <a:pt x="220" y="341"/>
                </a:cubicBezTo>
                <a:cubicBezTo>
                  <a:pt x="220" y="346"/>
                  <a:pt x="184" y="371"/>
                  <a:pt x="179" y="371"/>
                </a:cubicBezTo>
                <a:cubicBezTo>
                  <a:pt x="175" y="371"/>
                  <a:pt x="164" y="354"/>
                  <a:pt x="151" y="354"/>
                </a:cubicBezTo>
                <a:cubicBezTo>
                  <a:pt x="145" y="354"/>
                  <a:pt x="136" y="361"/>
                  <a:pt x="136" y="367"/>
                </a:cubicBezTo>
                <a:lnTo>
                  <a:pt x="136" y="369"/>
                </a:lnTo>
                <a:cubicBezTo>
                  <a:pt x="136" y="378"/>
                  <a:pt x="166" y="406"/>
                  <a:pt x="173" y="410"/>
                </a:cubicBezTo>
                <a:lnTo>
                  <a:pt x="221" y="375"/>
                </a:lnTo>
                <a:lnTo>
                  <a:pt x="220"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1" y="447"/>
                  <a:pt x="134" y="447"/>
                </a:cubicBezTo>
                <a:lnTo>
                  <a:pt x="218" y="447"/>
                </a:lnTo>
                <a:cubicBezTo>
                  <a:pt x="252" y="447"/>
                  <a:pt x="242" y="393"/>
                  <a:pt x="241" y="359"/>
                </a:cubicBezTo>
                <a:lnTo>
                  <a:pt x="296" y="313"/>
                </a:lnTo>
                <a:cubicBezTo>
                  <a:pt x="296" y="313"/>
                  <a:pt x="292" y="311"/>
                  <a:pt x="292" y="311"/>
                </a:cubicBezTo>
                <a:cubicBezTo>
                  <a:pt x="270" y="311"/>
                  <a:pt x="253" y="329"/>
                  <a:pt x="240" y="330"/>
                </a:cubicBezTo>
                <a:close/>
                <a:moveTo>
                  <a:pt x="132" y="492"/>
                </a:moveTo>
                <a:lnTo>
                  <a:pt x="220" y="492"/>
                </a:lnTo>
                <a:lnTo>
                  <a:pt x="220" y="503"/>
                </a:lnTo>
                <a:lnTo>
                  <a:pt x="179" y="529"/>
                </a:lnTo>
                <a:lnTo>
                  <a:pt x="152" y="508"/>
                </a:lnTo>
                <a:cubicBezTo>
                  <a:pt x="145" y="513"/>
                  <a:pt x="136" y="514"/>
                  <a:pt x="136" y="524"/>
                </a:cubicBezTo>
                <a:cubicBezTo>
                  <a:pt x="136" y="531"/>
                  <a:pt x="167" y="565"/>
                  <a:pt x="173" y="565"/>
                </a:cubicBezTo>
                <a:cubicBezTo>
                  <a:pt x="183" y="565"/>
                  <a:pt x="209" y="536"/>
                  <a:pt x="220" y="533"/>
                </a:cubicBezTo>
                <a:lnTo>
                  <a:pt x="220" y="580"/>
                </a:lnTo>
                <a:lnTo>
                  <a:pt x="132" y="580"/>
                </a:lnTo>
                <a:lnTo>
                  <a:pt x="132" y="492"/>
                </a:lnTo>
                <a:close/>
                <a:moveTo>
                  <a:pt x="242" y="487"/>
                </a:moveTo>
                <a:cubicBezTo>
                  <a:pt x="238" y="480"/>
                  <a:pt x="233" y="470"/>
                  <a:pt x="220" y="470"/>
                </a:cubicBezTo>
                <a:lnTo>
                  <a:pt x="132" y="470"/>
                </a:lnTo>
                <a:cubicBezTo>
                  <a:pt x="121" y="470"/>
                  <a:pt x="110" y="481"/>
                  <a:pt x="110" y="492"/>
                </a:cubicBezTo>
                <a:lnTo>
                  <a:pt x="110" y="580"/>
                </a:lnTo>
                <a:cubicBezTo>
                  <a:pt x="110" y="591"/>
                  <a:pt x="121" y="602"/>
                  <a:pt x="132" y="602"/>
                </a:cubicBezTo>
                <a:lnTo>
                  <a:pt x="220" y="602"/>
                </a:lnTo>
                <a:cubicBezTo>
                  <a:pt x="252" y="602"/>
                  <a:pt x="242" y="546"/>
                  <a:pt x="241" y="515"/>
                </a:cubicBezTo>
                <a:lnTo>
                  <a:pt x="296" y="469"/>
                </a:lnTo>
                <a:lnTo>
                  <a:pt x="289" y="465"/>
                </a:lnTo>
                <a:lnTo>
                  <a:pt x="242" y="487"/>
                </a:lnTo>
                <a:close/>
                <a:moveTo>
                  <a:pt x="320" y="716"/>
                </a:moveTo>
                <a:cubicBezTo>
                  <a:pt x="320" y="721"/>
                  <a:pt x="321" y="723"/>
                  <a:pt x="326" y="723"/>
                </a:cubicBezTo>
                <a:lnTo>
                  <a:pt x="495" y="723"/>
                </a:lnTo>
                <a:cubicBezTo>
                  <a:pt x="500" y="723"/>
                  <a:pt x="502" y="721"/>
                  <a:pt x="502" y="716"/>
                </a:cubicBezTo>
                <a:lnTo>
                  <a:pt x="502" y="669"/>
                </a:lnTo>
                <a:cubicBezTo>
                  <a:pt x="502" y="664"/>
                  <a:pt x="500" y="662"/>
                  <a:pt x="495" y="662"/>
                </a:cubicBezTo>
                <a:lnTo>
                  <a:pt x="320" y="662"/>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4" name="Freeform 30"/>
          <p:cNvSpPr>
            <a:spLocks noEditPoints="1"/>
          </p:cNvSpPr>
          <p:nvPr/>
        </p:nvSpPr>
        <p:spPr bwMode="auto">
          <a:xfrm>
            <a:off x="7532115" y="2706087"/>
            <a:ext cx="554243" cy="612584"/>
          </a:xfrm>
          <a:custGeom>
            <a:avLst/>
            <a:gdLst>
              <a:gd name="T0" fmla="*/ 244 w 809"/>
              <a:gd name="T1" fmla="*/ 132 h 862"/>
              <a:gd name="T2" fmla="*/ 530 w 809"/>
              <a:gd name="T3" fmla="*/ 96 h 862"/>
              <a:gd name="T4" fmla="*/ 428 w 809"/>
              <a:gd name="T5" fmla="*/ 59 h 862"/>
              <a:gd name="T6" fmla="*/ 310 w 809"/>
              <a:gd name="T7" fmla="*/ 59 h 862"/>
              <a:gd name="T8" fmla="*/ 207 w 809"/>
              <a:gd name="T9" fmla="*/ 96 h 862"/>
              <a:gd name="T10" fmla="*/ 666 w 809"/>
              <a:gd name="T11" fmla="*/ 747 h 862"/>
              <a:gd name="T12" fmla="*/ 677 w 809"/>
              <a:gd name="T13" fmla="*/ 721 h 862"/>
              <a:gd name="T14" fmla="*/ 630 w 809"/>
              <a:gd name="T15" fmla="*/ 560 h 862"/>
              <a:gd name="T16" fmla="*/ 600 w 809"/>
              <a:gd name="T17" fmla="*/ 560 h 862"/>
              <a:gd name="T18" fmla="*/ 600 w 809"/>
              <a:gd name="T19" fmla="*/ 684 h 862"/>
              <a:gd name="T20" fmla="*/ 601 w 809"/>
              <a:gd name="T21" fmla="*/ 687 h 862"/>
              <a:gd name="T22" fmla="*/ 603 w 809"/>
              <a:gd name="T23" fmla="*/ 689 h 862"/>
              <a:gd name="T24" fmla="*/ 605 w 809"/>
              <a:gd name="T25" fmla="*/ 692 h 862"/>
              <a:gd name="T26" fmla="*/ 770 w 809"/>
              <a:gd name="T27" fmla="*/ 569 h 862"/>
              <a:gd name="T28" fmla="*/ 615 w 809"/>
              <a:gd name="T29" fmla="*/ 487 h 862"/>
              <a:gd name="T30" fmla="*/ 580 w 809"/>
              <a:gd name="T31" fmla="*/ 859 h 862"/>
              <a:gd name="T32" fmla="*/ 799 w 809"/>
              <a:gd name="T33" fmla="*/ 710 h 862"/>
              <a:gd name="T34" fmla="*/ 771 w 809"/>
              <a:gd name="T35" fmla="*/ 704 h 862"/>
              <a:gd name="T36" fmla="*/ 615 w 809"/>
              <a:gd name="T37" fmla="*/ 833 h 862"/>
              <a:gd name="T38" fmla="*/ 460 w 809"/>
              <a:gd name="T39" fmla="*/ 645 h 862"/>
              <a:gd name="T40" fmla="*/ 645 w 809"/>
              <a:gd name="T41" fmla="*/ 519 h 862"/>
              <a:gd name="T42" fmla="*/ 771 w 809"/>
              <a:gd name="T43" fmla="*/ 704 h 862"/>
              <a:gd name="T44" fmla="*/ 271 w 809"/>
              <a:gd name="T45" fmla="*/ 703 h 862"/>
              <a:gd name="T46" fmla="*/ 463 w 809"/>
              <a:gd name="T47" fmla="*/ 512 h 862"/>
              <a:gd name="T48" fmla="*/ 503 w 809"/>
              <a:gd name="T49" fmla="*/ 482 h 862"/>
              <a:gd name="T50" fmla="*/ 698 w 809"/>
              <a:gd name="T51" fmla="*/ 292 h 862"/>
              <a:gd name="T52" fmla="*/ 707 w 809"/>
              <a:gd name="T53" fmla="*/ 472 h 862"/>
              <a:gd name="T54" fmla="*/ 737 w 809"/>
              <a:gd name="T55" fmla="*/ 482 h 862"/>
              <a:gd name="T56" fmla="*/ 737 w 809"/>
              <a:gd name="T57" fmla="*/ 199 h 862"/>
              <a:gd name="T58" fmla="*/ 39 w 809"/>
              <a:gd name="T59" fmla="*/ 160 h 862"/>
              <a:gd name="T60" fmla="*/ 0 w 809"/>
              <a:gd name="T61" fmla="*/ 300 h 862"/>
              <a:gd name="T62" fmla="*/ 0 w 809"/>
              <a:gd name="T63" fmla="*/ 512 h 862"/>
              <a:gd name="T64" fmla="*/ 0 w 809"/>
              <a:gd name="T65" fmla="*/ 717 h 862"/>
              <a:gd name="T66" fmla="*/ 408 w 809"/>
              <a:gd name="T67" fmla="*/ 755 h 862"/>
              <a:gd name="T68" fmla="*/ 31 w 809"/>
              <a:gd name="T69" fmla="*/ 300 h 862"/>
              <a:gd name="T70" fmla="*/ 39 w 809"/>
              <a:gd name="T71" fmla="*/ 292 h 862"/>
              <a:gd name="T72" fmla="*/ 241 w 809"/>
              <a:gd name="T73" fmla="*/ 482 h 862"/>
              <a:gd name="T74" fmla="*/ 31 w 809"/>
              <a:gd name="T75" fmla="*/ 300 h 862"/>
              <a:gd name="T76" fmla="*/ 241 w 809"/>
              <a:gd name="T77" fmla="*/ 512 h 862"/>
              <a:gd name="T78" fmla="*/ 39 w 809"/>
              <a:gd name="T79" fmla="*/ 703 h 862"/>
              <a:gd name="T80" fmla="*/ 31 w 809"/>
              <a:gd name="T81" fmla="*/ 512 h 862"/>
              <a:gd name="T82" fmla="*/ 271 w 809"/>
              <a:gd name="T83" fmla="*/ 482 h 862"/>
              <a:gd name="T84" fmla="*/ 271 w 809"/>
              <a:gd name="T85" fmla="*/ 292 h 862"/>
              <a:gd name="T86" fmla="*/ 472 w 809"/>
              <a:gd name="T87" fmla="*/ 482 h 862"/>
              <a:gd name="T88" fmla="*/ 488 w 809"/>
              <a:gd name="T89" fmla="*/ 198 h 862"/>
              <a:gd name="T90" fmla="*/ 514 w 809"/>
              <a:gd name="T91" fmla="*/ 224 h 862"/>
              <a:gd name="T92" fmla="*/ 462 w 809"/>
              <a:gd name="T93" fmla="*/ 224 h 862"/>
              <a:gd name="T94" fmla="*/ 256 w 809"/>
              <a:gd name="T95" fmla="*/ 198 h 862"/>
              <a:gd name="T96" fmla="*/ 282 w 809"/>
              <a:gd name="T97" fmla="*/ 224 h 862"/>
              <a:gd name="T98" fmla="*/ 230 w 809"/>
              <a:gd name="T99" fmla="*/ 224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09" h="862">
                <a:moveTo>
                  <a:pt x="207" y="96"/>
                </a:moveTo>
                <a:cubicBezTo>
                  <a:pt x="207" y="116"/>
                  <a:pt x="224" y="132"/>
                  <a:pt x="244" y="132"/>
                </a:cubicBezTo>
                <a:lnTo>
                  <a:pt x="493" y="132"/>
                </a:lnTo>
                <a:cubicBezTo>
                  <a:pt x="514" y="132"/>
                  <a:pt x="530" y="116"/>
                  <a:pt x="530" y="96"/>
                </a:cubicBezTo>
                <a:cubicBezTo>
                  <a:pt x="530" y="75"/>
                  <a:pt x="514" y="59"/>
                  <a:pt x="493" y="59"/>
                </a:cubicBezTo>
                <a:lnTo>
                  <a:pt x="428" y="59"/>
                </a:lnTo>
                <a:cubicBezTo>
                  <a:pt x="428" y="27"/>
                  <a:pt x="401" y="0"/>
                  <a:pt x="369" y="0"/>
                </a:cubicBezTo>
                <a:cubicBezTo>
                  <a:pt x="336" y="0"/>
                  <a:pt x="310" y="27"/>
                  <a:pt x="310" y="59"/>
                </a:cubicBezTo>
                <a:lnTo>
                  <a:pt x="244" y="59"/>
                </a:lnTo>
                <a:cubicBezTo>
                  <a:pt x="224" y="59"/>
                  <a:pt x="207" y="75"/>
                  <a:pt x="207" y="96"/>
                </a:cubicBezTo>
                <a:close/>
                <a:moveTo>
                  <a:pt x="655" y="742"/>
                </a:moveTo>
                <a:cubicBezTo>
                  <a:pt x="658" y="745"/>
                  <a:pt x="662" y="747"/>
                  <a:pt x="666" y="747"/>
                </a:cubicBezTo>
                <a:cubicBezTo>
                  <a:pt x="670" y="747"/>
                  <a:pt x="674" y="745"/>
                  <a:pt x="677" y="742"/>
                </a:cubicBezTo>
                <a:cubicBezTo>
                  <a:pt x="682" y="736"/>
                  <a:pt x="682" y="727"/>
                  <a:pt x="677" y="721"/>
                </a:cubicBezTo>
                <a:lnTo>
                  <a:pt x="630" y="675"/>
                </a:lnTo>
                <a:lnTo>
                  <a:pt x="630" y="560"/>
                </a:lnTo>
                <a:cubicBezTo>
                  <a:pt x="630" y="551"/>
                  <a:pt x="624" y="544"/>
                  <a:pt x="615" y="544"/>
                </a:cubicBezTo>
                <a:cubicBezTo>
                  <a:pt x="607" y="544"/>
                  <a:pt x="600" y="551"/>
                  <a:pt x="600" y="560"/>
                </a:cubicBezTo>
                <a:lnTo>
                  <a:pt x="600" y="681"/>
                </a:lnTo>
                <a:cubicBezTo>
                  <a:pt x="600" y="682"/>
                  <a:pt x="600" y="683"/>
                  <a:pt x="600" y="684"/>
                </a:cubicBezTo>
                <a:cubicBezTo>
                  <a:pt x="601" y="684"/>
                  <a:pt x="601" y="685"/>
                  <a:pt x="601" y="685"/>
                </a:cubicBezTo>
                <a:cubicBezTo>
                  <a:pt x="601" y="686"/>
                  <a:pt x="601" y="686"/>
                  <a:pt x="601" y="687"/>
                </a:cubicBezTo>
                <a:cubicBezTo>
                  <a:pt x="602" y="687"/>
                  <a:pt x="602" y="688"/>
                  <a:pt x="602" y="688"/>
                </a:cubicBezTo>
                <a:cubicBezTo>
                  <a:pt x="602" y="688"/>
                  <a:pt x="602" y="689"/>
                  <a:pt x="603" y="689"/>
                </a:cubicBezTo>
                <a:cubicBezTo>
                  <a:pt x="603" y="690"/>
                  <a:pt x="604" y="691"/>
                  <a:pt x="604" y="691"/>
                </a:cubicBezTo>
                <a:cubicBezTo>
                  <a:pt x="604" y="691"/>
                  <a:pt x="604" y="692"/>
                  <a:pt x="605" y="692"/>
                </a:cubicBezTo>
                <a:lnTo>
                  <a:pt x="655" y="742"/>
                </a:lnTo>
                <a:close/>
                <a:moveTo>
                  <a:pt x="770" y="569"/>
                </a:moveTo>
                <a:cubicBezTo>
                  <a:pt x="742" y="528"/>
                  <a:pt x="700" y="500"/>
                  <a:pt x="650" y="490"/>
                </a:cubicBezTo>
                <a:cubicBezTo>
                  <a:pt x="639" y="488"/>
                  <a:pt x="627" y="487"/>
                  <a:pt x="615" y="487"/>
                </a:cubicBezTo>
                <a:cubicBezTo>
                  <a:pt x="525" y="487"/>
                  <a:pt x="448" y="551"/>
                  <a:pt x="431" y="639"/>
                </a:cubicBezTo>
                <a:cubicBezTo>
                  <a:pt x="412" y="741"/>
                  <a:pt x="478" y="839"/>
                  <a:pt x="580" y="859"/>
                </a:cubicBezTo>
                <a:cubicBezTo>
                  <a:pt x="592" y="861"/>
                  <a:pt x="604" y="862"/>
                  <a:pt x="615" y="862"/>
                </a:cubicBezTo>
                <a:cubicBezTo>
                  <a:pt x="705" y="862"/>
                  <a:pt x="783" y="798"/>
                  <a:pt x="799" y="710"/>
                </a:cubicBezTo>
                <a:cubicBezTo>
                  <a:pt x="809" y="661"/>
                  <a:pt x="799" y="611"/>
                  <a:pt x="770" y="569"/>
                </a:cubicBezTo>
                <a:close/>
                <a:moveTo>
                  <a:pt x="771" y="704"/>
                </a:moveTo>
                <a:lnTo>
                  <a:pt x="771" y="704"/>
                </a:lnTo>
                <a:cubicBezTo>
                  <a:pt x="757" y="779"/>
                  <a:pt x="691" y="833"/>
                  <a:pt x="615" y="833"/>
                </a:cubicBezTo>
                <a:cubicBezTo>
                  <a:pt x="605" y="833"/>
                  <a:pt x="595" y="832"/>
                  <a:pt x="585" y="830"/>
                </a:cubicBezTo>
                <a:cubicBezTo>
                  <a:pt x="500" y="814"/>
                  <a:pt x="443" y="731"/>
                  <a:pt x="460" y="645"/>
                </a:cubicBezTo>
                <a:cubicBezTo>
                  <a:pt x="474" y="570"/>
                  <a:pt x="539" y="516"/>
                  <a:pt x="615" y="516"/>
                </a:cubicBezTo>
                <a:cubicBezTo>
                  <a:pt x="625" y="516"/>
                  <a:pt x="635" y="517"/>
                  <a:pt x="645" y="519"/>
                </a:cubicBezTo>
                <a:cubicBezTo>
                  <a:pt x="687" y="527"/>
                  <a:pt x="723" y="550"/>
                  <a:pt x="746" y="585"/>
                </a:cubicBezTo>
                <a:cubicBezTo>
                  <a:pt x="770" y="621"/>
                  <a:pt x="779" y="663"/>
                  <a:pt x="771" y="704"/>
                </a:cubicBezTo>
                <a:close/>
                <a:moveTo>
                  <a:pt x="394" y="703"/>
                </a:moveTo>
                <a:lnTo>
                  <a:pt x="271" y="703"/>
                </a:lnTo>
                <a:lnTo>
                  <a:pt x="271" y="512"/>
                </a:lnTo>
                <a:lnTo>
                  <a:pt x="463" y="512"/>
                </a:lnTo>
                <a:cubicBezTo>
                  <a:pt x="475" y="501"/>
                  <a:pt x="489" y="491"/>
                  <a:pt x="503" y="482"/>
                </a:cubicBezTo>
                <a:lnTo>
                  <a:pt x="503" y="482"/>
                </a:lnTo>
                <a:lnTo>
                  <a:pt x="503" y="292"/>
                </a:lnTo>
                <a:lnTo>
                  <a:pt x="698" y="292"/>
                </a:lnTo>
                <a:cubicBezTo>
                  <a:pt x="703" y="292"/>
                  <a:pt x="707" y="296"/>
                  <a:pt x="707" y="300"/>
                </a:cubicBezTo>
                <a:lnTo>
                  <a:pt x="707" y="472"/>
                </a:lnTo>
                <a:cubicBezTo>
                  <a:pt x="717" y="477"/>
                  <a:pt x="727" y="482"/>
                  <a:pt x="737" y="488"/>
                </a:cubicBezTo>
                <a:lnTo>
                  <a:pt x="737" y="482"/>
                </a:lnTo>
                <a:lnTo>
                  <a:pt x="737" y="300"/>
                </a:lnTo>
                <a:lnTo>
                  <a:pt x="737" y="199"/>
                </a:lnTo>
                <a:cubicBezTo>
                  <a:pt x="737" y="177"/>
                  <a:pt x="720" y="160"/>
                  <a:pt x="698" y="160"/>
                </a:cubicBezTo>
                <a:lnTo>
                  <a:pt x="39" y="160"/>
                </a:lnTo>
                <a:cubicBezTo>
                  <a:pt x="18" y="160"/>
                  <a:pt x="0" y="177"/>
                  <a:pt x="0" y="199"/>
                </a:cubicBezTo>
                <a:lnTo>
                  <a:pt x="0" y="300"/>
                </a:lnTo>
                <a:lnTo>
                  <a:pt x="0" y="482"/>
                </a:lnTo>
                <a:lnTo>
                  <a:pt x="0" y="512"/>
                </a:lnTo>
                <a:lnTo>
                  <a:pt x="0" y="695"/>
                </a:lnTo>
                <a:lnTo>
                  <a:pt x="0" y="717"/>
                </a:lnTo>
                <a:cubicBezTo>
                  <a:pt x="0" y="738"/>
                  <a:pt x="18" y="755"/>
                  <a:pt x="39" y="755"/>
                </a:cubicBezTo>
                <a:lnTo>
                  <a:pt x="408" y="755"/>
                </a:lnTo>
                <a:cubicBezTo>
                  <a:pt x="401" y="738"/>
                  <a:pt x="397" y="721"/>
                  <a:pt x="394" y="703"/>
                </a:cubicBezTo>
                <a:close/>
                <a:moveTo>
                  <a:pt x="31" y="300"/>
                </a:moveTo>
                <a:lnTo>
                  <a:pt x="31" y="300"/>
                </a:lnTo>
                <a:cubicBezTo>
                  <a:pt x="31" y="296"/>
                  <a:pt x="34" y="292"/>
                  <a:pt x="39" y="292"/>
                </a:cubicBezTo>
                <a:lnTo>
                  <a:pt x="241" y="292"/>
                </a:lnTo>
                <a:lnTo>
                  <a:pt x="241" y="482"/>
                </a:lnTo>
                <a:lnTo>
                  <a:pt x="31" y="482"/>
                </a:lnTo>
                <a:lnTo>
                  <a:pt x="31" y="300"/>
                </a:lnTo>
                <a:close/>
                <a:moveTo>
                  <a:pt x="241" y="512"/>
                </a:moveTo>
                <a:lnTo>
                  <a:pt x="241" y="512"/>
                </a:lnTo>
                <a:lnTo>
                  <a:pt x="241" y="703"/>
                </a:lnTo>
                <a:lnTo>
                  <a:pt x="39" y="703"/>
                </a:lnTo>
                <a:cubicBezTo>
                  <a:pt x="34" y="703"/>
                  <a:pt x="31" y="699"/>
                  <a:pt x="31" y="695"/>
                </a:cubicBezTo>
                <a:lnTo>
                  <a:pt x="31" y="512"/>
                </a:lnTo>
                <a:lnTo>
                  <a:pt x="241" y="512"/>
                </a:lnTo>
                <a:close/>
                <a:moveTo>
                  <a:pt x="271" y="482"/>
                </a:moveTo>
                <a:lnTo>
                  <a:pt x="271" y="482"/>
                </a:lnTo>
                <a:lnTo>
                  <a:pt x="271" y="292"/>
                </a:lnTo>
                <a:lnTo>
                  <a:pt x="472" y="292"/>
                </a:lnTo>
                <a:lnTo>
                  <a:pt x="472" y="482"/>
                </a:lnTo>
                <a:lnTo>
                  <a:pt x="271" y="482"/>
                </a:lnTo>
                <a:close/>
                <a:moveTo>
                  <a:pt x="488" y="198"/>
                </a:moveTo>
                <a:lnTo>
                  <a:pt x="488" y="198"/>
                </a:lnTo>
                <a:cubicBezTo>
                  <a:pt x="502" y="198"/>
                  <a:pt x="514" y="210"/>
                  <a:pt x="514" y="224"/>
                </a:cubicBezTo>
                <a:cubicBezTo>
                  <a:pt x="514" y="239"/>
                  <a:pt x="502" y="250"/>
                  <a:pt x="488" y="250"/>
                </a:cubicBezTo>
                <a:cubicBezTo>
                  <a:pt x="473" y="250"/>
                  <a:pt x="462" y="239"/>
                  <a:pt x="462" y="224"/>
                </a:cubicBezTo>
                <a:cubicBezTo>
                  <a:pt x="462" y="210"/>
                  <a:pt x="473" y="198"/>
                  <a:pt x="488" y="198"/>
                </a:cubicBezTo>
                <a:close/>
                <a:moveTo>
                  <a:pt x="256" y="198"/>
                </a:moveTo>
                <a:lnTo>
                  <a:pt x="256" y="198"/>
                </a:lnTo>
                <a:cubicBezTo>
                  <a:pt x="271" y="198"/>
                  <a:pt x="282" y="210"/>
                  <a:pt x="282" y="224"/>
                </a:cubicBezTo>
                <a:cubicBezTo>
                  <a:pt x="282" y="239"/>
                  <a:pt x="271" y="250"/>
                  <a:pt x="256" y="250"/>
                </a:cubicBezTo>
                <a:cubicBezTo>
                  <a:pt x="242" y="250"/>
                  <a:pt x="230" y="239"/>
                  <a:pt x="230" y="224"/>
                </a:cubicBezTo>
                <a:cubicBezTo>
                  <a:pt x="230" y="210"/>
                  <a:pt x="242" y="198"/>
                  <a:pt x="256" y="198"/>
                </a:cubicBez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5" name="Freeform 32"/>
          <p:cNvSpPr>
            <a:spLocks noEditPoints="1"/>
          </p:cNvSpPr>
          <p:nvPr/>
        </p:nvSpPr>
        <p:spPr bwMode="auto">
          <a:xfrm>
            <a:off x="3831009" y="5675151"/>
            <a:ext cx="611188" cy="473075"/>
          </a:xfrm>
          <a:custGeom>
            <a:avLst/>
            <a:gdLst>
              <a:gd name="T0" fmla="*/ 159 w 782"/>
              <a:gd name="T1" fmla="*/ 307 h 582"/>
              <a:gd name="T2" fmla="*/ 285 w 782"/>
              <a:gd name="T3" fmla="*/ 87 h 582"/>
              <a:gd name="T4" fmla="*/ 317 w 782"/>
              <a:gd name="T5" fmla="*/ 51 h 582"/>
              <a:gd name="T6" fmla="*/ 603 w 782"/>
              <a:gd name="T7" fmla="*/ 74 h 582"/>
              <a:gd name="T8" fmla="*/ 587 w 782"/>
              <a:gd name="T9" fmla="*/ 39 h 582"/>
              <a:gd name="T10" fmla="*/ 652 w 782"/>
              <a:gd name="T11" fmla="*/ 19 h 582"/>
              <a:gd name="T12" fmla="*/ 697 w 782"/>
              <a:gd name="T13" fmla="*/ 22 h 582"/>
              <a:gd name="T14" fmla="*/ 684 w 782"/>
              <a:gd name="T15" fmla="*/ 87 h 582"/>
              <a:gd name="T16" fmla="*/ 660 w 782"/>
              <a:gd name="T17" fmla="*/ 123 h 582"/>
              <a:gd name="T18" fmla="*/ 495 w 782"/>
              <a:gd name="T19" fmla="*/ 274 h 582"/>
              <a:gd name="T20" fmla="*/ 495 w 782"/>
              <a:gd name="T21" fmla="*/ 274 h 582"/>
              <a:gd name="T22" fmla="*/ 757 w 782"/>
              <a:gd name="T23" fmla="*/ 533 h 582"/>
              <a:gd name="T24" fmla="*/ 757 w 782"/>
              <a:gd name="T25" fmla="*/ 582 h 582"/>
              <a:gd name="T26" fmla="*/ 606 w 782"/>
              <a:gd name="T27" fmla="*/ 582 h 582"/>
              <a:gd name="T28" fmla="*/ 443 w 782"/>
              <a:gd name="T29" fmla="*/ 582 h 582"/>
              <a:gd name="T30" fmla="*/ 281 w 782"/>
              <a:gd name="T31" fmla="*/ 582 h 582"/>
              <a:gd name="T32" fmla="*/ 118 w 782"/>
              <a:gd name="T33" fmla="*/ 582 h 582"/>
              <a:gd name="T34" fmla="*/ 0 w 782"/>
              <a:gd name="T35" fmla="*/ 557 h 582"/>
              <a:gd name="T36" fmla="*/ 24 w 782"/>
              <a:gd name="T37" fmla="*/ 0 h 582"/>
              <a:gd name="T38" fmla="*/ 49 w 782"/>
              <a:gd name="T39" fmla="*/ 533 h 582"/>
              <a:gd name="T40" fmla="*/ 118 w 782"/>
              <a:gd name="T41" fmla="*/ 422 h 582"/>
              <a:gd name="T42" fmla="*/ 188 w 782"/>
              <a:gd name="T43" fmla="*/ 397 h 582"/>
              <a:gd name="T44" fmla="*/ 212 w 782"/>
              <a:gd name="T45" fmla="*/ 533 h 582"/>
              <a:gd name="T46" fmla="*/ 281 w 782"/>
              <a:gd name="T47" fmla="*/ 252 h 582"/>
              <a:gd name="T48" fmla="*/ 351 w 782"/>
              <a:gd name="T49" fmla="*/ 227 h 582"/>
              <a:gd name="T50" fmla="*/ 375 w 782"/>
              <a:gd name="T51" fmla="*/ 533 h 582"/>
              <a:gd name="T52" fmla="*/ 443 w 782"/>
              <a:gd name="T53" fmla="*/ 335 h 582"/>
              <a:gd name="T54" fmla="*/ 514 w 782"/>
              <a:gd name="T55" fmla="*/ 311 h 582"/>
              <a:gd name="T56" fmla="*/ 538 w 782"/>
              <a:gd name="T57" fmla="*/ 533 h 582"/>
              <a:gd name="T58" fmla="*/ 606 w 782"/>
              <a:gd name="T59" fmla="*/ 195 h 582"/>
              <a:gd name="T60" fmla="*/ 676 w 782"/>
              <a:gd name="T61" fmla="*/ 170 h 582"/>
              <a:gd name="T62" fmla="*/ 701 w 782"/>
              <a:gd name="T63" fmla="*/ 533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2" h="582">
                <a:moveTo>
                  <a:pt x="321" y="122"/>
                </a:moveTo>
                <a:lnTo>
                  <a:pt x="159" y="307"/>
                </a:lnTo>
                <a:lnTo>
                  <a:pt x="121" y="274"/>
                </a:lnTo>
                <a:lnTo>
                  <a:pt x="285" y="87"/>
                </a:lnTo>
                <a:lnTo>
                  <a:pt x="285" y="87"/>
                </a:lnTo>
                <a:lnTo>
                  <a:pt x="317" y="51"/>
                </a:lnTo>
                <a:lnTo>
                  <a:pt x="490" y="203"/>
                </a:lnTo>
                <a:lnTo>
                  <a:pt x="603" y="74"/>
                </a:lnTo>
                <a:lnTo>
                  <a:pt x="583" y="56"/>
                </a:lnTo>
                <a:cubicBezTo>
                  <a:pt x="576" y="50"/>
                  <a:pt x="578" y="42"/>
                  <a:pt x="587" y="39"/>
                </a:cubicBezTo>
                <a:lnTo>
                  <a:pt x="618" y="30"/>
                </a:lnTo>
                <a:cubicBezTo>
                  <a:pt x="628" y="27"/>
                  <a:pt x="643" y="22"/>
                  <a:pt x="652" y="19"/>
                </a:cubicBezTo>
                <a:lnTo>
                  <a:pt x="684" y="9"/>
                </a:lnTo>
                <a:cubicBezTo>
                  <a:pt x="693" y="6"/>
                  <a:pt x="699" y="12"/>
                  <a:pt x="697" y="22"/>
                </a:cubicBezTo>
                <a:lnTo>
                  <a:pt x="691" y="52"/>
                </a:lnTo>
                <a:cubicBezTo>
                  <a:pt x="689" y="61"/>
                  <a:pt x="685" y="77"/>
                  <a:pt x="684" y="87"/>
                </a:cubicBezTo>
                <a:lnTo>
                  <a:pt x="677" y="117"/>
                </a:lnTo>
                <a:cubicBezTo>
                  <a:pt x="675" y="127"/>
                  <a:pt x="667" y="129"/>
                  <a:pt x="660" y="123"/>
                </a:cubicBezTo>
                <a:lnTo>
                  <a:pt x="642" y="107"/>
                </a:lnTo>
                <a:lnTo>
                  <a:pt x="495" y="274"/>
                </a:lnTo>
                <a:lnTo>
                  <a:pt x="495" y="274"/>
                </a:lnTo>
                <a:lnTo>
                  <a:pt x="495" y="274"/>
                </a:lnTo>
                <a:lnTo>
                  <a:pt x="321" y="122"/>
                </a:lnTo>
                <a:close/>
                <a:moveTo>
                  <a:pt x="757" y="533"/>
                </a:moveTo>
                <a:cubicBezTo>
                  <a:pt x="771" y="533"/>
                  <a:pt x="782" y="544"/>
                  <a:pt x="782" y="557"/>
                </a:cubicBezTo>
                <a:cubicBezTo>
                  <a:pt x="782" y="571"/>
                  <a:pt x="771" y="582"/>
                  <a:pt x="757" y="582"/>
                </a:cubicBezTo>
                <a:lnTo>
                  <a:pt x="701" y="582"/>
                </a:lnTo>
                <a:lnTo>
                  <a:pt x="606" y="582"/>
                </a:lnTo>
                <a:lnTo>
                  <a:pt x="538" y="582"/>
                </a:lnTo>
                <a:lnTo>
                  <a:pt x="443" y="582"/>
                </a:lnTo>
                <a:lnTo>
                  <a:pt x="375" y="582"/>
                </a:lnTo>
                <a:lnTo>
                  <a:pt x="281" y="582"/>
                </a:lnTo>
                <a:lnTo>
                  <a:pt x="212" y="582"/>
                </a:lnTo>
                <a:lnTo>
                  <a:pt x="118" y="582"/>
                </a:lnTo>
                <a:lnTo>
                  <a:pt x="25" y="582"/>
                </a:lnTo>
                <a:cubicBezTo>
                  <a:pt x="11" y="582"/>
                  <a:pt x="0" y="571"/>
                  <a:pt x="0" y="557"/>
                </a:cubicBezTo>
                <a:lnTo>
                  <a:pt x="0" y="25"/>
                </a:lnTo>
                <a:cubicBezTo>
                  <a:pt x="0" y="11"/>
                  <a:pt x="11" y="0"/>
                  <a:pt x="24" y="0"/>
                </a:cubicBezTo>
                <a:cubicBezTo>
                  <a:pt x="38" y="0"/>
                  <a:pt x="49" y="11"/>
                  <a:pt x="49" y="25"/>
                </a:cubicBezTo>
                <a:lnTo>
                  <a:pt x="49" y="533"/>
                </a:lnTo>
                <a:lnTo>
                  <a:pt x="118" y="533"/>
                </a:lnTo>
                <a:lnTo>
                  <a:pt x="118" y="422"/>
                </a:lnTo>
                <a:cubicBezTo>
                  <a:pt x="118" y="408"/>
                  <a:pt x="129" y="397"/>
                  <a:pt x="142" y="397"/>
                </a:cubicBezTo>
                <a:lnTo>
                  <a:pt x="188" y="397"/>
                </a:lnTo>
                <a:cubicBezTo>
                  <a:pt x="201" y="397"/>
                  <a:pt x="212" y="408"/>
                  <a:pt x="212" y="422"/>
                </a:cubicBezTo>
                <a:lnTo>
                  <a:pt x="212" y="533"/>
                </a:lnTo>
                <a:lnTo>
                  <a:pt x="281" y="533"/>
                </a:lnTo>
                <a:lnTo>
                  <a:pt x="281" y="252"/>
                </a:lnTo>
                <a:cubicBezTo>
                  <a:pt x="281" y="238"/>
                  <a:pt x="292" y="227"/>
                  <a:pt x="305" y="227"/>
                </a:cubicBezTo>
                <a:lnTo>
                  <a:pt x="351" y="227"/>
                </a:lnTo>
                <a:cubicBezTo>
                  <a:pt x="364" y="227"/>
                  <a:pt x="375" y="238"/>
                  <a:pt x="375" y="252"/>
                </a:cubicBezTo>
                <a:lnTo>
                  <a:pt x="375" y="533"/>
                </a:lnTo>
                <a:lnTo>
                  <a:pt x="443" y="533"/>
                </a:lnTo>
                <a:lnTo>
                  <a:pt x="443" y="335"/>
                </a:lnTo>
                <a:cubicBezTo>
                  <a:pt x="443" y="322"/>
                  <a:pt x="454" y="311"/>
                  <a:pt x="467" y="311"/>
                </a:cubicBezTo>
                <a:lnTo>
                  <a:pt x="514" y="311"/>
                </a:lnTo>
                <a:cubicBezTo>
                  <a:pt x="527" y="311"/>
                  <a:pt x="538" y="322"/>
                  <a:pt x="538" y="335"/>
                </a:cubicBezTo>
                <a:lnTo>
                  <a:pt x="538" y="533"/>
                </a:lnTo>
                <a:lnTo>
                  <a:pt x="606" y="533"/>
                </a:lnTo>
                <a:lnTo>
                  <a:pt x="606" y="195"/>
                </a:lnTo>
                <a:cubicBezTo>
                  <a:pt x="606" y="181"/>
                  <a:pt x="617" y="170"/>
                  <a:pt x="631" y="170"/>
                </a:cubicBezTo>
                <a:lnTo>
                  <a:pt x="676" y="170"/>
                </a:lnTo>
                <a:cubicBezTo>
                  <a:pt x="690" y="170"/>
                  <a:pt x="701" y="181"/>
                  <a:pt x="701" y="195"/>
                </a:cubicBezTo>
                <a:lnTo>
                  <a:pt x="701" y="533"/>
                </a:lnTo>
                <a:lnTo>
                  <a:pt x="757" y="533"/>
                </a:ln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4" name="Freeform 16"/>
          <p:cNvSpPr>
            <a:spLocks noEditPoints="1"/>
          </p:cNvSpPr>
          <p:nvPr/>
        </p:nvSpPr>
        <p:spPr bwMode="auto">
          <a:xfrm>
            <a:off x="1452415" y="1284992"/>
            <a:ext cx="596888" cy="560984"/>
          </a:xfrm>
          <a:custGeom>
            <a:avLst/>
            <a:gdLst>
              <a:gd name="T0" fmla="*/ 21 w 643"/>
              <a:gd name="T1" fmla="*/ 478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6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2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2" y="320"/>
                </a:lnTo>
                <a:lnTo>
                  <a:pt x="363" y="319"/>
                </a:lnTo>
                <a:lnTo>
                  <a:pt x="364" y="319"/>
                </a:lnTo>
                <a:lnTo>
                  <a:pt x="364" y="318"/>
                </a:lnTo>
                <a:lnTo>
                  <a:pt x="365" y="318"/>
                </a:lnTo>
                <a:lnTo>
                  <a:pt x="365" y="317"/>
                </a:lnTo>
                <a:lnTo>
                  <a:pt x="366" y="317"/>
                </a:lnTo>
                <a:lnTo>
                  <a:pt x="367" y="316"/>
                </a:lnTo>
                <a:lnTo>
                  <a:pt x="367" y="316"/>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2"/>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1"/>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1"/>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9"/>
                </a:lnTo>
                <a:lnTo>
                  <a:pt x="424" y="548"/>
                </a:lnTo>
                <a:lnTo>
                  <a:pt x="423" y="548"/>
                </a:lnTo>
                <a:lnTo>
                  <a:pt x="422"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90" y="567"/>
                </a:lnTo>
                <a:lnTo>
                  <a:pt x="486" y="549"/>
                </a:lnTo>
                <a:lnTo>
                  <a:pt x="486" y="549"/>
                </a:lnTo>
                <a:lnTo>
                  <a:pt x="485" y="549"/>
                </a:lnTo>
                <a:lnTo>
                  <a:pt x="484"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2"/>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8" y="552"/>
                </a:lnTo>
                <a:lnTo>
                  <a:pt x="529" y="552"/>
                </a:lnTo>
                <a:lnTo>
                  <a:pt x="530" y="552"/>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1"/>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1"/>
                </a:lnTo>
                <a:lnTo>
                  <a:pt x="563" y="501"/>
                </a:lnTo>
                <a:lnTo>
                  <a:pt x="563" y="502"/>
                </a:lnTo>
                <a:lnTo>
                  <a:pt x="562" y="502"/>
                </a:lnTo>
                <a:lnTo>
                  <a:pt x="562" y="503"/>
                </a:lnTo>
                <a:lnTo>
                  <a:pt x="561" y="504"/>
                </a:lnTo>
                <a:lnTo>
                  <a:pt x="561" y="504"/>
                </a:lnTo>
                <a:lnTo>
                  <a:pt x="560" y="505"/>
                </a:lnTo>
                <a:lnTo>
                  <a:pt x="560" y="506"/>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2"/>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60"/>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3"/>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70"/>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8" y="281"/>
                </a:lnTo>
                <a:lnTo>
                  <a:pt x="528" y="281"/>
                </a:lnTo>
                <a:lnTo>
                  <a:pt x="527" y="281"/>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1"/>
              </a:solidFill>
            </a:endParaRPr>
          </a:p>
        </p:txBody>
      </p:sp>
    </p:spTree>
  </p:cSld>
  <p:clrMapOvr>
    <a:masterClrMapping/>
  </p:clrMapOvr>
  <mc:AlternateContent xmlns:mc="http://schemas.openxmlformats.org/markup-compatibility/2006">
    <mc:Choice xmlns:p14="http://schemas.microsoft.com/office/powerpoint/2010/main" Requires="p14">
      <p:transition spd="slow" advTm="8813">
        <p14:prism dir="u" isInverted="1"/>
      </p:transition>
    </mc:Choice>
    <mc:Fallback>
      <p:transition spd="slow" advTm="8813">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4.2  </a:t>
            </a:r>
            <a:r>
              <a:rPr lang="zh-CN" altLang="en-US" sz="2800" dirty="0">
                <a:solidFill>
                  <a:schemeClr val="accent2"/>
                </a:solidFill>
                <a:latin typeface="微软雅黑" panose="020B0503020204020204" pitchFamily="34" charset="-122"/>
                <a:ea typeface="微软雅黑" panose="020B0503020204020204" pitchFamily="34" charset="-122"/>
              </a:rPr>
              <a:t>竞争对手分析</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4</a:t>
            </a:r>
            <a:endParaRPr lang="zh-CN" altLang="en-US" dirty="0">
              <a:solidFill>
                <a:schemeClr val="accent2"/>
              </a:solidFill>
            </a:endParaRPr>
          </a:p>
        </p:txBody>
      </p:sp>
      <p:sp>
        <p:nvSpPr>
          <p:cNvPr id="5" name="Line 7"/>
          <p:cNvSpPr>
            <a:spLocks noChangeShapeType="1"/>
          </p:cNvSpPr>
          <p:nvPr/>
        </p:nvSpPr>
        <p:spPr bwMode="auto">
          <a:xfrm>
            <a:off x="7786381" y="2936530"/>
            <a:ext cx="368752" cy="0"/>
          </a:xfrm>
          <a:prstGeom prst="line">
            <a:avLst/>
          </a:prstGeom>
          <a:noFill/>
          <a:ln w="15875"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6" name="Line 7"/>
          <p:cNvSpPr>
            <a:spLocks noChangeShapeType="1"/>
          </p:cNvSpPr>
          <p:nvPr/>
        </p:nvSpPr>
        <p:spPr bwMode="auto">
          <a:xfrm>
            <a:off x="8371117" y="2050409"/>
            <a:ext cx="368752" cy="0"/>
          </a:xfrm>
          <a:prstGeom prst="line">
            <a:avLst/>
          </a:prstGeom>
          <a:noFill/>
          <a:ln w="15875"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7" name="矩形 6"/>
          <p:cNvSpPr/>
          <p:nvPr/>
        </p:nvSpPr>
        <p:spPr>
          <a:xfrm>
            <a:off x="841798" y="1821393"/>
            <a:ext cx="3600399" cy="2031325"/>
          </a:xfrm>
          <a:prstGeom prst="rect">
            <a:avLst/>
          </a:prstGeom>
          <a:noFill/>
        </p:spPr>
        <p:txBody>
          <a:bodyPr wrap="square" rtlCol="0">
            <a:spAutoFit/>
          </a:bodyPr>
          <a:lstStyle/>
          <a:p>
            <a:pPr algn="just"/>
            <a:r>
              <a:rPr lang="zh-CN" altLang="en-US" dirty="0">
                <a:solidFill>
                  <a:schemeClr val="accent1"/>
                </a:solidFill>
                <a:latin typeface="+mn-ea"/>
                <a:ea typeface="+mn-ea"/>
              </a:rPr>
              <a:t>从市场调研的情况来看，我国某产品的年需求在1.3亿吨左右，知名品牌不到5%，</a:t>
            </a:r>
            <a:r>
              <a:rPr lang="en-US" altLang="zh-CN" dirty="0">
                <a:solidFill>
                  <a:schemeClr val="accent1"/>
                </a:solidFill>
                <a:latin typeface="+mn-ea"/>
                <a:ea typeface="+mn-ea"/>
              </a:rPr>
              <a:t>A</a:t>
            </a:r>
            <a:r>
              <a:rPr lang="zh-CN" altLang="en-US" dirty="0">
                <a:solidFill>
                  <a:schemeClr val="accent1"/>
                </a:solidFill>
                <a:latin typeface="+mn-ea"/>
                <a:ea typeface="+mn-ea"/>
              </a:rPr>
              <a:t>企业最大，还有</a:t>
            </a:r>
            <a:r>
              <a:rPr lang="en-US" altLang="zh-CN" dirty="0">
                <a:solidFill>
                  <a:schemeClr val="accent1"/>
                </a:solidFill>
                <a:latin typeface="+mn-ea"/>
                <a:ea typeface="+mn-ea"/>
              </a:rPr>
              <a:t>B</a:t>
            </a:r>
            <a:r>
              <a:rPr lang="zh-CN" altLang="en-US" dirty="0">
                <a:solidFill>
                  <a:schemeClr val="accent1"/>
                </a:solidFill>
                <a:latin typeface="+mn-ea"/>
                <a:ea typeface="+mn-ea"/>
              </a:rPr>
              <a:t>企业，</a:t>
            </a:r>
            <a:r>
              <a:rPr lang="en-US" altLang="zh-CN" dirty="0">
                <a:solidFill>
                  <a:schemeClr val="accent1"/>
                </a:solidFill>
                <a:latin typeface="+mn-ea"/>
                <a:ea typeface="+mn-ea"/>
              </a:rPr>
              <a:t>C</a:t>
            </a:r>
            <a:r>
              <a:rPr lang="zh-CN" altLang="en-US" dirty="0">
                <a:solidFill>
                  <a:schemeClr val="accent1"/>
                </a:solidFill>
                <a:latin typeface="+mn-ea"/>
                <a:ea typeface="+mn-ea"/>
              </a:rPr>
              <a:t>品牌、</a:t>
            </a:r>
            <a:r>
              <a:rPr lang="en-US" altLang="zh-CN" dirty="0">
                <a:solidFill>
                  <a:schemeClr val="accent1"/>
                </a:solidFill>
                <a:latin typeface="+mn-ea"/>
                <a:ea typeface="+mn-ea"/>
              </a:rPr>
              <a:t>D</a:t>
            </a:r>
            <a:r>
              <a:rPr lang="zh-CN" altLang="en-US" dirty="0">
                <a:solidFill>
                  <a:schemeClr val="accent1"/>
                </a:solidFill>
                <a:latin typeface="+mn-ea"/>
                <a:ea typeface="+mn-ea"/>
              </a:rPr>
              <a:t>品牌牌等占到了市场份额的40%，是成熟的品牌产品，知名度高，营销渠道成熟市场根基稳固。</a:t>
            </a:r>
            <a:endParaRPr lang="zh-CN" altLang="en-US" dirty="0">
              <a:solidFill>
                <a:schemeClr val="accent1"/>
              </a:solidFill>
              <a:latin typeface="+mn-ea"/>
              <a:ea typeface="+mn-ea"/>
            </a:endParaRPr>
          </a:p>
        </p:txBody>
      </p:sp>
      <p:sp>
        <p:nvSpPr>
          <p:cNvPr id="8" name="矩形 7"/>
          <p:cNvSpPr/>
          <p:nvPr/>
        </p:nvSpPr>
        <p:spPr>
          <a:xfrm>
            <a:off x="841798" y="4129157"/>
            <a:ext cx="3600399" cy="1477328"/>
          </a:xfrm>
          <a:prstGeom prst="rect">
            <a:avLst/>
          </a:prstGeom>
          <a:noFill/>
        </p:spPr>
        <p:txBody>
          <a:bodyPr wrap="square" rtlCol="0">
            <a:spAutoFit/>
          </a:bodyPr>
          <a:lstStyle/>
          <a:p>
            <a:pPr algn="just"/>
            <a:r>
              <a:rPr lang="zh-CN" altLang="en-US" dirty="0">
                <a:solidFill>
                  <a:schemeClr val="accent1"/>
                </a:solidFill>
                <a:latin typeface="+mn-ea"/>
                <a:ea typeface="+mn-ea"/>
              </a:rPr>
              <a:t>因为消费市场开阔，做品牌经营道路，走名牌市场化的大米发展道路。“XXX”要走的就是分清区域形成链条，以点成线，以线成面，以面成体，以体成链。</a:t>
            </a:r>
            <a:endParaRPr lang="zh-CN" altLang="en-US" dirty="0">
              <a:solidFill>
                <a:schemeClr val="accent1"/>
              </a:solidFill>
              <a:latin typeface="+mn-ea"/>
              <a:ea typeface="+mn-ea"/>
            </a:endParaRPr>
          </a:p>
        </p:txBody>
      </p:sp>
      <p:sp>
        <p:nvSpPr>
          <p:cNvPr id="9" name="Freeform 6"/>
          <p:cNvSpPr/>
          <p:nvPr/>
        </p:nvSpPr>
        <p:spPr bwMode="auto">
          <a:xfrm>
            <a:off x="8119100" y="1361234"/>
            <a:ext cx="298450" cy="115888"/>
          </a:xfrm>
          <a:custGeom>
            <a:avLst/>
            <a:gdLst>
              <a:gd name="T0" fmla="*/ 197 w 394"/>
              <a:gd name="T1" fmla="*/ 155 h 155"/>
              <a:gd name="T2" fmla="*/ 296 w 394"/>
              <a:gd name="T3" fmla="*/ 78 h 155"/>
              <a:gd name="T4" fmla="*/ 394 w 394"/>
              <a:gd name="T5" fmla="*/ 0 h 155"/>
              <a:gd name="T6" fmla="*/ 197 w 394"/>
              <a:gd name="T7" fmla="*/ 0 h 155"/>
              <a:gd name="T8" fmla="*/ 0 w 394"/>
              <a:gd name="T9" fmla="*/ 0 h 155"/>
              <a:gd name="T10" fmla="*/ 98 w 394"/>
              <a:gd name="T11" fmla="*/ 78 h 155"/>
              <a:gd name="T12" fmla="*/ 197 w 394"/>
              <a:gd name="T13" fmla="*/ 155 h 155"/>
            </a:gdLst>
            <a:ahLst/>
            <a:cxnLst>
              <a:cxn ang="0">
                <a:pos x="T0" y="T1"/>
              </a:cxn>
              <a:cxn ang="0">
                <a:pos x="T2" y="T3"/>
              </a:cxn>
              <a:cxn ang="0">
                <a:pos x="T4" y="T5"/>
              </a:cxn>
              <a:cxn ang="0">
                <a:pos x="T6" y="T7"/>
              </a:cxn>
              <a:cxn ang="0">
                <a:pos x="T8" y="T9"/>
              </a:cxn>
              <a:cxn ang="0">
                <a:pos x="T10" y="T11"/>
              </a:cxn>
              <a:cxn ang="0">
                <a:pos x="T12" y="T13"/>
              </a:cxn>
            </a:cxnLst>
            <a:rect l="0" t="0" r="r" b="b"/>
            <a:pathLst>
              <a:path w="394" h="155">
                <a:moveTo>
                  <a:pt x="197" y="155"/>
                </a:moveTo>
                <a:lnTo>
                  <a:pt x="296" y="78"/>
                </a:lnTo>
                <a:lnTo>
                  <a:pt x="394" y="0"/>
                </a:lnTo>
                <a:lnTo>
                  <a:pt x="197" y="0"/>
                </a:lnTo>
                <a:lnTo>
                  <a:pt x="0" y="0"/>
                </a:lnTo>
                <a:lnTo>
                  <a:pt x="98" y="78"/>
                </a:lnTo>
                <a:lnTo>
                  <a:pt x="197" y="155"/>
                </a:ln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 name="Line 7"/>
          <p:cNvSpPr>
            <a:spLocks noChangeShapeType="1"/>
          </p:cNvSpPr>
          <p:nvPr/>
        </p:nvSpPr>
        <p:spPr bwMode="auto">
          <a:xfrm>
            <a:off x="8268325" y="1489821"/>
            <a:ext cx="0" cy="5321300"/>
          </a:xfrm>
          <a:prstGeom prst="line">
            <a:avLst/>
          </a:prstGeom>
          <a:noFill/>
          <a:ln w="1905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11" name="Oval 8"/>
          <p:cNvSpPr>
            <a:spLocks noChangeArrowheads="1"/>
          </p:cNvSpPr>
          <p:nvPr/>
        </p:nvSpPr>
        <p:spPr bwMode="auto">
          <a:xfrm>
            <a:off x="8152437" y="1926384"/>
            <a:ext cx="231775" cy="231775"/>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2" name="Oval 9"/>
          <p:cNvSpPr>
            <a:spLocks noChangeArrowheads="1"/>
          </p:cNvSpPr>
          <p:nvPr/>
        </p:nvSpPr>
        <p:spPr bwMode="auto">
          <a:xfrm>
            <a:off x="8152437" y="2818559"/>
            <a:ext cx="231775" cy="231775"/>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3" name="Oval 10"/>
          <p:cNvSpPr>
            <a:spLocks noChangeArrowheads="1"/>
          </p:cNvSpPr>
          <p:nvPr/>
        </p:nvSpPr>
        <p:spPr bwMode="auto">
          <a:xfrm>
            <a:off x="8152437" y="3844084"/>
            <a:ext cx="231775" cy="231775"/>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4" name="Oval 11"/>
          <p:cNvSpPr>
            <a:spLocks noChangeArrowheads="1"/>
          </p:cNvSpPr>
          <p:nvPr/>
        </p:nvSpPr>
        <p:spPr bwMode="auto">
          <a:xfrm>
            <a:off x="8152437" y="4856909"/>
            <a:ext cx="231775" cy="231775"/>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5" name="Oval 12"/>
          <p:cNvSpPr>
            <a:spLocks noChangeArrowheads="1"/>
          </p:cNvSpPr>
          <p:nvPr/>
        </p:nvSpPr>
        <p:spPr bwMode="auto">
          <a:xfrm>
            <a:off x="8152437" y="5882434"/>
            <a:ext cx="231775" cy="231775"/>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6" name="文本框 15"/>
          <p:cNvSpPr txBox="1"/>
          <p:nvPr/>
        </p:nvSpPr>
        <p:spPr>
          <a:xfrm>
            <a:off x="7287530" y="1857605"/>
            <a:ext cx="819455" cy="369332"/>
          </a:xfrm>
          <a:prstGeom prst="rect">
            <a:avLst/>
          </a:prstGeom>
          <a:noFill/>
        </p:spPr>
        <p:txBody>
          <a:bodyPr wrap="none" rtlCol="0">
            <a:spAutoFit/>
          </a:bodyPr>
          <a:lstStyle/>
          <a:p>
            <a:r>
              <a:rPr lang="en-US" altLang="zh-CN" b="1" dirty="0">
                <a:solidFill>
                  <a:schemeClr val="accent1"/>
                </a:solidFill>
                <a:latin typeface="+mj-ea"/>
                <a:ea typeface="+mj-ea"/>
              </a:rPr>
              <a:t>A</a:t>
            </a:r>
            <a:r>
              <a:rPr lang="zh-CN" altLang="en-US" b="1" dirty="0">
                <a:solidFill>
                  <a:schemeClr val="accent1"/>
                </a:solidFill>
                <a:latin typeface="+mj-ea"/>
                <a:ea typeface="+mj-ea"/>
              </a:rPr>
              <a:t>品牌</a:t>
            </a:r>
            <a:endParaRPr lang="zh-CN" altLang="en-US" b="1" dirty="0">
              <a:solidFill>
                <a:schemeClr val="accent1"/>
              </a:solidFill>
              <a:latin typeface="+mj-ea"/>
              <a:ea typeface="+mj-ea"/>
            </a:endParaRPr>
          </a:p>
        </p:txBody>
      </p:sp>
      <p:grpSp>
        <p:nvGrpSpPr>
          <p:cNvPr id="17" name="组合 16"/>
          <p:cNvGrpSpPr/>
          <p:nvPr/>
        </p:nvGrpSpPr>
        <p:grpSpPr>
          <a:xfrm>
            <a:off x="6887200" y="902446"/>
            <a:ext cx="2795587" cy="444500"/>
            <a:chOff x="6887200" y="902446"/>
            <a:chExt cx="2795587" cy="444500"/>
          </a:xfrm>
        </p:grpSpPr>
        <p:sp>
          <p:nvSpPr>
            <p:cNvPr id="18" name="Freeform 5"/>
            <p:cNvSpPr/>
            <p:nvPr/>
          </p:nvSpPr>
          <p:spPr bwMode="auto">
            <a:xfrm>
              <a:off x="6887200" y="902446"/>
              <a:ext cx="2795587" cy="444500"/>
            </a:xfrm>
            <a:custGeom>
              <a:avLst/>
              <a:gdLst>
                <a:gd name="T0" fmla="*/ 44 w 3704"/>
                <a:gd name="T1" fmla="*/ 0 h 592"/>
                <a:gd name="T2" fmla="*/ 3660 w 3704"/>
                <a:gd name="T3" fmla="*/ 0 h 592"/>
                <a:gd name="T4" fmla="*/ 3704 w 3704"/>
                <a:gd name="T5" fmla="*/ 44 h 592"/>
                <a:gd name="T6" fmla="*/ 3704 w 3704"/>
                <a:gd name="T7" fmla="*/ 548 h 592"/>
                <a:gd name="T8" fmla="*/ 3660 w 3704"/>
                <a:gd name="T9" fmla="*/ 592 h 592"/>
                <a:gd name="T10" fmla="*/ 44 w 3704"/>
                <a:gd name="T11" fmla="*/ 592 h 592"/>
                <a:gd name="T12" fmla="*/ 0 w 3704"/>
                <a:gd name="T13" fmla="*/ 548 h 592"/>
                <a:gd name="T14" fmla="*/ 0 w 3704"/>
                <a:gd name="T15" fmla="*/ 44 h 592"/>
                <a:gd name="T16" fmla="*/ 44 w 3704"/>
                <a:gd name="T17" fmla="*/ 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592">
                  <a:moveTo>
                    <a:pt x="44" y="0"/>
                  </a:moveTo>
                  <a:lnTo>
                    <a:pt x="3660" y="0"/>
                  </a:lnTo>
                  <a:cubicBezTo>
                    <a:pt x="3684" y="0"/>
                    <a:pt x="3704" y="20"/>
                    <a:pt x="3704" y="44"/>
                  </a:cubicBezTo>
                  <a:lnTo>
                    <a:pt x="3704" y="548"/>
                  </a:lnTo>
                  <a:cubicBezTo>
                    <a:pt x="3704" y="572"/>
                    <a:pt x="3684" y="592"/>
                    <a:pt x="3660" y="592"/>
                  </a:cubicBezTo>
                  <a:lnTo>
                    <a:pt x="44" y="592"/>
                  </a:lnTo>
                  <a:cubicBezTo>
                    <a:pt x="20" y="592"/>
                    <a:pt x="0" y="572"/>
                    <a:pt x="0" y="548"/>
                  </a:cubicBezTo>
                  <a:lnTo>
                    <a:pt x="0" y="44"/>
                  </a:lnTo>
                  <a:cubicBezTo>
                    <a:pt x="0" y="20"/>
                    <a:pt x="20" y="0"/>
                    <a:pt x="44" y="0"/>
                  </a:cubicBezTo>
                  <a:close/>
                </a:path>
              </a:pathLst>
            </a:cu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19" name="文本框 18"/>
            <p:cNvSpPr txBox="1"/>
            <p:nvPr/>
          </p:nvSpPr>
          <p:spPr>
            <a:xfrm>
              <a:off x="7252661" y="924917"/>
              <a:ext cx="2031325" cy="369332"/>
            </a:xfrm>
            <a:prstGeom prst="rect">
              <a:avLst/>
            </a:prstGeom>
            <a:noFill/>
            <a:ln w="38100" cap="flat">
              <a:no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defPPr>
                <a:defRPr lang="zh-CN"/>
              </a:defPPr>
              <a:lvl1pPr>
                <a:defRPr>
                  <a:solidFill>
                    <a:prstClr val="black"/>
                  </a:solidFill>
                </a:defRPr>
              </a:lvl1pPr>
            </a:lstStyle>
            <a:p>
              <a:r>
                <a:rPr lang="zh-CN" altLang="en-US" b="1" dirty="0">
                  <a:solidFill>
                    <a:schemeClr val="accent2"/>
                  </a:solidFill>
                  <a:latin typeface="+mj-ea"/>
                  <a:ea typeface="+mj-ea"/>
                </a:rPr>
                <a:t>市场前五品牌概况</a:t>
              </a:r>
              <a:endParaRPr lang="zh-CN" altLang="en-US" b="1" dirty="0">
                <a:solidFill>
                  <a:schemeClr val="accent2"/>
                </a:solidFill>
                <a:latin typeface="+mj-ea"/>
                <a:ea typeface="+mj-ea"/>
              </a:endParaRPr>
            </a:p>
          </p:txBody>
        </p:sp>
      </p:grpSp>
      <p:grpSp>
        <p:nvGrpSpPr>
          <p:cNvPr id="20" name="组合 19"/>
          <p:cNvGrpSpPr/>
          <p:nvPr/>
        </p:nvGrpSpPr>
        <p:grpSpPr>
          <a:xfrm>
            <a:off x="8739868" y="1477322"/>
            <a:ext cx="2638125" cy="1104026"/>
            <a:chOff x="8739868" y="1477322"/>
            <a:chExt cx="2638125" cy="1104026"/>
          </a:xfrm>
        </p:grpSpPr>
        <p:sp>
          <p:nvSpPr>
            <p:cNvPr id="21" name="Rectangle 8"/>
            <p:cNvSpPr>
              <a:spLocks noChangeArrowheads="1"/>
            </p:cNvSpPr>
            <p:nvPr/>
          </p:nvSpPr>
          <p:spPr bwMode="auto">
            <a:xfrm>
              <a:off x="8739868" y="1477322"/>
              <a:ext cx="2638125" cy="1073150"/>
            </a:xfrm>
            <a:prstGeom prst="rect">
              <a:avLst/>
            </a:prstGeom>
            <a:solidFill>
              <a:schemeClr val="accent2"/>
            </a:solidFill>
            <a:ln w="15875"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2" name="文本框 21"/>
            <p:cNvSpPr txBox="1"/>
            <p:nvPr/>
          </p:nvSpPr>
          <p:spPr>
            <a:xfrm>
              <a:off x="8757559" y="1504130"/>
              <a:ext cx="2545484" cy="1077218"/>
            </a:xfrm>
            <a:prstGeom prst="rect">
              <a:avLst/>
            </a:prstGeom>
            <a:noFill/>
          </p:spPr>
          <p:txBody>
            <a:bodyPr wrap="square" rtlCol="0">
              <a:spAutoFit/>
            </a:bodyPr>
            <a:lstStyle/>
            <a:p>
              <a:pPr algn="just"/>
              <a:r>
                <a:rPr lang="zh-CN" altLang="en-US" sz="1600" dirty="0">
                  <a:solidFill>
                    <a:schemeClr val="accent1"/>
                  </a:solidFill>
                  <a:latin typeface="+mj-ea"/>
                  <a:ea typeface="+mj-ea"/>
                </a:rPr>
                <a:t>中国名牌产品，行业龙头企业，走的精品路线，品牌号召力强。市占率</a:t>
              </a:r>
              <a:r>
                <a:rPr lang="en-US" altLang="zh-CN" sz="1600" dirty="0">
                  <a:solidFill>
                    <a:schemeClr val="accent1"/>
                  </a:solidFill>
                  <a:latin typeface="+mj-ea"/>
                  <a:ea typeface="+mj-ea"/>
                </a:rPr>
                <a:t>5%</a:t>
              </a:r>
              <a:r>
                <a:rPr lang="zh-CN" altLang="en-US" sz="1600" dirty="0">
                  <a:solidFill>
                    <a:schemeClr val="accent1"/>
                  </a:solidFill>
                  <a:latin typeface="+mj-ea"/>
                  <a:ea typeface="+mj-ea"/>
                </a:rPr>
                <a:t>左右。</a:t>
              </a:r>
              <a:endParaRPr lang="zh-CN" altLang="en-US" sz="1600" dirty="0">
                <a:solidFill>
                  <a:schemeClr val="accent1"/>
                </a:solidFill>
                <a:latin typeface="+mj-ea"/>
                <a:ea typeface="+mj-ea"/>
              </a:endParaRPr>
            </a:p>
          </p:txBody>
        </p:sp>
      </p:grpSp>
      <p:sp>
        <p:nvSpPr>
          <p:cNvPr id="23" name="文本框 22"/>
          <p:cNvSpPr txBox="1"/>
          <p:nvPr/>
        </p:nvSpPr>
        <p:spPr>
          <a:xfrm>
            <a:off x="8456453" y="2762578"/>
            <a:ext cx="819455" cy="369332"/>
          </a:xfrm>
          <a:prstGeom prst="rect">
            <a:avLst/>
          </a:prstGeom>
          <a:noFill/>
        </p:spPr>
        <p:txBody>
          <a:bodyPr wrap="none" rtlCol="0">
            <a:spAutoFit/>
          </a:bodyPr>
          <a:lstStyle/>
          <a:p>
            <a:r>
              <a:rPr lang="en-US" altLang="zh-CN" b="1" dirty="0">
                <a:solidFill>
                  <a:schemeClr val="accent1"/>
                </a:solidFill>
                <a:latin typeface="+mj-ea"/>
                <a:ea typeface="+mj-ea"/>
              </a:rPr>
              <a:t>B</a:t>
            </a:r>
            <a:r>
              <a:rPr lang="zh-CN" altLang="en-US" b="1" dirty="0">
                <a:solidFill>
                  <a:schemeClr val="accent1"/>
                </a:solidFill>
                <a:latin typeface="+mj-ea"/>
                <a:ea typeface="+mj-ea"/>
              </a:rPr>
              <a:t>品牌</a:t>
            </a:r>
            <a:endParaRPr lang="zh-CN" altLang="en-US" b="1" dirty="0">
              <a:solidFill>
                <a:schemeClr val="accent1"/>
              </a:solidFill>
              <a:latin typeface="+mj-ea"/>
              <a:ea typeface="+mj-ea"/>
            </a:endParaRPr>
          </a:p>
        </p:txBody>
      </p:sp>
      <p:grpSp>
        <p:nvGrpSpPr>
          <p:cNvPr id="24" name="组合 23"/>
          <p:cNvGrpSpPr/>
          <p:nvPr/>
        </p:nvGrpSpPr>
        <p:grpSpPr>
          <a:xfrm>
            <a:off x="5148256" y="2399955"/>
            <a:ext cx="2638125" cy="1085898"/>
            <a:chOff x="5148256" y="2399955"/>
            <a:chExt cx="2638125" cy="1085898"/>
          </a:xfrm>
        </p:grpSpPr>
        <p:sp>
          <p:nvSpPr>
            <p:cNvPr id="25" name="Rectangle 8"/>
            <p:cNvSpPr>
              <a:spLocks noChangeArrowheads="1"/>
            </p:cNvSpPr>
            <p:nvPr/>
          </p:nvSpPr>
          <p:spPr bwMode="auto">
            <a:xfrm>
              <a:off x="5148256" y="2399955"/>
              <a:ext cx="2638125" cy="1073150"/>
            </a:xfrm>
            <a:prstGeom prst="rect">
              <a:avLst/>
            </a:prstGeom>
            <a:solidFill>
              <a:schemeClr val="accent2"/>
            </a:solidFill>
            <a:ln w="15875"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6" name="文本框 25"/>
            <p:cNvSpPr txBox="1"/>
            <p:nvPr/>
          </p:nvSpPr>
          <p:spPr>
            <a:xfrm>
              <a:off x="5150683" y="2408635"/>
              <a:ext cx="2523041" cy="1077218"/>
            </a:xfrm>
            <a:prstGeom prst="rect">
              <a:avLst/>
            </a:prstGeom>
            <a:noFill/>
          </p:spPr>
          <p:txBody>
            <a:bodyPr wrap="square" rtlCol="0">
              <a:spAutoFit/>
            </a:bodyPr>
            <a:lstStyle/>
            <a:p>
              <a:pPr algn="just"/>
              <a:r>
                <a:rPr lang="zh-CN" altLang="en-US" sz="1600" dirty="0">
                  <a:solidFill>
                    <a:schemeClr val="accent1"/>
                  </a:solidFill>
                  <a:latin typeface="+mj-ea"/>
                  <a:ea typeface="+mj-ea"/>
                </a:rPr>
                <a:t>中国名牌，主打生态特色，产品多元化，多年耕耘，知名度较高。市占率不足</a:t>
              </a:r>
              <a:r>
                <a:rPr lang="en-US" altLang="zh-CN" sz="1600" dirty="0">
                  <a:solidFill>
                    <a:schemeClr val="accent1"/>
                  </a:solidFill>
                  <a:latin typeface="+mj-ea"/>
                  <a:ea typeface="+mj-ea"/>
                </a:rPr>
                <a:t>3%</a:t>
              </a:r>
              <a:r>
                <a:rPr lang="zh-CN" altLang="en-US" sz="1600" dirty="0">
                  <a:solidFill>
                    <a:schemeClr val="accent1"/>
                  </a:solidFill>
                  <a:latin typeface="+mj-ea"/>
                  <a:ea typeface="+mj-ea"/>
                </a:rPr>
                <a:t>。</a:t>
              </a:r>
              <a:endParaRPr lang="zh-CN" altLang="en-US" sz="1600" dirty="0">
                <a:solidFill>
                  <a:schemeClr val="accent1"/>
                </a:solidFill>
                <a:latin typeface="+mj-ea"/>
                <a:ea typeface="+mj-ea"/>
              </a:endParaRPr>
            </a:p>
          </p:txBody>
        </p:sp>
      </p:grpSp>
      <p:sp>
        <p:nvSpPr>
          <p:cNvPr id="27" name="Line 7"/>
          <p:cNvSpPr>
            <a:spLocks noChangeShapeType="1"/>
          </p:cNvSpPr>
          <p:nvPr/>
        </p:nvSpPr>
        <p:spPr bwMode="auto">
          <a:xfrm>
            <a:off x="8371117" y="3945197"/>
            <a:ext cx="368752" cy="0"/>
          </a:xfrm>
          <a:prstGeom prst="line">
            <a:avLst/>
          </a:prstGeom>
          <a:noFill/>
          <a:ln w="15875"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grpSp>
        <p:nvGrpSpPr>
          <p:cNvPr id="28" name="组合 27"/>
          <p:cNvGrpSpPr/>
          <p:nvPr/>
        </p:nvGrpSpPr>
        <p:grpSpPr>
          <a:xfrm>
            <a:off x="8739868" y="3372110"/>
            <a:ext cx="2638125" cy="1104026"/>
            <a:chOff x="8739868" y="3372110"/>
            <a:chExt cx="2638125" cy="1104026"/>
          </a:xfrm>
        </p:grpSpPr>
        <p:sp>
          <p:nvSpPr>
            <p:cNvPr id="29" name="Rectangle 8"/>
            <p:cNvSpPr>
              <a:spLocks noChangeArrowheads="1"/>
            </p:cNvSpPr>
            <p:nvPr/>
          </p:nvSpPr>
          <p:spPr bwMode="auto">
            <a:xfrm>
              <a:off x="8739868" y="3372110"/>
              <a:ext cx="2638125" cy="1073150"/>
            </a:xfrm>
            <a:prstGeom prst="rect">
              <a:avLst/>
            </a:prstGeom>
            <a:solidFill>
              <a:schemeClr val="accent2"/>
            </a:solidFill>
            <a:ln w="15875"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30" name="文本框 29"/>
            <p:cNvSpPr txBox="1"/>
            <p:nvPr/>
          </p:nvSpPr>
          <p:spPr>
            <a:xfrm>
              <a:off x="8757559" y="3398918"/>
              <a:ext cx="2545484" cy="1077218"/>
            </a:xfrm>
            <a:prstGeom prst="rect">
              <a:avLst/>
            </a:prstGeom>
            <a:noFill/>
          </p:spPr>
          <p:txBody>
            <a:bodyPr wrap="square" rtlCol="0">
              <a:spAutoFit/>
            </a:bodyPr>
            <a:lstStyle/>
            <a:p>
              <a:pPr algn="just"/>
              <a:r>
                <a:rPr lang="zh-CN" altLang="en-US" sz="1600" dirty="0">
                  <a:solidFill>
                    <a:schemeClr val="accent1"/>
                  </a:solidFill>
                  <a:latin typeface="+mj-ea"/>
                  <a:ea typeface="+mj-ea"/>
                </a:rPr>
                <a:t>广东名牌产品，近年成长迅速，资本运作娴熟。产品以性价比见长，市占率</a:t>
              </a:r>
              <a:r>
                <a:rPr lang="en-US" altLang="zh-CN" sz="1600" dirty="0">
                  <a:solidFill>
                    <a:schemeClr val="accent1"/>
                  </a:solidFill>
                  <a:latin typeface="+mj-ea"/>
                  <a:ea typeface="+mj-ea"/>
                </a:rPr>
                <a:t>6%</a:t>
              </a:r>
              <a:r>
                <a:rPr lang="zh-CN" altLang="en-US" sz="1600" dirty="0">
                  <a:solidFill>
                    <a:schemeClr val="accent1"/>
                  </a:solidFill>
                  <a:latin typeface="+mj-ea"/>
                  <a:ea typeface="+mj-ea"/>
                </a:rPr>
                <a:t>左右。</a:t>
              </a:r>
              <a:endParaRPr lang="zh-CN" altLang="en-US" sz="1600" dirty="0">
                <a:solidFill>
                  <a:schemeClr val="accent1"/>
                </a:solidFill>
                <a:latin typeface="+mj-ea"/>
                <a:ea typeface="+mj-ea"/>
              </a:endParaRPr>
            </a:p>
          </p:txBody>
        </p:sp>
      </p:grpSp>
      <p:sp>
        <p:nvSpPr>
          <p:cNvPr id="31" name="文本框 30"/>
          <p:cNvSpPr txBox="1"/>
          <p:nvPr/>
        </p:nvSpPr>
        <p:spPr>
          <a:xfrm>
            <a:off x="7287530" y="3790100"/>
            <a:ext cx="819455" cy="369332"/>
          </a:xfrm>
          <a:prstGeom prst="rect">
            <a:avLst/>
          </a:prstGeom>
          <a:noFill/>
        </p:spPr>
        <p:txBody>
          <a:bodyPr wrap="none" rtlCol="0">
            <a:spAutoFit/>
          </a:bodyPr>
          <a:lstStyle/>
          <a:p>
            <a:r>
              <a:rPr lang="en-US" altLang="zh-CN" b="1" dirty="0">
                <a:solidFill>
                  <a:schemeClr val="accent1"/>
                </a:solidFill>
                <a:latin typeface="+mj-ea"/>
                <a:ea typeface="+mj-ea"/>
              </a:rPr>
              <a:t>C</a:t>
            </a:r>
            <a:r>
              <a:rPr lang="zh-CN" altLang="en-US" b="1" dirty="0">
                <a:solidFill>
                  <a:schemeClr val="accent1"/>
                </a:solidFill>
                <a:latin typeface="+mj-ea"/>
                <a:ea typeface="+mj-ea"/>
              </a:rPr>
              <a:t>品牌</a:t>
            </a:r>
            <a:endParaRPr lang="zh-CN" altLang="en-US" b="1" dirty="0">
              <a:solidFill>
                <a:schemeClr val="accent1"/>
              </a:solidFill>
              <a:latin typeface="+mj-ea"/>
              <a:ea typeface="+mj-ea"/>
            </a:endParaRPr>
          </a:p>
        </p:txBody>
      </p:sp>
      <p:sp>
        <p:nvSpPr>
          <p:cNvPr id="32" name="Line 7"/>
          <p:cNvSpPr>
            <a:spLocks noChangeShapeType="1"/>
          </p:cNvSpPr>
          <p:nvPr/>
        </p:nvSpPr>
        <p:spPr bwMode="auto">
          <a:xfrm>
            <a:off x="7786381" y="4972720"/>
            <a:ext cx="368752" cy="0"/>
          </a:xfrm>
          <a:prstGeom prst="line">
            <a:avLst/>
          </a:prstGeom>
          <a:noFill/>
          <a:ln w="15875"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grpSp>
        <p:nvGrpSpPr>
          <p:cNvPr id="33" name="组合 32"/>
          <p:cNvGrpSpPr/>
          <p:nvPr/>
        </p:nvGrpSpPr>
        <p:grpSpPr>
          <a:xfrm>
            <a:off x="5148256" y="4436145"/>
            <a:ext cx="2638125" cy="1085898"/>
            <a:chOff x="5148256" y="4436145"/>
            <a:chExt cx="2638125" cy="1085898"/>
          </a:xfrm>
        </p:grpSpPr>
        <p:sp>
          <p:nvSpPr>
            <p:cNvPr id="34" name="Rectangle 8"/>
            <p:cNvSpPr>
              <a:spLocks noChangeArrowheads="1"/>
            </p:cNvSpPr>
            <p:nvPr/>
          </p:nvSpPr>
          <p:spPr bwMode="auto">
            <a:xfrm>
              <a:off x="5148256" y="4436145"/>
              <a:ext cx="2638125" cy="1073150"/>
            </a:xfrm>
            <a:prstGeom prst="rect">
              <a:avLst/>
            </a:prstGeom>
            <a:solidFill>
              <a:schemeClr val="accent2"/>
            </a:solidFill>
            <a:ln w="15875"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35" name="文本框 34"/>
            <p:cNvSpPr txBox="1"/>
            <p:nvPr/>
          </p:nvSpPr>
          <p:spPr>
            <a:xfrm>
              <a:off x="5150683" y="4444825"/>
              <a:ext cx="2523041" cy="1077218"/>
            </a:xfrm>
            <a:prstGeom prst="rect">
              <a:avLst/>
            </a:prstGeom>
            <a:noFill/>
          </p:spPr>
          <p:txBody>
            <a:bodyPr wrap="square" rtlCol="0">
              <a:spAutoFit/>
            </a:bodyPr>
            <a:lstStyle/>
            <a:p>
              <a:pPr algn="just"/>
              <a:r>
                <a:rPr lang="zh-CN" altLang="en-US" sz="1600" dirty="0">
                  <a:solidFill>
                    <a:schemeClr val="accent1"/>
                  </a:solidFill>
                  <a:latin typeface="+mj-ea"/>
                  <a:ea typeface="+mj-ea"/>
                </a:rPr>
                <a:t>湖北名牌，主打电商市场，近两年成长迅速，拥有多个生态产业基地。线下布局不多，产品较有特色。</a:t>
              </a:r>
              <a:endParaRPr lang="zh-CN" altLang="en-US" sz="1600" dirty="0">
                <a:solidFill>
                  <a:schemeClr val="accent1"/>
                </a:solidFill>
                <a:latin typeface="+mj-ea"/>
                <a:ea typeface="+mj-ea"/>
              </a:endParaRPr>
            </a:p>
          </p:txBody>
        </p:sp>
      </p:grpSp>
      <p:sp>
        <p:nvSpPr>
          <p:cNvPr id="36" name="文本框 35"/>
          <p:cNvSpPr txBox="1"/>
          <p:nvPr/>
        </p:nvSpPr>
        <p:spPr>
          <a:xfrm>
            <a:off x="8456453" y="4770487"/>
            <a:ext cx="829073" cy="369332"/>
          </a:xfrm>
          <a:prstGeom prst="rect">
            <a:avLst/>
          </a:prstGeom>
          <a:noFill/>
        </p:spPr>
        <p:txBody>
          <a:bodyPr wrap="none" rtlCol="0">
            <a:spAutoFit/>
          </a:bodyPr>
          <a:lstStyle/>
          <a:p>
            <a:r>
              <a:rPr lang="en-US" altLang="zh-CN" b="1" dirty="0">
                <a:solidFill>
                  <a:schemeClr val="accent1"/>
                </a:solidFill>
                <a:latin typeface="+mj-ea"/>
                <a:ea typeface="+mj-ea"/>
              </a:rPr>
              <a:t>D</a:t>
            </a:r>
            <a:r>
              <a:rPr lang="zh-CN" altLang="en-US" b="1" dirty="0">
                <a:solidFill>
                  <a:schemeClr val="accent1"/>
                </a:solidFill>
                <a:latin typeface="+mj-ea"/>
                <a:ea typeface="+mj-ea"/>
              </a:rPr>
              <a:t>品牌</a:t>
            </a:r>
            <a:endParaRPr lang="zh-CN" altLang="en-US" b="1" dirty="0">
              <a:solidFill>
                <a:schemeClr val="accent1"/>
              </a:solidFill>
              <a:latin typeface="+mj-ea"/>
              <a:ea typeface="+mj-ea"/>
            </a:endParaRPr>
          </a:p>
        </p:txBody>
      </p:sp>
      <p:sp>
        <p:nvSpPr>
          <p:cNvPr id="37" name="Line 7"/>
          <p:cNvSpPr>
            <a:spLocks noChangeShapeType="1"/>
          </p:cNvSpPr>
          <p:nvPr/>
        </p:nvSpPr>
        <p:spPr bwMode="auto">
          <a:xfrm>
            <a:off x="8371117" y="6000240"/>
            <a:ext cx="368752" cy="0"/>
          </a:xfrm>
          <a:prstGeom prst="line">
            <a:avLst/>
          </a:prstGeom>
          <a:noFill/>
          <a:ln w="15875"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grpSp>
        <p:nvGrpSpPr>
          <p:cNvPr id="38" name="组合 37"/>
          <p:cNvGrpSpPr/>
          <p:nvPr/>
        </p:nvGrpSpPr>
        <p:grpSpPr>
          <a:xfrm>
            <a:off x="8739868" y="5427153"/>
            <a:ext cx="2638125" cy="1104026"/>
            <a:chOff x="8739868" y="5427153"/>
            <a:chExt cx="2638125" cy="1104026"/>
          </a:xfrm>
        </p:grpSpPr>
        <p:sp>
          <p:nvSpPr>
            <p:cNvPr id="39" name="Rectangle 8"/>
            <p:cNvSpPr>
              <a:spLocks noChangeArrowheads="1"/>
            </p:cNvSpPr>
            <p:nvPr/>
          </p:nvSpPr>
          <p:spPr bwMode="auto">
            <a:xfrm>
              <a:off x="8739868" y="5427153"/>
              <a:ext cx="2638125" cy="1073150"/>
            </a:xfrm>
            <a:prstGeom prst="rect">
              <a:avLst/>
            </a:prstGeom>
            <a:solidFill>
              <a:schemeClr val="accent2"/>
            </a:solidFill>
            <a:ln w="15875"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40" name="文本框 39"/>
            <p:cNvSpPr txBox="1"/>
            <p:nvPr/>
          </p:nvSpPr>
          <p:spPr>
            <a:xfrm>
              <a:off x="8757559" y="5453961"/>
              <a:ext cx="2545484" cy="1077218"/>
            </a:xfrm>
            <a:prstGeom prst="rect">
              <a:avLst/>
            </a:prstGeom>
            <a:noFill/>
          </p:spPr>
          <p:txBody>
            <a:bodyPr wrap="square" rtlCol="0">
              <a:spAutoFit/>
            </a:bodyPr>
            <a:lstStyle/>
            <a:p>
              <a:pPr algn="just"/>
              <a:r>
                <a:rPr lang="zh-CN" altLang="en-US" sz="1600" dirty="0">
                  <a:solidFill>
                    <a:schemeClr val="accent1"/>
                  </a:solidFill>
                  <a:latin typeface="+mj-ea"/>
                  <a:ea typeface="+mj-ea"/>
                </a:rPr>
                <a:t>山东名牌，产品设计、营销宣传都明显针对</a:t>
              </a:r>
              <a:r>
                <a:rPr lang="en-US" altLang="zh-CN" sz="1600" dirty="0">
                  <a:solidFill>
                    <a:schemeClr val="accent1"/>
                  </a:solidFill>
                  <a:latin typeface="+mj-ea"/>
                  <a:ea typeface="+mj-ea"/>
                </a:rPr>
                <a:t>30</a:t>
              </a:r>
              <a:r>
                <a:rPr lang="zh-CN" altLang="en-US" sz="1600" dirty="0">
                  <a:solidFill>
                    <a:schemeClr val="accent1"/>
                  </a:solidFill>
                  <a:latin typeface="+mj-ea"/>
                  <a:ea typeface="+mj-ea"/>
                </a:rPr>
                <a:t>岁以下年轻人，成长迅速，在年轻人中有号召力。</a:t>
              </a:r>
              <a:endParaRPr lang="zh-CN" altLang="en-US" sz="1600" dirty="0">
                <a:solidFill>
                  <a:schemeClr val="accent1"/>
                </a:solidFill>
                <a:latin typeface="+mj-ea"/>
                <a:ea typeface="+mj-ea"/>
              </a:endParaRPr>
            </a:p>
          </p:txBody>
        </p:sp>
      </p:grpSp>
      <p:sp>
        <p:nvSpPr>
          <p:cNvPr id="41" name="文本框 40"/>
          <p:cNvSpPr txBox="1"/>
          <p:nvPr/>
        </p:nvSpPr>
        <p:spPr>
          <a:xfrm>
            <a:off x="7287530" y="5845143"/>
            <a:ext cx="777777" cy="369332"/>
          </a:xfrm>
          <a:prstGeom prst="rect">
            <a:avLst/>
          </a:prstGeom>
          <a:noFill/>
        </p:spPr>
        <p:txBody>
          <a:bodyPr wrap="none" rtlCol="0">
            <a:spAutoFit/>
          </a:bodyPr>
          <a:lstStyle/>
          <a:p>
            <a:r>
              <a:rPr lang="en-US" altLang="zh-CN" b="1" dirty="0">
                <a:solidFill>
                  <a:schemeClr val="accent1"/>
                </a:solidFill>
                <a:latin typeface="+mj-ea"/>
                <a:ea typeface="+mj-ea"/>
              </a:rPr>
              <a:t>E</a:t>
            </a:r>
            <a:r>
              <a:rPr lang="zh-CN" altLang="en-US" b="1" dirty="0">
                <a:solidFill>
                  <a:schemeClr val="accent1"/>
                </a:solidFill>
                <a:latin typeface="+mj-ea"/>
                <a:ea typeface="+mj-ea"/>
              </a:rPr>
              <a:t>品牌</a:t>
            </a:r>
            <a:endParaRPr lang="zh-CN" altLang="en-US" b="1" dirty="0">
              <a:solidFill>
                <a:schemeClr val="accent1"/>
              </a:solidFill>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spd="slow" advTm="11972">
        <p14:prism dir="u" isInverted="1"/>
      </p:transition>
    </mc:Choice>
    <mc:Fallback>
      <p:transition spd="slow" advTm="11972">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4.3 </a:t>
            </a:r>
            <a:r>
              <a:rPr lang="zh-CN" altLang="en-US" sz="2800" dirty="0">
                <a:solidFill>
                  <a:schemeClr val="accent2"/>
                </a:solidFill>
                <a:latin typeface="微软雅黑" panose="020B0503020204020204" pitchFamily="34" charset="-122"/>
                <a:ea typeface="微软雅黑" panose="020B0503020204020204" pitchFamily="34" charset="-122"/>
              </a:rPr>
              <a:t>内部环境分析</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4</a:t>
            </a:r>
            <a:endParaRPr lang="zh-CN" altLang="en-US" dirty="0">
              <a:solidFill>
                <a:schemeClr val="accent2"/>
              </a:solidFill>
            </a:endParaRPr>
          </a:p>
        </p:txBody>
      </p:sp>
      <p:sp>
        <p:nvSpPr>
          <p:cNvPr id="17" name="Freeform 15"/>
          <p:cNvSpPr/>
          <p:nvPr/>
        </p:nvSpPr>
        <p:spPr bwMode="auto">
          <a:xfrm>
            <a:off x="4306750" y="1589853"/>
            <a:ext cx="1503599" cy="2011240"/>
          </a:xfrm>
          <a:custGeom>
            <a:avLst/>
            <a:gdLst>
              <a:gd name="T0" fmla="*/ 0 w 4668"/>
              <a:gd name="T1" fmla="*/ 1562 h 6244"/>
              <a:gd name="T2" fmla="*/ 1684 w 4668"/>
              <a:gd name="T3" fmla="*/ 1567 h 6244"/>
              <a:gd name="T4" fmla="*/ 1908 w 4668"/>
              <a:gd name="T5" fmla="*/ 1603 h 6244"/>
              <a:gd name="T6" fmla="*/ 2121 w 4668"/>
              <a:gd name="T7" fmla="*/ 1670 h 6244"/>
              <a:gd name="T8" fmla="*/ 2321 w 4668"/>
              <a:gd name="T9" fmla="*/ 1766 h 6244"/>
              <a:gd name="T10" fmla="*/ 2503 w 4668"/>
              <a:gd name="T11" fmla="*/ 1887 h 6244"/>
              <a:gd name="T12" fmla="*/ 2667 w 4668"/>
              <a:gd name="T13" fmla="*/ 2034 h 6244"/>
              <a:gd name="T14" fmla="*/ 2808 w 4668"/>
              <a:gd name="T15" fmla="*/ 2202 h 6244"/>
              <a:gd name="T16" fmla="*/ 2925 w 4668"/>
              <a:gd name="T17" fmla="*/ 2390 h 6244"/>
              <a:gd name="T18" fmla="*/ 3016 w 4668"/>
              <a:gd name="T19" fmla="*/ 2594 h 6244"/>
              <a:gd name="T20" fmla="*/ 3077 w 4668"/>
              <a:gd name="T21" fmla="*/ 2813 h 6244"/>
              <a:gd name="T22" fmla="*/ 3106 w 4668"/>
              <a:gd name="T23" fmla="*/ 3044 h 6244"/>
              <a:gd name="T24" fmla="*/ 3100 w 4668"/>
              <a:gd name="T25" fmla="*/ 3282 h 6244"/>
              <a:gd name="T26" fmla="*/ 3059 w 4668"/>
              <a:gd name="T27" fmla="*/ 3510 h 6244"/>
              <a:gd name="T28" fmla="*/ 2986 w 4668"/>
              <a:gd name="T29" fmla="*/ 3727 h 6244"/>
              <a:gd name="T30" fmla="*/ 2883 w 4668"/>
              <a:gd name="T31" fmla="*/ 3929 h 6244"/>
              <a:gd name="T32" fmla="*/ 2754 w 4668"/>
              <a:gd name="T33" fmla="*/ 4112 h 6244"/>
              <a:gd name="T34" fmla="*/ 2600 w 4668"/>
              <a:gd name="T35" fmla="*/ 4275 h 6244"/>
              <a:gd name="T36" fmla="*/ 2422 w 4668"/>
              <a:gd name="T37" fmla="*/ 4415 h 6244"/>
              <a:gd name="T38" fmla="*/ 2226 w 4668"/>
              <a:gd name="T39" fmla="*/ 4528 h 6244"/>
              <a:gd name="T40" fmla="*/ 2013 w 4668"/>
              <a:gd name="T41" fmla="*/ 4612 h 6244"/>
              <a:gd name="T42" fmla="*/ 1785 w 4668"/>
              <a:gd name="T43" fmla="*/ 4665 h 6244"/>
              <a:gd name="T44" fmla="*/ 1601 w 4668"/>
              <a:gd name="T45" fmla="*/ 4682 h 6244"/>
              <a:gd name="T46" fmla="*/ 1529 w 4668"/>
              <a:gd name="T47" fmla="*/ 4682 h 6244"/>
              <a:gd name="T48" fmla="*/ 1529 w 4668"/>
              <a:gd name="T49" fmla="*/ 6244 h 6244"/>
              <a:gd name="T50" fmla="*/ 1594 w 4668"/>
              <a:gd name="T51" fmla="*/ 6244 h 6244"/>
              <a:gd name="T52" fmla="*/ 1660 w 4668"/>
              <a:gd name="T53" fmla="*/ 6242 h 6244"/>
              <a:gd name="T54" fmla="*/ 1864 w 4668"/>
              <a:gd name="T55" fmla="*/ 6228 h 6244"/>
              <a:gd name="T56" fmla="*/ 2330 w 4668"/>
              <a:gd name="T57" fmla="*/ 6145 h 6244"/>
              <a:gd name="T58" fmla="*/ 2766 w 4668"/>
              <a:gd name="T59" fmla="*/ 5997 h 6244"/>
              <a:gd name="T60" fmla="*/ 3171 w 4668"/>
              <a:gd name="T61" fmla="*/ 5789 h 6244"/>
              <a:gd name="T62" fmla="*/ 3538 w 4668"/>
              <a:gd name="T63" fmla="*/ 5526 h 6244"/>
              <a:gd name="T64" fmla="*/ 3862 w 4668"/>
              <a:gd name="T65" fmla="*/ 5216 h 6244"/>
              <a:gd name="T66" fmla="*/ 4138 w 4668"/>
              <a:gd name="T67" fmla="*/ 4862 h 6244"/>
              <a:gd name="T68" fmla="*/ 4363 w 4668"/>
              <a:gd name="T69" fmla="*/ 4470 h 6244"/>
              <a:gd name="T70" fmla="*/ 4529 w 4668"/>
              <a:gd name="T71" fmla="*/ 4046 h 6244"/>
              <a:gd name="T72" fmla="*/ 4633 w 4668"/>
              <a:gd name="T73" fmla="*/ 3596 h 6244"/>
              <a:gd name="T74" fmla="*/ 4668 w 4668"/>
              <a:gd name="T75" fmla="*/ 3125 h 6244"/>
              <a:gd name="T76" fmla="*/ 4634 w 4668"/>
              <a:gd name="T77" fmla="*/ 2655 h 6244"/>
              <a:gd name="T78" fmla="*/ 4533 w 4668"/>
              <a:gd name="T79" fmla="*/ 2210 h 6244"/>
              <a:gd name="T80" fmla="*/ 4373 w 4668"/>
              <a:gd name="T81" fmla="*/ 1794 h 6244"/>
              <a:gd name="T82" fmla="*/ 4156 w 4668"/>
              <a:gd name="T83" fmla="*/ 1408 h 6244"/>
              <a:gd name="T84" fmla="*/ 3891 w 4668"/>
              <a:gd name="T85" fmla="*/ 1059 h 6244"/>
              <a:gd name="T86" fmla="*/ 3579 w 4668"/>
              <a:gd name="T87" fmla="*/ 752 h 6244"/>
              <a:gd name="T88" fmla="*/ 3228 w 4668"/>
              <a:gd name="T89" fmla="*/ 491 h 6244"/>
              <a:gd name="T90" fmla="*/ 2843 w 4668"/>
              <a:gd name="T91" fmla="*/ 281 h 6244"/>
              <a:gd name="T92" fmla="*/ 2428 w 4668"/>
              <a:gd name="T93" fmla="*/ 126 h 6244"/>
              <a:gd name="T94" fmla="*/ 1988 w 4668"/>
              <a:gd name="T95" fmla="*/ 30 h 6244"/>
              <a:gd name="T96" fmla="*/ 1529 w 4668"/>
              <a:gd name="T97" fmla="*/ 0 h 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68" h="6244">
                <a:moveTo>
                  <a:pt x="1529" y="0"/>
                </a:moveTo>
                <a:lnTo>
                  <a:pt x="0" y="0"/>
                </a:lnTo>
                <a:lnTo>
                  <a:pt x="0" y="1562"/>
                </a:lnTo>
                <a:lnTo>
                  <a:pt x="1529" y="1562"/>
                </a:lnTo>
                <a:lnTo>
                  <a:pt x="1607" y="1562"/>
                </a:lnTo>
                <a:lnTo>
                  <a:pt x="1684" y="1567"/>
                </a:lnTo>
                <a:lnTo>
                  <a:pt x="1760" y="1575"/>
                </a:lnTo>
                <a:lnTo>
                  <a:pt x="1834" y="1587"/>
                </a:lnTo>
                <a:lnTo>
                  <a:pt x="1908" y="1603"/>
                </a:lnTo>
                <a:lnTo>
                  <a:pt x="1980" y="1622"/>
                </a:lnTo>
                <a:lnTo>
                  <a:pt x="2052" y="1644"/>
                </a:lnTo>
                <a:lnTo>
                  <a:pt x="2121" y="1670"/>
                </a:lnTo>
                <a:lnTo>
                  <a:pt x="2189" y="1699"/>
                </a:lnTo>
                <a:lnTo>
                  <a:pt x="2256" y="1731"/>
                </a:lnTo>
                <a:lnTo>
                  <a:pt x="2321" y="1766"/>
                </a:lnTo>
                <a:lnTo>
                  <a:pt x="2383" y="1804"/>
                </a:lnTo>
                <a:lnTo>
                  <a:pt x="2445" y="1844"/>
                </a:lnTo>
                <a:lnTo>
                  <a:pt x="2503" y="1887"/>
                </a:lnTo>
                <a:lnTo>
                  <a:pt x="2560" y="1934"/>
                </a:lnTo>
                <a:lnTo>
                  <a:pt x="2614" y="1983"/>
                </a:lnTo>
                <a:lnTo>
                  <a:pt x="2667" y="2034"/>
                </a:lnTo>
                <a:lnTo>
                  <a:pt x="2716" y="2088"/>
                </a:lnTo>
                <a:lnTo>
                  <a:pt x="2764" y="2144"/>
                </a:lnTo>
                <a:lnTo>
                  <a:pt x="2808" y="2202"/>
                </a:lnTo>
                <a:lnTo>
                  <a:pt x="2850" y="2263"/>
                </a:lnTo>
                <a:lnTo>
                  <a:pt x="2890" y="2325"/>
                </a:lnTo>
                <a:lnTo>
                  <a:pt x="2925" y="2390"/>
                </a:lnTo>
                <a:lnTo>
                  <a:pt x="2959" y="2456"/>
                </a:lnTo>
                <a:lnTo>
                  <a:pt x="2989" y="2524"/>
                </a:lnTo>
                <a:lnTo>
                  <a:pt x="3016" y="2594"/>
                </a:lnTo>
                <a:lnTo>
                  <a:pt x="3039" y="2664"/>
                </a:lnTo>
                <a:lnTo>
                  <a:pt x="3061" y="2738"/>
                </a:lnTo>
                <a:lnTo>
                  <a:pt x="3077" y="2813"/>
                </a:lnTo>
                <a:lnTo>
                  <a:pt x="3091" y="2888"/>
                </a:lnTo>
                <a:lnTo>
                  <a:pt x="3100" y="2966"/>
                </a:lnTo>
                <a:lnTo>
                  <a:pt x="3106" y="3044"/>
                </a:lnTo>
                <a:lnTo>
                  <a:pt x="3107" y="3124"/>
                </a:lnTo>
                <a:lnTo>
                  <a:pt x="3106" y="3203"/>
                </a:lnTo>
                <a:lnTo>
                  <a:pt x="3100" y="3282"/>
                </a:lnTo>
                <a:lnTo>
                  <a:pt x="3090" y="3360"/>
                </a:lnTo>
                <a:lnTo>
                  <a:pt x="3076" y="3436"/>
                </a:lnTo>
                <a:lnTo>
                  <a:pt x="3059" y="3510"/>
                </a:lnTo>
                <a:lnTo>
                  <a:pt x="3038" y="3584"/>
                </a:lnTo>
                <a:lnTo>
                  <a:pt x="3014" y="3657"/>
                </a:lnTo>
                <a:lnTo>
                  <a:pt x="2986" y="3727"/>
                </a:lnTo>
                <a:lnTo>
                  <a:pt x="2955" y="3796"/>
                </a:lnTo>
                <a:lnTo>
                  <a:pt x="2921" y="3863"/>
                </a:lnTo>
                <a:lnTo>
                  <a:pt x="2883" y="3929"/>
                </a:lnTo>
                <a:lnTo>
                  <a:pt x="2843" y="3992"/>
                </a:lnTo>
                <a:lnTo>
                  <a:pt x="2799" y="4053"/>
                </a:lnTo>
                <a:lnTo>
                  <a:pt x="2754" y="4112"/>
                </a:lnTo>
                <a:lnTo>
                  <a:pt x="2705" y="4169"/>
                </a:lnTo>
                <a:lnTo>
                  <a:pt x="2653" y="4224"/>
                </a:lnTo>
                <a:lnTo>
                  <a:pt x="2600" y="4275"/>
                </a:lnTo>
                <a:lnTo>
                  <a:pt x="2543" y="4324"/>
                </a:lnTo>
                <a:lnTo>
                  <a:pt x="2484" y="4371"/>
                </a:lnTo>
                <a:lnTo>
                  <a:pt x="2422" y="4415"/>
                </a:lnTo>
                <a:lnTo>
                  <a:pt x="2359" y="4456"/>
                </a:lnTo>
                <a:lnTo>
                  <a:pt x="2294" y="4494"/>
                </a:lnTo>
                <a:lnTo>
                  <a:pt x="2226" y="4528"/>
                </a:lnTo>
                <a:lnTo>
                  <a:pt x="2157" y="4560"/>
                </a:lnTo>
                <a:lnTo>
                  <a:pt x="2085" y="4588"/>
                </a:lnTo>
                <a:lnTo>
                  <a:pt x="2013" y="4612"/>
                </a:lnTo>
                <a:lnTo>
                  <a:pt x="1938" y="4633"/>
                </a:lnTo>
                <a:lnTo>
                  <a:pt x="1862" y="4651"/>
                </a:lnTo>
                <a:lnTo>
                  <a:pt x="1785" y="4665"/>
                </a:lnTo>
                <a:lnTo>
                  <a:pt x="1706" y="4675"/>
                </a:lnTo>
                <a:lnTo>
                  <a:pt x="1626" y="4681"/>
                </a:lnTo>
                <a:lnTo>
                  <a:pt x="1601" y="4682"/>
                </a:lnTo>
                <a:lnTo>
                  <a:pt x="1577" y="4682"/>
                </a:lnTo>
                <a:lnTo>
                  <a:pt x="1553" y="4682"/>
                </a:lnTo>
                <a:lnTo>
                  <a:pt x="1529" y="4682"/>
                </a:lnTo>
                <a:lnTo>
                  <a:pt x="0" y="4682"/>
                </a:lnTo>
                <a:lnTo>
                  <a:pt x="0" y="6244"/>
                </a:lnTo>
                <a:lnTo>
                  <a:pt x="1529" y="6244"/>
                </a:lnTo>
                <a:lnTo>
                  <a:pt x="1551" y="6244"/>
                </a:lnTo>
                <a:lnTo>
                  <a:pt x="1572" y="6244"/>
                </a:lnTo>
                <a:lnTo>
                  <a:pt x="1594" y="6244"/>
                </a:lnTo>
                <a:lnTo>
                  <a:pt x="1617" y="6243"/>
                </a:lnTo>
                <a:lnTo>
                  <a:pt x="1638" y="6243"/>
                </a:lnTo>
                <a:lnTo>
                  <a:pt x="1660" y="6242"/>
                </a:lnTo>
                <a:lnTo>
                  <a:pt x="1683" y="6241"/>
                </a:lnTo>
                <a:lnTo>
                  <a:pt x="1704" y="6241"/>
                </a:lnTo>
                <a:lnTo>
                  <a:pt x="1864" y="6228"/>
                </a:lnTo>
                <a:lnTo>
                  <a:pt x="2022" y="6208"/>
                </a:lnTo>
                <a:lnTo>
                  <a:pt x="2177" y="6180"/>
                </a:lnTo>
                <a:lnTo>
                  <a:pt x="2330" y="6145"/>
                </a:lnTo>
                <a:lnTo>
                  <a:pt x="2478" y="6102"/>
                </a:lnTo>
                <a:lnTo>
                  <a:pt x="2624" y="6053"/>
                </a:lnTo>
                <a:lnTo>
                  <a:pt x="2766" y="5997"/>
                </a:lnTo>
                <a:lnTo>
                  <a:pt x="2905" y="5934"/>
                </a:lnTo>
                <a:lnTo>
                  <a:pt x="3040" y="5864"/>
                </a:lnTo>
                <a:lnTo>
                  <a:pt x="3171" y="5789"/>
                </a:lnTo>
                <a:lnTo>
                  <a:pt x="3297" y="5707"/>
                </a:lnTo>
                <a:lnTo>
                  <a:pt x="3420" y="5620"/>
                </a:lnTo>
                <a:lnTo>
                  <a:pt x="3538" y="5526"/>
                </a:lnTo>
                <a:lnTo>
                  <a:pt x="3651" y="5428"/>
                </a:lnTo>
                <a:lnTo>
                  <a:pt x="3759" y="5324"/>
                </a:lnTo>
                <a:lnTo>
                  <a:pt x="3862" y="5216"/>
                </a:lnTo>
                <a:lnTo>
                  <a:pt x="3960" y="5102"/>
                </a:lnTo>
                <a:lnTo>
                  <a:pt x="4052" y="4984"/>
                </a:lnTo>
                <a:lnTo>
                  <a:pt x="4138" y="4862"/>
                </a:lnTo>
                <a:lnTo>
                  <a:pt x="4220" y="4735"/>
                </a:lnTo>
                <a:lnTo>
                  <a:pt x="4295" y="4604"/>
                </a:lnTo>
                <a:lnTo>
                  <a:pt x="4363" y="4470"/>
                </a:lnTo>
                <a:lnTo>
                  <a:pt x="4425" y="4332"/>
                </a:lnTo>
                <a:lnTo>
                  <a:pt x="4480" y="4191"/>
                </a:lnTo>
                <a:lnTo>
                  <a:pt x="4529" y="4046"/>
                </a:lnTo>
                <a:lnTo>
                  <a:pt x="4570" y="3899"/>
                </a:lnTo>
                <a:lnTo>
                  <a:pt x="4605" y="3749"/>
                </a:lnTo>
                <a:lnTo>
                  <a:pt x="4633" y="3596"/>
                </a:lnTo>
                <a:lnTo>
                  <a:pt x="4652" y="3441"/>
                </a:lnTo>
                <a:lnTo>
                  <a:pt x="4664" y="3285"/>
                </a:lnTo>
                <a:lnTo>
                  <a:pt x="4668" y="3125"/>
                </a:lnTo>
                <a:lnTo>
                  <a:pt x="4664" y="2965"/>
                </a:lnTo>
                <a:lnTo>
                  <a:pt x="4653" y="2809"/>
                </a:lnTo>
                <a:lnTo>
                  <a:pt x="4634" y="2655"/>
                </a:lnTo>
                <a:lnTo>
                  <a:pt x="4607" y="2505"/>
                </a:lnTo>
                <a:lnTo>
                  <a:pt x="4573" y="2356"/>
                </a:lnTo>
                <a:lnTo>
                  <a:pt x="4533" y="2210"/>
                </a:lnTo>
                <a:lnTo>
                  <a:pt x="4485" y="2068"/>
                </a:lnTo>
                <a:lnTo>
                  <a:pt x="4432" y="1929"/>
                </a:lnTo>
                <a:lnTo>
                  <a:pt x="4373" y="1794"/>
                </a:lnTo>
                <a:lnTo>
                  <a:pt x="4306" y="1661"/>
                </a:lnTo>
                <a:lnTo>
                  <a:pt x="4234" y="1533"/>
                </a:lnTo>
                <a:lnTo>
                  <a:pt x="4156" y="1408"/>
                </a:lnTo>
                <a:lnTo>
                  <a:pt x="4072" y="1288"/>
                </a:lnTo>
                <a:lnTo>
                  <a:pt x="3984" y="1171"/>
                </a:lnTo>
                <a:lnTo>
                  <a:pt x="3891" y="1059"/>
                </a:lnTo>
                <a:lnTo>
                  <a:pt x="3791" y="952"/>
                </a:lnTo>
                <a:lnTo>
                  <a:pt x="3688" y="849"/>
                </a:lnTo>
                <a:lnTo>
                  <a:pt x="3579" y="752"/>
                </a:lnTo>
                <a:lnTo>
                  <a:pt x="3467" y="660"/>
                </a:lnTo>
                <a:lnTo>
                  <a:pt x="3349" y="573"/>
                </a:lnTo>
                <a:lnTo>
                  <a:pt x="3228" y="491"/>
                </a:lnTo>
                <a:lnTo>
                  <a:pt x="3103" y="415"/>
                </a:lnTo>
                <a:lnTo>
                  <a:pt x="2975" y="345"/>
                </a:lnTo>
                <a:lnTo>
                  <a:pt x="2843" y="281"/>
                </a:lnTo>
                <a:lnTo>
                  <a:pt x="2707" y="223"/>
                </a:lnTo>
                <a:lnTo>
                  <a:pt x="2568" y="171"/>
                </a:lnTo>
                <a:lnTo>
                  <a:pt x="2428" y="126"/>
                </a:lnTo>
                <a:lnTo>
                  <a:pt x="2283" y="87"/>
                </a:lnTo>
                <a:lnTo>
                  <a:pt x="2137" y="56"/>
                </a:lnTo>
                <a:lnTo>
                  <a:pt x="1988" y="30"/>
                </a:lnTo>
                <a:lnTo>
                  <a:pt x="1837" y="13"/>
                </a:lnTo>
                <a:lnTo>
                  <a:pt x="1684" y="2"/>
                </a:lnTo>
                <a:lnTo>
                  <a:pt x="1529" y="0"/>
                </a:lnTo>
                <a:close/>
              </a:path>
            </a:pathLst>
          </a:cu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8" name="Freeform 15"/>
          <p:cNvSpPr/>
          <p:nvPr/>
        </p:nvSpPr>
        <p:spPr bwMode="auto">
          <a:xfrm>
            <a:off x="4306750" y="3774253"/>
            <a:ext cx="1503599" cy="2011240"/>
          </a:xfrm>
          <a:custGeom>
            <a:avLst/>
            <a:gdLst>
              <a:gd name="T0" fmla="*/ 0 w 4668"/>
              <a:gd name="T1" fmla="*/ 1562 h 6244"/>
              <a:gd name="T2" fmla="*/ 1684 w 4668"/>
              <a:gd name="T3" fmla="*/ 1567 h 6244"/>
              <a:gd name="T4" fmla="*/ 1908 w 4668"/>
              <a:gd name="T5" fmla="*/ 1603 h 6244"/>
              <a:gd name="T6" fmla="*/ 2121 w 4668"/>
              <a:gd name="T7" fmla="*/ 1670 h 6244"/>
              <a:gd name="T8" fmla="*/ 2321 w 4668"/>
              <a:gd name="T9" fmla="*/ 1766 h 6244"/>
              <a:gd name="T10" fmla="*/ 2503 w 4668"/>
              <a:gd name="T11" fmla="*/ 1887 h 6244"/>
              <a:gd name="T12" fmla="*/ 2667 w 4668"/>
              <a:gd name="T13" fmla="*/ 2034 h 6244"/>
              <a:gd name="T14" fmla="*/ 2808 w 4668"/>
              <a:gd name="T15" fmla="*/ 2202 h 6244"/>
              <a:gd name="T16" fmla="*/ 2925 w 4668"/>
              <a:gd name="T17" fmla="*/ 2390 h 6244"/>
              <a:gd name="T18" fmla="*/ 3016 w 4668"/>
              <a:gd name="T19" fmla="*/ 2594 h 6244"/>
              <a:gd name="T20" fmla="*/ 3077 w 4668"/>
              <a:gd name="T21" fmla="*/ 2813 h 6244"/>
              <a:gd name="T22" fmla="*/ 3106 w 4668"/>
              <a:gd name="T23" fmla="*/ 3044 h 6244"/>
              <a:gd name="T24" fmla="*/ 3100 w 4668"/>
              <a:gd name="T25" fmla="*/ 3282 h 6244"/>
              <a:gd name="T26" fmla="*/ 3059 w 4668"/>
              <a:gd name="T27" fmla="*/ 3510 h 6244"/>
              <a:gd name="T28" fmla="*/ 2986 w 4668"/>
              <a:gd name="T29" fmla="*/ 3727 h 6244"/>
              <a:gd name="T30" fmla="*/ 2883 w 4668"/>
              <a:gd name="T31" fmla="*/ 3929 h 6244"/>
              <a:gd name="T32" fmla="*/ 2754 w 4668"/>
              <a:gd name="T33" fmla="*/ 4112 h 6244"/>
              <a:gd name="T34" fmla="*/ 2600 w 4668"/>
              <a:gd name="T35" fmla="*/ 4275 h 6244"/>
              <a:gd name="T36" fmla="*/ 2422 w 4668"/>
              <a:gd name="T37" fmla="*/ 4415 h 6244"/>
              <a:gd name="T38" fmla="*/ 2226 w 4668"/>
              <a:gd name="T39" fmla="*/ 4528 h 6244"/>
              <a:gd name="T40" fmla="*/ 2013 w 4668"/>
              <a:gd name="T41" fmla="*/ 4612 h 6244"/>
              <a:gd name="T42" fmla="*/ 1785 w 4668"/>
              <a:gd name="T43" fmla="*/ 4665 h 6244"/>
              <a:gd name="T44" fmla="*/ 1601 w 4668"/>
              <a:gd name="T45" fmla="*/ 4682 h 6244"/>
              <a:gd name="T46" fmla="*/ 1529 w 4668"/>
              <a:gd name="T47" fmla="*/ 4682 h 6244"/>
              <a:gd name="T48" fmla="*/ 1529 w 4668"/>
              <a:gd name="T49" fmla="*/ 6244 h 6244"/>
              <a:gd name="T50" fmla="*/ 1594 w 4668"/>
              <a:gd name="T51" fmla="*/ 6244 h 6244"/>
              <a:gd name="T52" fmla="*/ 1660 w 4668"/>
              <a:gd name="T53" fmla="*/ 6242 h 6244"/>
              <a:gd name="T54" fmla="*/ 1864 w 4668"/>
              <a:gd name="T55" fmla="*/ 6228 h 6244"/>
              <a:gd name="T56" fmla="*/ 2330 w 4668"/>
              <a:gd name="T57" fmla="*/ 6145 h 6244"/>
              <a:gd name="T58" fmla="*/ 2766 w 4668"/>
              <a:gd name="T59" fmla="*/ 5997 h 6244"/>
              <a:gd name="T60" fmla="*/ 3171 w 4668"/>
              <a:gd name="T61" fmla="*/ 5789 h 6244"/>
              <a:gd name="T62" fmla="*/ 3538 w 4668"/>
              <a:gd name="T63" fmla="*/ 5526 h 6244"/>
              <a:gd name="T64" fmla="*/ 3862 w 4668"/>
              <a:gd name="T65" fmla="*/ 5216 h 6244"/>
              <a:gd name="T66" fmla="*/ 4138 w 4668"/>
              <a:gd name="T67" fmla="*/ 4862 h 6244"/>
              <a:gd name="T68" fmla="*/ 4363 w 4668"/>
              <a:gd name="T69" fmla="*/ 4470 h 6244"/>
              <a:gd name="T70" fmla="*/ 4529 w 4668"/>
              <a:gd name="T71" fmla="*/ 4046 h 6244"/>
              <a:gd name="T72" fmla="*/ 4633 w 4668"/>
              <a:gd name="T73" fmla="*/ 3596 h 6244"/>
              <a:gd name="T74" fmla="*/ 4668 w 4668"/>
              <a:gd name="T75" fmla="*/ 3125 h 6244"/>
              <a:gd name="T76" fmla="*/ 4634 w 4668"/>
              <a:gd name="T77" fmla="*/ 2655 h 6244"/>
              <a:gd name="T78" fmla="*/ 4533 w 4668"/>
              <a:gd name="T79" fmla="*/ 2210 h 6244"/>
              <a:gd name="T80" fmla="*/ 4373 w 4668"/>
              <a:gd name="T81" fmla="*/ 1794 h 6244"/>
              <a:gd name="T82" fmla="*/ 4156 w 4668"/>
              <a:gd name="T83" fmla="*/ 1408 h 6244"/>
              <a:gd name="T84" fmla="*/ 3891 w 4668"/>
              <a:gd name="T85" fmla="*/ 1059 h 6244"/>
              <a:gd name="T86" fmla="*/ 3579 w 4668"/>
              <a:gd name="T87" fmla="*/ 752 h 6244"/>
              <a:gd name="T88" fmla="*/ 3228 w 4668"/>
              <a:gd name="T89" fmla="*/ 491 h 6244"/>
              <a:gd name="T90" fmla="*/ 2843 w 4668"/>
              <a:gd name="T91" fmla="*/ 281 h 6244"/>
              <a:gd name="T92" fmla="*/ 2428 w 4668"/>
              <a:gd name="T93" fmla="*/ 126 h 6244"/>
              <a:gd name="T94" fmla="*/ 1988 w 4668"/>
              <a:gd name="T95" fmla="*/ 30 h 6244"/>
              <a:gd name="T96" fmla="*/ 1529 w 4668"/>
              <a:gd name="T97" fmla="*/ 0 h 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68" h="6244">
                <a:moveTo>
                  <a:pt x="1529" y="0"/>
                </a:moveTo>
                <a:lnTo>
                  <a:pt x="0" y="0"/>
                </a:lnTo>
                <a:lnTo>
                  <a:pt x="0" y="1562"/>
                </a:lnTo>
                <a:lnTo>
                  <a:pt x="1529" y="1562"/>
                </a:lnTo>
                <a:lnTo>
                  <a:pt x="1607" y="1562"/>
                </a:lnTo>
                <a:lnTo>
                  <a:pt x="1684" y="1567"/>
                </a:lnTo>
                <a:lnTo>
                  <a:pt x="1760" y="1575"/>
                </a:lnTo>
                <a:lnTo>
                  <a:pt x="1834" y="1587"/>
                </a:lnTo>
                <a:lnTo>
                  <a:pt x="1908" y="1603"/>
                </a:lnTo>
                <a:lnTo>
                  <a:pt x="1980" y="1622"/>
                </a:lnTo>
                <a:lnTo>
                  <a:pt x="2052" y="1644"/>
                </a:lnTo>
                <a:lnTo>
                  <a:pt x="2121" y="1670"/>
                </a:lnTo>
                <a:lnTo>
                  <a:pt x="2189" y="1699"/>
                </a:lnTo>
                <a:lnTo>
                  <a:pt x="2256" y="1731"/>
                </a:lnTo>
                <a:lnTo>
                  <a:pt x="2321" y="1766"/>
                </a:lnTo>
                <a:lnTo>
                  <a:pt x="2383" y="1804"/>
                </a:lnTo>
                <a:lnTo>
                  <a:pt x="2445" y="1844"/>
                </a:lnTo>
                <a:lnTo>
                  <a:pt x="2503" y="1887"/>
                </a:lnTo>
                <a:lnTo>
                  <a:pt x="2560" y="1934"/>
                </a:lnTo>
                <a:lnTo>
                  <a:pt x="2614" y="1983"/>
                </a:lnTo>
                <a:lnTo>
                  <a:pt x="2667" y="2034"/>
                </a:lnTo>
                <a:lnTo>
                  <a:pt x="2716" y="2088"/>
                </a:lnTo>
                <a:lnTo>
                  <a:pt x="2764" y="2144"/>
                </a:lnTo>
                <a:lnTo>
                  <a:pt x="2808" y="2202"/>
                </a:lnTo>
                <a:lnTo>
                  <a:pt x="2850" y="2263"/>
                </a:lnTo>
                <a:lnTo>
                  <a:pt x="2890" y="2325"/>
                </a:lnTo>
                <a:lnTo>
                  <a:pt x="2925" y="2390"/>
                </a:lnTo>
                <a:lnTo>
                  <a:pt x="2959" y="2456"/>
                </a:lnTo>
                <a:lnTo>
                  <a:pt x="2989" y="2524"/>
                </a:lnTo>
                <a:lnTo>
                  <a:pt x="3016" y="2594"/>
                </a:lnTo>
                <a:lnTo>
                  <a:pt x="3039" y="2664"/>
                </a:lnTo>
                <a:lnTo>
                  <a:pt x="3061" y="2738"/>
                </a:lnTo>
                <a:lnTo>
                  <a:pt x="3077" y="2813"/>
                </a:lnTo>
                <a:lnTo>
                  <a:pt x="3091" y="2888"/>
                </a:lnTo>
                <a:lnTo>
                  <a:pt x="3100" y="2966"/>
                </a:lnTo>
                <a:lnTo>
                  <a:pt x="3106" y="3044"/>
                </a:lnTo>
                <a:lnTo>
                  <a:pt x="3107" y="3124"/>
                </a:lnTo>
                <a:lnTo>
                  <a:pt x="3106" y="3203"/>
                </a:lnTo>
                <a:lnTo>
                  <a:pt x="3100" y="3282"/>
                </a:lnTo>
                <a:lnTo>
                  <a:pt x="3090" y="3360"/>
                </a:lnTo>
                <a:lnTo>
                  <a:pt x="3076" y="3436"/>
                </a:lnTo>
                <a:lnTo>
                  <a:pt x="3059" y="3510"/>
                </a:lnTo>
                <a:lnTo>
                  <a:pt x="3038" y="3584"/>
                </a:lnTo>
                <a:lnTo>
                  <a:pt x="3014" y="3657"/>
                </a:lnTo>
                <a:lnTo>
                  <a:pt x="2986" y="3727"/>
                </a:lnTo>
                <a:lnTo>
                  <a:pt x="2955" y="3796"/>
                </a:lnTo>
                <a:lnTo>
                  <a:pt x="2921" y="3863"/>
                </a:lnTo>
                <a:lnTo>
                  <a:pt x="2883" y="3929"/>
                </a:lnTo>
                <a:lnTo>
                  <a:pt x="2843" y="3992"/>
                </a:lnTo>
                <a:lnTo>
                  <a:pt x="2799" y="4053"/>
                </a:lnTo>
                <a:lnTo>
                  <a:pt x="2754" y="4112"/>
                </a:lnTo>
                <a:lnTo>
                  <a:pt x="2705" y="4169"/>
                </a:lnTo>
                <a:lnTo>
                  <a:pt x="2653" y="4224"/>
                </a:lnTo>
                <a:lnTo>
                  <a:pt x="2600" y="4275"/>
                </a:lnTo>
                <a:lnTo>
                  <a:pt x="2543" y="4324"/>
                </a:lnTo>
                <a:lnTo>
                  <a:pt x="2484" y="4371"/>
                </a:lnTo>
                <a:lnTo>
                  <a:pt x="2422" y="4415"/>
                </a:lnTo>
                <a:lnTo>
                  <a:pt x="2359" y="4456"/>
                </a:lnTo>
                <a:lnTo>
                  <a:pt x="2294" y="4494"/>
                </a:lnTo>
                <a:lnTo>
                  <a:pt x="2226" y="4528"/>
                </a:lnTo>
                <a:lnTo>
                  <a:pt x="2157" y="4560"/>
                </a:lnTo>
                <a:lnTo>
                  <a:pt x="2085" y="4588"/>
                </a:lnTo>
                <a:lnTo>
                  <a:pt x="2013" y="4612"/>
                </a:lnTo>
                <a:lnTo>
                  <a:pt x="1938" y="4633"/>
                </a:lnTo>
                <a:lnTo>
                  <a:pt x="1862" y="4651"/>
                </a:lnTo>
                <a:lnTo>
                  <a:pt x="1785" y="4665"/>
                </a:lnTo>
                <a:lnTo>
                  <a:pt x="1706" y="4675"/>
                </a:lnTo>
                <a:lnTo>
                  <a:pt x="1626" y="4681"/>
                </a:lnTo>
                <a:lnTo>
                  <a:pt x="1601" y="4682"/>
                </a:lnTo>
                <a:lnTo>
                  <a:pt x="1577" y="4682"/>
                </a:lnTo>
                <a:lnTo>
                  <a:pt x="1553" y="4682"/>
                </a:lnTo>
                <a:lnTo>
                  <a:pt x="1529" y="4682"/>
                </a:lnTo>
                <a:lnTo>
                  <a:pt x="0" y="4682"/>
                </a:lnTo>
                <a:lnTo>
                  <a:pt x="0" y="6244"/>
                </a:lnTo>
                <a:lnTo>
                  <a:pt x="1529" y="6244"/>
                </a:lnTo>
                <a:lnTo>
                  <a:pt x="1551" y="6244"/>
                </a:lnTo>
                <a:lnTo>
                  <a:pt x="1572" y="6244"/>
                </a:lnTo>
                <a:lnTo>
                  <a:pt x="1594" y="6244"/>
                </a:lnTo>
                <a:lnTo>
                  <a:pt x="1617" y="6243"/>
                </a:lnTo>
                <a:lnTo>
                  <a:pt x="1638" y="6243"/>
                </a:lnTo>
                <a:lnTo>
                  <a:pt x="1660" y="6242"/>
                </a:lnTo>
                <a:lnTo>
                  <a:pt x="1683" y="6241"/>
                </a:lnTo>
                <a:lnTo>
                  <a:pt x="1704" y="6241"/>
                </a:lnTo>
                <a:lnTo>
                  <a:pt x="1864" y="6228"/>
                </a:lnTo>
                <a:lnTo>
                  <a:pt x="2022" y="6208"/>
                </a:lnTo>
                <a:lnTo>
                  <a:pt x="2177" y="6180"/>
                </a:lnTo>
                <a:lnTo>
                  <a:pt x="2330" y="6145"/>
                </a:lnTo>
                <a:lnTo>
                  <a:pt x="2478" y="6102"/>
                </a:lnTo>
                <a:lnTo>
                  <a:pt x="2624" y="6053"/>
                </a:lnTo>
                <a:lnTo>
                  <a:pt x="2766" y="5997"/>
                </a:lnTo>
                <a:lnTo>
                  <a:pt x="2905" y="5934"/>
                </a:lnTo>
                <a:lnTo>
                  <a:pt x="3040" y="5864"/>
                </a:lnTo>
                <a:lnTo>
                  <a:pt x="3171" y="5789"/>
                </a:lnTo>
                <a:lnTo>
                  <a:pt x="3297" y="5707"/>
                </a:lnTo>
                <a:lnTo>
                  <a:pt x="3420" y="5620"/>
                </a:lnTo>
                <a:lnTo>
                  <a:pt x="3538" y="5526"/>
                </a:lnTo>
                <a:lnTo>
                  <a:pt x="3651" y="5428"/>
                </a:lnTo>
                <a:lnTo>
                  <a:pt x="3759" y="5324"/>
                </a:lnTo>
                <a:lnTo>
                  <a:pt x="3862" y="5216"/>
                </a:lnTo>
                <a:lnTo>
                  <a:pt x="3960" y="5102"/>
                </a:lnTo>
                <a:lnTo>
                  <a:pt x="4052" y="4984"/>
                </a:lnTo>
                <a:lnTo>
                  <a:pt x="4138" y="4862"/>
                </a:lnTo>
                <a:lnTo>
                  <a:pt x="4220" y="4735"/>
                </a:lnTo>
                <a:lnTo>
                  <a:pt x="4295" y="4604"/>
                </a:lnTo>
                <a:lnTo>
                  <a:pt x="4363" y="4470"/>
                </a:lnTo>
                <a:lnTo>
                  <a:pt x="4425" y="4332"/>
                </a:lnTo>
                <a:lnTo>
                  <a:pt x="4480" y="4191"/>
                </a:lnTo>
                <a:lnTo>
                  <a:pt x="4529" y="4046"/>
                </a:lnTo>
                <a:lnTo>
                  <a:pt x="4570" y="3899"/>
                </a:lnTo>
                <a:lnTo>
                  <a:pt x="4605" y="3749"/>
                </a:lnTo>
                <a:lnTo>
                  <a:pt x="4633" y="3596"/>
                </a:lnTo>
                <a:lnTo>
                  <a:pt x="4652" y="3441"/>
                </a:lnTo>
                <a:lnTo>
                  <a:pt x="4664" y="3285"/>
                </a:lnTo>
                <a:lnTo>
                  <a:pt x="4668" y="3125"/>
                </a:lnTo>
                <a:lnTo>
                  <a:pt x="4664" y="2965"/>
                </a:lnTo>
                <a:lnTo>
                  <a:pt x="4653" y="2809"/>
                </a:lnTo>
                <a:lnTo>
                  <a:pt x="4634" y="2655"/>
                </a:lnTo>
                <a:lnTo>
                  <a:pt x="4607" y="2505"/>
                </a:lnTo>
                <a:lnTo>
                  <a:pt x="4573" y="2356"/>
                </a:lnTo>
                <a:lnTo>
                  <a:pt x="4533" y="2210"/>
                </a:lnTo>
                <a:lnTo>
                  <a:pt x="4485" y="2068"/>
                </a:lnTo>
                <a:lnTo>
                  <a:pt x="4432" y="1929"/>
                </a:lnTo>
                <a:lnTo>
                  <a:pt x="4373" y="1794"/>
                </a:lnTo>
                <a:lnTo>
                  <a:pt x="4306" y="1661"/>
                </a:lnTo>
                <a:lnTo>
                  <a:pt x="4234" y="1533"/>
                </a:lnTo>
                <a:lnTo>
                  <a:pt x="4156" y="1408"/>
                </a:lnTo>
                <a:lnTo>
                  <a:pt x="4072" y="1288"/>
                </a:lnTo>
                <a:lnTo>
                  <a:pt x="3984" y="1171"/>
                </a:lnTo>
                <a:lnTo>
                  <a:pt x="3891" y="1059"/>
                </a:lnTo>
                <a:lnTo>
                  <a:pt x="3791" y="952"/>
                </a:lnTo>
                <a:lnTo>
                  <a:pt x="3688" y="849"/>
                </a:lnTo>
                <a:lnTo>
                  <a:pt x="3579" y="752"/>
                </a:lnTo>
                <a:lnTo>
                  <a:pt x="3467" y="660"/>
                </a:lnTo>
                <a:lnTo>
                  <a:pt x="3349" y="573"/>
                </a:lnTo>
                <a:lnTo>
                  <a:pt x="3228" y="491"/>
                </a:lnTo>
                <a:lnTo>
                  <a:pt x="3103" y="415"/>
                </a:lnTo>
                <a:lnTo>
                  <a:pt x="2975" y="345"/>
                </a:lnTo>
                <a:lnTo>
                  <a:pt x="2843" y="281"/>
                </a:lnTo>
                <a:lnTo>
                  <a:pt x="2707" y="223"/>
                </a:lnTo>
                <a:lnTo>
                  <a:pt x="2568" y="171"/>
                </a:lnTo>
                <a:lnTo>
                  <a:pt x="2428" y="126"/>
                </a:lnTo>
                <a:lnTo>
                  <a:pt x="2283" y="87"/>
                </a:lnTo>
                <a:lnTo>
                  <a:pt x="2137" y="56"/>
                </a:lnTo>
                <a:lnTo>
                  <a:pt x="1988" y="30"/>
                </a:lnTo>
                <a:lnTo>
                  <a:pt x="1837" y="13"/>
                </a:lnTo>
                <a:lnTo>
                  <a:pt x="1684" y="2"/>
                </a:lnTo>
                <a:lnTo>
                  <a:pt x="1529" y="0"/>
                </a:lnTo>
                <a:close/>
              </a:path>
            </a:pathLst>
          </a:cu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9" name="Freeform 15"/>
          <p:cNvSpPr/>
          <p:nvPr/>
        </p:nvSpPr>
        <p:spPr bwMode="auto">
          <a:xfrm flipH="1">
            <a:off x="6066255" y="1589853"/>
            <a:ext cx="1503599" cy="2011240"/>
          </a:xfrm>
          <a:custGeom>
            <a:avLst/>
            <a:gdLst>
              <a:gd name="T0" fmla="*/ 0 w 4668"/>
              <a:gd name="T1" fmla="*/ 1562 h 6244"/>
              <a:gd name="T2" fmla="*/ 1684 w 4668"/>
              <a:gd name="T3" fmla="*/ 1567 h 6244"/>
              <a:gd name="T4" fmla="*/ 1908 w 4668"/>
              <a:gd name="T5" fmla="*/ 1603 h 6244"/>
              <a:gd name="T6" fmla="*/ 2121 w 4668"/>
              <a:gd name="T7" fmla="*/ 1670 h 6244"/>
              <a:gd name="T8" fmla="*/ 2321 w 4668"/>
              <a:gd name="T9" fmla="*/ 1766 h 6244"/>
              <a:gd name="T10" fmla="*/ 2503 w 4668"/>
              <a:gd name="T11" fmla="*/ 1887 h 6244"/>
              <a:gd name="T12" fmla="*/ 2667 w 4668"/>
              <a:gd name="T13" fmla="*/ 2034 h 6244"/>
              <a:gd name="T14" fmla="*/ 2808 w 4668"/>
              <a:gd name="T15" fmla="*/ 2202 h 6244"/>
              <a:gd name="T16" fmla="*/ 2925 w 4668"/>
              <a:gd name="T17" fmla="*/ 2390 h 6244"/>
              <a:gd name="T18" fmla="*/ 3016 w 4668"/>
              <a:gd name="T19" fmla="*/ 2594 h 6244"/>
              <a:gd name="T20" fmla="*/ 3077 w 4668"/>
              <a:gd name="T21" fmla="*/ 2813 h 6244"/>
              <a:gd name="T22" fmla="*/ 3106 w 4668"/>
              <a:gd name="T23" fmla="*/ 3044 h 6244"/>
              <a:gd name="T24" fmla="*/ 3100 w 4668"/>
              <a:gd name="T25" fmla="*/ 3282 h 6244"/>
              <a:gd name="T26" fmla="*/ 3059 w 4668"/>
              <a:gd name="T27" fmla="*/ 3510 h 6244"/>
              <a:gd name="T28" fmla="*/ 2986 w 4668"/>
              <a:gd name="T29" fmla="*/ 3727 h 6244"/>
              <a:gd name="T30" fmla="*/ 2883 w 4668"/>
              <a:gd name="T31" fmla="*/ 3929 h 6244"/>
              <a:gd name="T32" fmla="*/ 2754 w 4668"/>
              <a:gd name="T33" fmla="*/ 4112 h 6244"/>
              <a:gd name="T34" fmla="*/ 2600 w 4668"/>
              <a:gd name="T35" fmla="*/ 4275 h 6244"/>
              <a:gd name="T36" fmla="*/ 2422 w 4668"/>
              <a:gd name="T37" fmla="*/ 4415 h 6244"/>
              <a:gd name="T38" fmla="*/ 2226 w 4668"/>
              <a:gd name="T39" fmla="*/ 4528 h 6244"/>
              <a:gd name="T40" fmla="*/ 2013 w 4668"/>
              <a:gd name="T41" fmla="*/ 4612 h 6244"/>
              <a:gd name="T42" fmla="*/ 1785 w 4668"/>
              <a:gd name="T43" fmla="*/ 4665 h 6244"/>
              <a:gd name="T44" fmla="*/ 1601 w 4668"/>
              <a:gd name="T45" fmla="*/ 4682 h 6244"/>
              <a:gd name="T46" fmla="*/ 1529 w 4668"/>
              <a:gd name="T47" fmla="*/ 4682 h 6244"/>
              <a:gd name="T48" fmla="*/ 1529 w 4668"/>
              <a:gd name="T49" fmla="*/ 6244 h 6244"/>
              <a:gd name="T50" fmla="*/ 1594 w 4668"/>
              <a:gd name="T51" fmla="*/ 6244 h 6244"/>
              <a:gd name="T52" fmla="*/ 1660 w 4668"/>
              <a:gd name="T53" fmla="*/ 6242 h 6244"/>
              <a:gd name="T54" fmla="*/ 1864 w 4668"/>
              <a:gd name="T55" fmla="*/ 6228 h 6244"/>
              <a:gd name="T56" fmla="*/ 2330 w 4668"/>
              <a:gd name="T57" fmla="*/ 6145 h 6244"/>
              <a:gd name="T58" fmla="*/ 2766 w 4668"/>
              <a:gd name="T59" fmla="*/ 5997 h 6244"/>
              <a:gd name="T60" fmla="*/ 3171 w 4668"/>
              <a:gd name="T61" fmla="*/ 5789 h 6244"/>
              <a:gd name="T62" fmla="*/ 3538 w 4668"/>
              <a:gd name="T63" fmla="*/ 5526 h 6244"/>
              <a:gd name="T64" fmla="*/ 3862 w 4668"/>
              <a:gd name="T65" fmla="*/ 5216 h 6244"/>
              <a:gd name="T66" fmla="*/ 4138 w 4668"/>
              <a:gd name="T67" fmla="*/ 4862 h 6244"/>
              <a:gd name="T68" fmla="*/ 4363 w 4668"/>
              <a:gd name="T69" fmla="*/ 4470 h 6244"/>
              <a:gd name="T70" fmla="*/ 4529 w 4668"/>
              <a:gd name="T71" fmla="*/ 4046 h 6244"/>
              <a:gd name="T72" fmla="*/ 4633 w 4668"/>
              <a:gd name="T73" fmla="*/ 3596 h 6244"/>
              <a:gd name="T74" fmla="*/ 4668 w 4668"/>
              <a:gd name="T75" fmla="*/ 3125 h 6244"/>
              <a:gd name="T76" fmla="*/ 4634 w 4668"/>
              <a:gd name="T77" fmla="*/ 2655 h 6244"/>
              <a:gd name="T78" fmla="*/ 4533 w 4668"/>
              <a:gd name="T79" fmla="*/ 2210 h 6244"/>
              <a:gd name="T80" fmla="*/ 4373 w 4668"/>
              <a:gd name="T81" fmla="*/ 1794 h 6244"/>
              <a:gd name="T82" fmla="*/ 4156 w 4668"/>
              <a:gd name="T83" fmla="*/ 1408 h 6244"/>
              <a:gd name="T84" fmla="*/ 3891 w 4668"/>
              <a:gd name="T85" fmla="*/ 1059 h 6244"/>
              <a:gd name="T86" fmla="*/ 3579 w 4668"/>
              <a:gd name="T87" fmla="*/ 752 h 6244"/>
              <a:gd name="T88" fmla="*/ 3228 w 4668"/>
              <a:gd name="T89" fmla="*/ 491 h 6244"/>
              <a:gd name="T90" fmla="*/ 2843 w 4668"/>
              <a:gd name="T91" fmla="*/ 281 h 6244"/>
              <a:gd name="T92" fmla="*/ 2428 w 4668"/>
              <a:gd name="T93" fmla="*/ 126 h 6244"/>
              <a:gd name="T94" fmla="*/ 1988 w 4668"/>
              <a:gd name="T95" fmla="*/ 30 h 6244"/>
              <a:gd name="T96" fmla="*/ 1529 w 4668"/>
              <a:gd name="T97" fmla="*/ 0 h 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68" h="6244">
                <a:moveTo>
                  <a:pt x="1529" y="0"/>
                </a:moveTo>
                <a:lnTo>
                  <a:pt x="0" y="0"/>
                </a:lnTo>
                <a:lnTo>
                  <a:pt x="0" y="1562"/>
                </a:lnTo>
                <a:lnTo>
                  <a:pt x="1529" y="1562"/>
                </a:lnTo>
                <a:lnTo>
                  <a:pt x="1607" y="1562"/>
                </a:lnTo>
                <a:lnTo>
                  <a:pt x="1684" y="1567"/>
                </a:lnTo>
                <a:lnTo>
                  <a:pt x="1760" y="1575"/>
                </a:lnTo>
                <a:lnTo>
                  <a:pt x="1834" y="1587"/>
                </a:lnTo>
                <a:lnTo>
                  <a:pt x="1908" y="1603"/>
                </a:lnTo>
                <a:lnTo>
                  <a:pt x="1980" y="1622"/>
                </a:lnTo>
                <a:lnTo>
                  <a:pt x="2052" y="1644"/>
                </a:lnTo>
                <a:lnTo>
                  <a:pt x="2121" y="1670"/>
                </a:lnTo>
                <a:lnTo>
                  <a:pt x="2189" y="1699"/>
                </a:lnTo>
                <a:lnTo>
                  <a:pt x="2256" y="1731"/>
                </a:lnTo>
                <a:lnTo>
                  <a:pt x="2321" y="1766"/>
                </a:lnTo>
                <a:lnTo>
                  <a:pt x="2383" y="1804"/>
                </a:lnTo>
                <a:lnTo>
                  <a:pt x="2445" y="1844"/>
                </a:lnTo>
                <a:lnTo>
                  <a:pt x="2503" y="1887"/>
                </a:lnTo>
                <a:lnTo>
                  <a:pt x="2560" y="1934"/>
                </a:lnTo>
                <a:lnTo>
                  <a:pt x="2614" y="1983"/>
                </a:lnTo>
                <a:lnTo>
                  <a:pt x="2667" y="2034"/>
                </a:lnTo>
                <a:lnTo>
                  <a:pt x="2716" y="2088"/>
                </a:lnTo>
                <a:lnTo>
                  <a:pt x="2764" y="2144"/>
                </a:lnTo>
                <a:lnTo>
                  <a:pt x="2808" y="2202"/>
                </a:lnTo>
                <a:lnTo>
                  <a:pt x="2850" y="2263"/>
                </a:lnTo>
                <a:lnTo>
                  <a:pt x="2890" y="2325"/>
                </a:lnTo>
                <a:lnTo>
                  <a:pt x="2925" y="2390"/>
                </a:lnTo>
                <a:lnTo>
                  <a:pt x="2959" y="2456"/>
                </a:lnTo>
                <a:lnTo>
                  <a:pt x="2989" y="2524"/>
                </a:lnTo>
                <a:lnTo>
                  <a:pt x="3016" y="2594"/>
                </a:lnTo>
                <a:lnTo>
                  <a:pt x="3039" y="2664"/>
                </a:lnTo>
                <a:lnTo>
                  <a:pt x="3061" y="2738"/>
                </a:lnTo>
                <a:lnTo>
                  <a:pt x="3077" y="2813"/>
                </a:lnTo>
                <a:lnTo>
                  <a:pt x="3091" y="2888"/>
                </a:lnTo>
                <a:lnTo>
                  <a:pt x="3100" y="2966"/>
                </a:lnTo>
                <a:lnTo>
                  <a:pt x="3106" y="3044"/>
                </a:lnTo>
                <a:lnTo>
                  <a:pt x="3107" y="3124"/>
                </a:lnTo>
                <a:lnTo>
                  <a:pt x="3106" y="3203"/>
                </a:lnTo>
                <a:lnTo>
                  <a:pt x="3100" y="3282"/>
                </a:lnTo>
                <a:lnTo>
                  <a:pt x="3090" y="3360"/>
                </a:lnTo>
                <a:lnTo>
                  <a:pt x="3076" y="3436"/>
                </a:lnTo>
                <a:lnTo>
                  <a:pt x="3059" y="3510"/>
                </a:lnTo>
                <a:lnTo>
                  <a:pt x="3038" y="3584"/>
                </a:lnTo>
                <a:lnTo>
                  <a:pt x="3014" y="3657"/>
                </a:lnTo>
                <a:lnTo>
                  <a:pt x="2986" y="3727"/>
                </a:lnTo>
                <a:lnTo>
                  <a:pt x="2955" y="3796"/>
                </a:lnTo>
                <a:lnTo>
                  <a:pt x="2921" y="3863"/>
                </a:lnTo>
                <a:lnTo>
                  <a:pt x="2883" y="3929"/>
                </a:lnTo>
                <a:lnTo>
                  <a:pt x="2843" y="3992"/>
                </a:lnTo>
                <a:lnTo>
                  <a:pt x="2799" y="4053"/>
                </a:lnTo>
                <a:lnTo>
                  <a:pt x="2754" y="4112"/>
                </a:lnTo>
                <a:lnTo>
                  <a:pt x="2705" y="4169"/>
                </a:lnTo>
                <a:lnTo>
                  <a:pt x="2653" y="4224"/>
                </a:lnTo>
                <a:lnTo>
                  <a:pt x="2600" y="4275"/>
                </a:lnTo>
                <a:lnTo>
                  <a:pt x="2543" y="4324"/>
                </a:lnTo>
                <a:lnTo>
                  <a:pt x="2484" y="4371"/>
                </a:lnTo>
                <a:lnTo>
                  <a:pt x="2422" y="4415"/>
                </a:lnTo>
                <a:lnTo>
                  <a:pt x="2359" y="4456"/>
                </a:lnTo>
                <a:lnTo>
                  <a:pt x="2294" y="4494"/>
                </a:lnTo>
                <a:lnTo>
                  <a:pt x="2226" y="4528"/>
                </a:lnTo>
                <a:lnTo>
                  <a:pt x="2157" y="4560"/>
                </a:lnTo>
                <a:lnTo>
                  <a:pt x="2085" y="4588"/>
                </a:lnTo>
                <a:lnTo>
                  <a:pt x="2013" y="4612"/>
                </a:lnTo>
                <a:lnTo>
                  <a:pt x="1938" y="4633"/>
                </a:lnTo>
                <a:lnTo>
                  <a:pt x="1862" y="4651"/>
                </a:lnTo>
                <a:lnTo>
                  <a:pt x="1785" y="4665"/>
                </a:lnTo>
                <a:lnTo>
                  <a:pt x="1706" y="4675"/>
                </a:lnTo>
                <a:lnTo>
                  <a:pt x="1626" y="4681"/>
                </a:lnTo>
                <a:lnTo>
                  <a:pt x="1601" y="4682"/>
                </a:lnTo>
                <a:lnTo>
                  <a:pt x="1577" y="4682"/>
                </a:lnTo>
                <a:lnTo>
                  <a:pt x="1553" y="4682"/>
                </a:lnTo>
                <a:lnTo>
                  <a:pt x="1529" y="4682"/>
                </a:lnTo>
                <a:lnTo>
                  <a:pt x="0" y="4682"/>
                </a:lnTo>
                <a:lnTo>
                  <a:pt x="0" y="6244"/>
                </a:lnTo>
                <a:lnTo>
                  <a:pt x="1529" y="6244"/>
                </a:lnTo>
                <a:lnTo>
                  <a:pt x="1551" y="6244"/>
                </a:lnTo>
                <a:lnTo>
                  <a:pt x="1572" y="6244"/>
                </a:lnTo>
                <a:lnTo>
                  <a:pt x="1594" y="6244"/>
                </a:lnTo>
                <a:lnTo>
                  <a:pt x="1617" y="6243"/>
                </a:lnTo>
                <a:lnTo>
                  <a:pt x="1638" y="6243"/>
                </a:lnTo>
                <a:lnTo>
                  <a:pt x="1660" y="6242"/>
                </a:lnTo>
                <a:lnTo>
                  <a:pt x="1683" y="6241"/>
                </a:lnTo>
                <a:lnTo>
                  <a:pt x="1704" y="6241"/>
                </a:lnTo>
                <a:lnTo>
                  <a:pt x="1864" y="6228"/>
                </a:lnTo>
                <a:lnTo>
                  <a:pt x="2022" y="6208"/>
                </a:lnTo>
                <a:lnTo>
                  <a:pt x="2177" y="6180"/>
                </a:lnTo>
                <a:lnTo>
                  <a:pt x="2330" y="6145"/>
                </a:lnTo>
                <a:lnTo>
                  <a:pt x="2478" y="6102"/>
                </a:lnTo>
                <a:lnTo>
                  <a:pt x="2624" y="6053"/>
                </a:lnTo>
                <a:lnTo>
                  <a:pt x="2766" y="5997"/>
                </a:lnTo>
                <a:lnTo>
                  <a:pt x="2905" y="5934"/>
                </a:lnTo>
                <a:lnTo>
                  <a:pt x="3040" y="5864"/>
                </a:lnTo>
                <a:lnTo>
                  <a:pt x="3171" y="5789"/>
                </a:lnTo>
                <a:lnTo>
                  <a:pt x="3297" y="5707"/>
                </a:lnTo>
                <a:lnTo>
                  <a:pt x="3420" y="5620"/>
                </a:lnTo>
                <a:lnTo>
                  <a:pt x="3538" y="5526"/>
                </a:lnTo>
                <a:lnTo>
                  <a:pt x="3651" y="5428"/>
                </a:lnTo>
                <a:lnTo>
                  <a:pt x="3759" y="5324"/>
                </a:lnTo>
                <a:lnTo>
                  <a:pt x="3862" y="5216"/>
                </a:lnTo>
                <a:lnTo>
                  <a:pt x="3960" y="5102"/>
                </a:lnTo>
                <a:lnTo>
                  <a:pt x="4052" y="4984"/>
                </a:lnTo>
                <a:lnTo>
                  <a:pt x="4138" y="4862"/>
                </a:lnTo>
                <a:lnTo>
                  <a:pt x="4220" y="4735"/>
                </a:lnTo>
                <a:lnTo>
                  <a:pt x="4295" y="4604"/>
                </a:lnTo>
                <a:lnTo>
                  <a:pt x="4363" y="4470"/>
                </a:lnTo>
                <a:lnTo>
                  <a:pt x="4425" y="4332"/>
                </a:lnTo>
                <a:lnTo>
                  <a:pt x="4480" y="4191"/>
                </a:lnTo>
                <a:lnTo>
                  <a:pt x="4529" y="4046"/>
                </a:lnTo>
                <a:lnTo>
                  <a:pt x="4570" y="3899"/>
                </a:lnTo>
                <a:lnTo>
                  <a:pt x="4605" y="3749"/>
                </a:lnTo>
                <a:lnTo>
                  <a:pt x="4633" y="3596"/>
                </a:lnTo>
                <a:lnTo>
                  <a:pt x="4652" y="3441"/>
                </a:lnTo>
                <a:lnTo>
                  <a:pt x="4664" y="3285"/>
                </a:lnTo>
                <a:lnTo>
                  <a:pt x="4668" y="3125"/>
                </a:lnTo>
                <a:lnTo>
                  <a:pt x="4664" y="2965"/>
                </a:lnTo>
                <a:lnTo>
                  <a:pt x="4653" y="2809"/>
                </a:lnTo>
                <a:lnTo>
                  <a:pt x="4634" y="2655"/>
                </a:lnTo>
                <a:lnTo>
                  <a:pt x="4607" y="2505"/>
                </a:lnTo>
                <a:lnTo>
                  <a:pt x="4573" y="2356"/>
                </a:lnTo>
                <a:lnTo>
                  <a:pt x="4533" y="2210"/>
                </a:lnTo>
                <a:lnTo>
                  <a:pt x="4485" y="2068"/>
                </a:lnTo>
                <a:lnTo>
                  <a:pt x="4432" y="1929"/>
                </a:lnTo>
                <a:lnTo>
                  <a:pt x="4373" y="1794"/>
                </a:lnTo>
                <a:lnTo>
                  <a:pt x="4306" y="1661"/>
                </a:lnTo>
                <a:lnTo>
                  <a:pt x="4234" y="1533"/>
                </a:lnTo>
                <a:lnTo>
                  <a:pt x="4156" y="1408"/>
                </a:lnTo>
                <a:lnTo>
                  <a:pt x="4072" y="1288"/>
                </a:lnTo>
                <a:lnTo>
                  <a:pt x="3984" y="1171"/>
                </a:lnTo>
                <a:lnTo>
                  <a:pt x="3891" y="1059"/>
                </a:lnTo>
                <a:lnTo>
                  <a:pt x="3791" y="952"/>
                </a:lnTo>
                <a:lnTo>
                  <a:pt x="3688" y="849"/>
                </a:lnTo>
                <a:lnTo>
                  <a:pt x="3579" y="752"/>
                </a:lnTo>
                <a:lnTo>
                  <a:pt x="3467" y="660"/>
                </a:lnTo>
                <a:lnTo>
                  <a:pt x="3349" y="573"/>
                </a:lnTo>
                <a:lnTo>
                  <a:pt x="3228" y="491"/>
                </a:lnTo>
                <a:lnTo>
                  <a:pt x="3103" y="415"/>
                </a:lnTo>
                <a:lnTo>
                  <a:pt x="2975" y="345"/>
                </a:lnTo>
                <a:lnTo>
                  <a:pt x="2843" y="281"/>
                </a:lnTo>
                <a:lnTo>
                  <a:pt x="2707" y="223"/>
                </a:lnTo>
                <a:lnTo>
                  <a:pt x="2568" y="171"/>
                </a:lnTo>
                <a:lnTo>
                  <a:pt x="2428" y="126"/>
                </a:lnTo>
                <a:lnTo>
                  <a:pt x="2283" y="87"/>
                </a:lnTo>
                <a:lnTo>
                  <a:pt x="2137" y="56"/>
                </a:lnTo>
                <a:lnTo>
                  <a:pt x="1988" y="30"/>
                </a:lnTo>
                <a:lnTo>
                  <a:pt x="1837" y="13"/>
                </a:lnTo>
                <a:lnTo>
                  <a:pt x="1684" y="2"/>
                </a:lnTo>
                <a:lnTo>
                  <a:pt x="1529" y="0"/>
                </a:lnTo>
                <a:close/>
              </a:path>
            </a:pathLst>
          </a:cu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20" name="Freeform 15"/>
          <p:cNvSpPr/>
          <p:nvPr/>
        </p:nvSpPr>
        <p:spPr bwMode="auto">
          <a:xfrm flipH="1">
            <a:off x="6066255" y="3774253"/>
            <a:ext cx="1503599" cy="2011240"/>
          </a:xfrm>
          <a:custGeom>
            <a:avLst/>
            <a:gdLst>
              <a:gd name="T0" fmla="*/ 0 w 4668"/>
              <a:gd name="T1" fmla="*/ 1562 h 6244"/>
              <a:gd name="T2" fmla="*/ 1684 w 4668"/>
              <a:gd name="T3" fmla="*/ 1567 h 6244"/>
              <a:gd name="T4" fmla="*/ 1908 w 4668"/>
              <a:gd name="T5" fmla="*/ 1603 h 6244"/>
              <a:gd name="T6" fmla="*/ 2121 w 4668"/>
              <a:gd name="T7" fmla="*/ 1670 h 6244"/>
              <a:gd name="T8" fmla="*/ 2321 w 4668"/>
              <a:gd name="T9" fmla="*/ 1766 h 6244"/>
              <a:gd name="T10" fmla="*/ 2503 w 4668"/>
              <a:gd name="T11" fmla="*/ 1887 h 6244"/>
              <a:gd name="T12" fmla="*/ 2667 w 4668"/>
              <a:gd name="T13" fmla="*/ 2034 h 6244"/>
              <a:gd name="T14" fmla="*/ 2808 w 4668"/>
              <a:gd name="T15" fmla="*/ 2202 h 6244"/>
              <a:gd name="T16" fmla="*/ 2925 w 4668"/>
              <a:gd name="T17" fmla="*/ 2390 h 6244"/>
              <a:gd name="T18" fmla="*/ 3016 w 4668"/>
              <a:gd name="T19" fmla="*/ 2594 h 6244"/>
              <a:gd name="T20" fmla="*/ 3077 w 4668"/>
              <a:gd name="T21" fmla="*/ 2813 h 6244"/>
              <a:gd name="T22" fmla="*/ 3106 w 4668"/>
              <a:gd name="T23" fmla="*/ 3044 h 6244"/>
              <a:gd name="T24" fmla="*/ 3100 w 4668"/>
              <a:gd name="T25" fmla="*/ 3282 h 6244"/>
              <a:gd name="T26" fmla="*/ 3059 w 4668"/>
              <a:gd name="T27" fmla="*/ 3510 h 6244"/>
              <a:gd name="T28" fmla="*/ 2986 w 4668"/>
              <a:gd name="T29" fmla="*/ 3727 h 6244"/>
              <a:gd name="T30" fmla="*/ 2883 w 4668"/>
              <a:gd name="T31" fmla="*/ 3929 h 6244"/>
              <a:gd name="T32" fmla="*/ 2754 w 4668"/>
              <a:gd name="T33" fmla="*/ 4112 h 6244"/>
              <a:gd name="T34" fmla="*/ 2600 w 4668"/>
              <a:gd name="T35" fmla="*/ 4275 h 6244"/>
              <a:gd name="T36" fmla="*/ 2422 w 4668"/>
              <a:gd name="T37" fmla="*/ 4415 h 6244"/>
              <a:gd name="T38" fmla="*/ 2226 w 4668"/>
              <a:gd name="T39" fmla="*/ 4528 h 6244"/>
              <a:gd name="T40" fmla="*/ 2013 w 4668"/>
              <a:gd name="T41" fmla="*/ 4612 h 6244"/>
              <a:gd name="T42" fmla="*/ 1785 w 4668"/>
              <a:gd name="T43" fmla="*/ 4665 h 6244"/>
              <a:gd name="T44" fmla="*/ 1601 w 4668"/>
              <a:gd name="T45" fmla="*/ 4682 h 6244"/>
              <a:gd name="T46" fmla="*/ 1529 w 4668"/>
              <a:gd name="T47" fmla="*/ 4682 h 6244"/>
              <a:gd name="T48" fmla="*/ 1529 w 4668"/>
              <a:gd name="T49" fmla="*/ 6244 h 6244"/>
              <a:gd name="T50" fmla="*/ 1594 w 4668"/>
              <a:gd name="T51" fmla="*/ 6244 h 6244"/>
              <a:gd name="T52" fmla="*/ 1660 w 4668"/>
              <a:gd name="T53" fmla="*/ 6242 h 6244"/>
              <a:gd name="T54" fmla="*/ 1864 w 4668"/>
              <a:gd name="T55" fmla="*/ 6228 h 6244"/>
              <a:gd name="T56" fmla="*/ 2330 w 4668"/>
              <a:gd name="T57" fmla="*/ 6145 h 6244"/>
              <a:gd name="T58" fmla="*/ 2766 w 4668"/>
              <a:gd name="T59" fmla="*/ 5997 h 6244"/>
              <a:gd name="T60" fmla="*/ 3171 w 4668"/>
              <a:gd name="T61" fmla="*/ 5789 h 6244"/>
              <a:gd name="T62" fmla="*/ 3538 w 4668"/>
              <a:gd name="T63" fmla="*/ 5526 h 6244"/>
              <a:gd name="T64" fmla="*/ 3862 w 4668"/>
              <a:gd name="T65" fmla="*/ 5216 h 6244"/>
              <a:gd name="T66" fmla="*/ 4138 w 4668"/>
              <a:gd name="T67" fmla="*/ 4862 h 6244"/>
              <a:gd name="T68" fmla="*/ 4363 w 4668"/>
              <a:gd name="T69" fmla="*/ 4470 h 6244"/>
              <a:gd name="T70" fmla="*/ 4529 w 4668"/>
              <a:gd name="T71" fmla="*/ 4046 h 6244"/>
              <a:gd name="T72" fmla="*/ 4633 w 4668"/>
              <a:gd name="T73" fmla="*/ 3596 h 6244"/>
              <a:gd name="T74" fmla="*/ 4668 w 4668"/>
              <a:gd name="T75" fmla="*/ 3125 h 6244"/>
              <a:gd name="T76" fmla="*/ 4634 w 4668"/>
              <a:gd name="T77" fmla="*/ 2655 h 6244"/>
              <a:gd name="T78" fmla="*/ 4533 w 4668"/>
              <a:gd name="T79" fmla="*/ 2210 h 6244"/>
              <a:gd name="T80" fmla="*/ 4373 w 4668"/>
              <a:gd name="T81" fmla="*/ 1794 h 6244"/>
              <a:gd name="T82" fmla="*/ 4156 w 4668"/>
              <a:gd name="T83" fmla="*/ 1408 h 6244"/>
              <a:gd name="T84" fmla="*/ 3891 w 4668"/>
              <a:gd name="T85" fmla="*/ 1059 h 6244"/>
              <a:gd name="T86" fmla="*/ 3579 w 4668"/>
              <a:gd name="T87" fmla="*/ 752 h 6244"/>
              <a:gd name="T88" fmla="*/ 3228 w 4668"/>
              <a:gd name="T89" fmla="*/ 491 h 6244"/>
              <a:gd name="T90" fmla="*/ 2843 w 4668"/>
              <a:gd name="T91" fmla="*/ 281 h 6244"/>
              <a:gd name="T92" fmla="*/ 2428 w 4668"/>
              <a:gd name="T93" fmla="*/ 126 h 6244"/>
              <a:gd name="T94" fmla="*/ 1988 w 4668"/>
              <a:gd name="T95" fmla="*/ 30 h 6244"/>
              <a:gd name="T96" fmla="*/ 1529 w 4668"/>
              <a:gd name="T97" fmla="*/ 0 h 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68" h="6244">
                <a:moveTo>
                  <a:pt x="1529" y="0"/>
                </a:moveTo>
                <a:lnTo>
                  <a:pt x="0" y="0"/>
                </a:lnTo>
                <a:lnTo>
                  <a:pt x="0" y="1562"/>
                </a:lnTo>
                <a:lnTo>
                  <a:pt x="1529" y="1562"/>
                </a:lnTo>
                <a:lnTo>
                  <a:pt x="1607" y="1562"/>
                </a:lnTo>
                <a:lnTo>
                  <a:pt x="1684" y="1567"/>
                </a:lnTo>
                <a:lnTo>
                  <a:pt x="1760" y="1575"/>
                </a:lnTo>
                <a:lnTo>
                  <a:pt x="1834" y="1587"/>
                </a:lnTo>
                <a:lnTo>
                  <a:pt x="1908" y="1603"/>
                </a:lnTo>
                <a:lnTo>
                  <a:pt x="1980" y="1622"/>
                </a:lnTo>
                <a:lnTo>
                  <a:pt x="2052" y="1644"/>
                </a:lnTo>
                <a:lnTo>
                  <a:pt x="2121" y="1670"/>
                </a:lnTo>
                <a:lnTo>
                  <a:pt x="2189" y="1699"/>
                </a:lnTo>
                <a:lnTo>
                  <a:pt x="2256" y="1731"/>
                </a:lnTo>
                <a:lnTo>
                  <a:pt x="2321" y="1766"/>
                </a:lnTo>
                <a:lnTo>
                  <a:pt x="2383" y="1804"/>
                </a:lnTo>
                <a:lnTo>
                  <a:pt x="2445" y="1844"/>
                </a:lnTo>
                <a:lnTo>
                  <a:pt x="2503" y="1887"/>
                </a:lnTo>
                <a:lnTo>
                  <a:pt x="2560" y="1934"/>
                </a:lnTo>
                <a:lnTo>
                  <a:pt x="2614" y="1983"/>
                </a:lnTo>
                <a:lnTo>
                  <a:pt x="2667" y="2034"/>
                </a:lnTo>
                <a:lnTo>
                  <a:pt x="2716" y="2088"/>
                </a:lnTo>
                <a:lnTo>
                  <a:pt x="2764" y="2144"/>
                </a:lnTo>
                <a:lnTo>
                  <a:pt x="2808" y="2202"/>
                </a:lnTo>
                <a:lnTo>
                  <a:pt x="2850" y="2263"/>
                </a:lnTo>
                <a:lnTo>
                  <a:pt x="2890" y="2325"/>
                </a:lnTo>
                <a:lnTo>
                  <a:pt x="2925" y="2390"/>
                </a:lnTo>
                <a:lnTo>
                  <a:pt x="2959" y="2456"/>
                </a:lnTo>
                <a:lnTo>
                  <a:pt x="2989" y="2524"/>
                </a:lnTo>
                <a:lnTo>
                  <a:pt x="3016" y="2594"/>
                </a:lnTo>
                <a:lnTo>
                  <a:pt x="3039" y="2664"/>
                </a:lnTo>
                <a:lnTo>
                  <a:pt x="3061" y="2738"/>
                </a:lnTo>
                <a:lnTo>
                  <a:pt x="3077" y="2813"/>
                </a:lnTo>
                <a:lnTo>
                  <a:pt x="3091" y="2888"/>
                </a:lnTo>
                <a:lnTo>
                  <a:pt x="3100" y="2966"/>
                </a:lnTo>
                <a:lnTo>
                  <a:pt x="3106" y="3044"/>
                </a:lnTo>
                <a:lnTo>
                  <a:pt x="3107" y="3124"/>
                </a:lnTo>
                <a:lnTo>
                  <a:pt x="3106" y="3203"/>
                </a:lnTo>
                <a:lnTo>
                  <a:pt x="3100" y="3282"/>
                </a:lnTo>
                <a:lnTo>
                  <a:pt x="3090" y="3360"/>
                </a:lnTo>
                <a:lnTo>
                  <a:pt x="3076" y="3436"/>
                </a:lnTo>
                <a:lnTo>
                  <a:pt x="3059" y="3510"/>
                </a:lnTo>
                <a:lnTo>
                  <a:pt x="3038" y="3584"/>
                </a:lnTo>
                <a:lnTo>
                  <a:pt x="3014" y="3657"/>
                </a:lnTo>
                <a:lnTo>
                  <a:pt x="2986" y="3727"/>
                </a:lnTo>
                <a:lnTo>
                  <a:pt x="2955" y="3796"/>
                </a:lnTo>
                <a:lnTo>
                  <a:pt x="2921" y="3863"/>
                </a:lnTo>
                <a:lnTo>
                  <a:pt x="2883" y="3929"/>
                </a:lnTo>
                <a:lnTo>
                  <a:pt x="2843" y="3992"/>
                </a:lnTo>
                <a:lnTo>
                  <a:pt x="2799" y="4053"/>
                </a:lnTo>
                <a:lnTo>
                  <a:pt x="2754" y="4112"/>
                </a:lnTo>
                <a:lnTo>
                  <a:pt x="2705" y="4169"/>
                </a:lnTo>
                <a:lnTo>
                  <a:pt x="2653" y="4224"/>
                </a:lnTo>
                <a:lnTo>
                  <a:pt x="2600" y="4275"/>
                </a:lnTo>
                <a:lnTo>
                  <a:pt x="2543" y="4324"/>
                </a:lnTo>
                <a:lnTo>
                  <a:pt x="2484" y="4371"/>
                </a:lnTo>
                <a:lnTo>
                  <a:pt x="2422" y="4415"/>
                </a:lnTo>
                <a:lnTo>
                  <a:pt x="2359" y="4456"/>
                </a:lnTo>
                <a:lnTo>
                  <a:pt x="2294" y="4494"/>
                </a:lnTo>
                <a:lnTo>
                  <a:pt x="2226" y="4528"/>
                </a:lnTo>
                <a:lnTo>
                  <a:pt x="2157" y="4560"/>
                </a:lnTo>
                <a:lnTo>
                  <a:pt x="2085" y="4588"/>
                </a:lnTo>
                <a:lnTo>
                  <a:pt x="2013" y="4612"/>
                </a:lnTo>
                <a:lnTo>
                  <a:pt x="1938" y="4633"/>
                </a:lnTo>
                <a:lnTo>
                  <a:pt x="1862" y="4651"/>
                </a:lnTo>
                <a:lnTo>
                  <a:pt x="1785" y="4665"/>
                </a:lnTo>
                <a:lnTo>
                  <a:pt x="1706" y="4675"/>
                </a:lnTo>
                <a:lnTo>
                  <a:pt x="1626" y="4681"/>
                </a:lnTo>
                <a:lnTo>
                  <a:pt x="1601" y="4682"/>
                </a:lnTo>
                <a:lnTo>
                  <a:pt x="1577" y="4682"/>
                </a:lnTo>
                <a:lnTo>
                  <a:pt x="1553" y="4682"/>
                </a:lnTo>
                <a:lnTo>
                  <a:pt x="1529" y="4682"/>
                </a:lnTo>
                <a:lnTo>
                  <a:pt x="0" y="4682"/>
                </a:lnTo>
                <a:lnTo>
                  <a:pt x="0" y="6244"/>
                </a:lnTo>
                <a:lnTo>
                  <a:pt x="1529" y="6244"/>
                </a:lnTo>
                <a:lnTo>
                  <a:pt x="1551" y="6244"/>
                </a:lnTo>
                <a:lnTo>
                  <a:pt x="1572" y="6244"/>
                </a:lnTo>
                <a:lnTo>
                  <a:pt x="1594" y="6244"/>
                </a:lnTo>
                <a:lnTo>
                  <a:pt x="1617" y="6243"/>
                </a:lnTo>
                <a:lnTo>
                  <a:pt x="1638" y="6243"/>
                </a:lnTo>
                <a:lnTo>
                  <a:pt x="1660" y="6242"/>
                </a:lnTo>
                <a:lnTo>
                  <a:pt x="1683" y="6241"/>
                </a:lnTo>
                <a:lnTo>
                  <a:pt x="1704" y="6241"/>
                </a:lnTo>
                <a:lnTo>
                  <a:pt x="1864" y="6228"/>
                </a:lnTo>
                <a:lnTo>
                  <a:pt x="2022" y="6208"/>
                </a:lnTo>
                <a:lnTo>
                  <a:pt x="2177" y="6180"/>
                </a:lnTo>
                <a:lnTo>
                  <a:pt x="2330" y="6145"/>
                </a:lnTo>
                <a:lnTo>
                  <a:pt x="2478" y="6102"/>
                </a:lnTo>
                <a:lnTo>
                  <a:pt x="2624" y="6053"/>
                </a:lnTo>
                <a:lnTo>
                  <a:pt x="2766" y="5997"/>
                </a:lnTo>
                <a:lnTo>
                  <a:pt x="2905" y="5934"/>
                </a:lnTo>
                <a:lnTo>
                  <a:pt x="3040" y="5864"/>
                </a:lnTo>
                <a:lnTo>
                  <a:pt x="3171" y="5789"/>
                </a:lnTo>
                <a:lnTo>
                  <a:pt x="3297" y="5707"/>
                </a:lnTo>
                <a:lnTo>
                  <a:pt x="3420" y="5620"/>
                </a:lnTo>
                <a:lnTo>
                  <a:pt x="3538" y="5526"/>
                </a:lnTo>
                <a:lnTo>
                  <a:pt x="3651" y="5428"/>
                </a:lnTo>
                <a:lnTo>
                  <a:pt x="3759" y="5324"/>
                </a:lnTo>
                <a:lnTo>
                  <a:pt x="3862" y="5216"/>
                </a:lnTo>
                <a:lnTo>
                  <a:pt x="3960" y="5102"/>
                </a:lnTo>
                <a:lnTo>
                  <a:pt x="4052" y="4984"/>
                </a:lnTo>
                <a:lnTo>
                  <a:pt x="4138" y="4862"/>
                </a:lnTo>
                <a:lnTo>
                  <a:pt x="4220" y="4735"/>
                </a:lnTo>
                <a:lnTo>
                  <a:pt x="4295" y="4604"/>
                </a:lnTo>
                <a:lnTo>
                  <a:pt x="4363" y="4470"/>
                </a:lnTo>
                <a:lnTo>
                  <a:pt x="4425" y="4332"/>
                </a:lnTo>
                <a:lnTo>
                  <a:pt x="4480" y="4191"/>
                </a:lnTo>
                <a:lnTo>
                  <a:pt x="4529" y="4046"/>
                </a:lnTo>
                <a:lnTo>
                  <a:pt x="4570" y="3899"/>
                </a:lnTo>
                <a:lnTo>
                  <a:pt x="4605" y="3749"/>
                </a:lnTo>
                <a:lnTo>
                  <a:pt x="4633" y="3596"/>
                </a:lnTo>
                <a:lnTo>
                  <a:pt x="4652" y="3441"/>
                </a:lnTo>
                <a:lnTo>
                  <a:pt x="4664" y="3285"/>
                </a:lnTo>
                <a:lnTo>
                  <a:pt x="4668" y="3125"/>
                </a:lnTo>
                <a:lnTo>
                  <a:pt x="4664" y="2965"/>
                </a:lnTo>
                <a:lnTo>
                  <a:pt x="4653" y="2809"/>
                </a:lnTo>
                <a:lnTo>
                  <a:pt x="4634" y="2655"/>
                </a:lnTo>
                <a:lnTo>
                  <a:pt x="4607" y="2505"/>
                </a:lnTo>
                <a:lnTo>
                  <a:pt x="4573" y="2356"/>
                </a:lnTo>
                <a:lnTo>
                  <a:pt x="4533" y="2210"/>
                </a:lnTo>
                <a:lnTo>
                  <a:pt x="4485" y="2068"/>
                </a:lnTo>
                <a:lnTo>
                  <a:pt x="4432" y="1929"/>
                </a:lnTo>
                <a:lnTo>
                  <a:pt x="4373" y="1794"/>
                </a:lnTo>
                <a:lnTo>
                  <a:pt x="4306" y="1661"/>
                </a:lnTo>
                <a:lnTo>
                  <a:pt x="4234" y="1533"/>
                </a:lnTo>
                <a:lnTo>
                  <a:pt x="4156" y="1408"/>
                </a:lnTo>
                <a:lnTo>
                  <a:pt x="4072" y="1288"/>
                </a:lnTo>
                <a:lnTo>
                  <a:pt x="3984" y="1171"/>
                </a:lnTo>
                <a:lnTo>
                  <a:pt x="3891" y="1059"/>
                </a:lnTo>
                <a:lnTo>
                  <a:pt x="3791" y="952"/>
                </a:lnTo>
                <a:lnTo>
                  <a:pt x="3688" y="849"/>
                </a:lnTo>
                <a:lnTo>
                  <a:pt x="3579" y="752"/>
                </a:lnTo>
                <a:lnTo>
                  <a:pt x="3467" y="660"/>
                </a:lnTo>
                <a:lnTo>
                  <a:pt x="3349" y="573"/>
                </a:lnTo>
                <a:lnTo>
                  <a:pt x="3228" y="491"/>
                </a:lnTo>
                <a:lnTo>
                  <a:pt x="3103" y="415"/>
                </a:lnTo>
                <a:lnTo>
                  <a:pt x="2975" y="345"/>
                </a:lnTo>
                <a:lnTo>
                  <a:pt x="2843" y="281"/>
                </a:lnTo>
                <a:lnTo>
                  <a:pt x="2707" y="223"/>
                </a:lnTo>
                <a:lnTo>
                  <a:pt x="2568" y="171"/>
                </a:lnTo>
                <a:lnTo>
                  <a:pt x="2428" y="126"/>
                </a:lnTo>
                <a:lnTo>
                  <a:pt x="2283" y="87"/>
                </a:lnTo>
                <a:lnTo>
                  <a:pt x="2137" y="56"/>
                </a:lnTo>
                <a:lnTo>
                  <a:pt x="1988" y="30"/>
                </a:lnTo>
                <a:lnTo>
                  <a:pt x="1837" y="13"/>
                </a:lnTo>
                <a:lnTo>
                  <a:pt x="1684" y="2"/>
                </a:lnTo>
                <a:lnTo>
                  <a:pt x="1529" y="0"/>
                </a:lnTo>
                <a:close/>
              </a:path>
            </a:pathLst>
          </a:cu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22" name="TextBox 14"/>
          <p:cNvSpPr txBox="1"/>
          <p:nvPr/>
        </p:nvSpPr>
        <p:spPr>
          <a:xfrm>
            <a:off x="1057822" y="2016272"/>
            <a:ext cx="3237799" cy="1015663"/>
          </a:xfrm>
          <a:prstGeom prst="rect">
            <a:avLst/>
          </a:prstGeom>
          <a:noFill/>
        </p:spPr>
        <p:txBody>
          <a:bodyPr wrap="square" rtlCol="0">
            <a:spAutoFit/>
          </a:bodyPr>
          <a:lstStyle/>
          <a:p>
            <a:r>
              <a:rPr lang="zh-CN" altLang="en-US" sz="2000">
                <a:solidFill>
                  <a:schemeClr val="accent1"/>
                </a:solidFill>
                <a:latin typeface="+mj-ea"/>
                <a:ea typeface="+mj-ea"/>
              </a:rPr>
              <a:t>有着一支成熟的团队，团队的年龄结构、知识结构、能力互补等多方面均优良。</a:t>
            </a:r>
            <a:endParaRPr lang="zh-CN" altLang="en-US" sz="2000" dirty="0">
              <a:solidFill>
                <a:schemeClr val="accent1"/>
              </a:solidFill>
              <a:latin typeface="+mj-ea"/>
              <a:ea typeface="+mj-ea"/>
            </a:endParaRPr>
          </a:p>
        </p:txBody>
      </p:sp>
      <p:sp>
        <p:nvSpPr>
          <p:cNvPr id="23" name="TextBox 15"/>
          <p:cNvSpPr txBox="1"/>
          <p:nvPr/>
        </p:nvSpPr>
        <p:spPr>
          <a:xfrm>
            <a:off x="4290017" y="2272307"/>
            <a:ext cx="1005403" cy="584775"/>
          </a:xfrm>
          <a:prstGeom prst="rect">
            <a:avLst/>
          </a:prstGeom>
          <a:noFill/>
        </p:spPr>
        <p:txBody>
          <a:bodyPr wrap="none" rtlCol="0">
            <a:spAutoFit/>
          </a:bodyPr>
          <a:lstStyle/>
          <a:p>
            <a:r>
              <a:rPr lang="zh-CN" altLang="en-US" sz="3200" b="1">
                <a:solidFill>
                  <a:schemeClr val="accent1"/>
                </a:solidFill>
                <a:latin typeface="+mj-ea"/>
                <a:ea typeface="+mj-ea"/>
              </a:rPr>
              <a:t>团队</a:t>
            </a:r>
            <a:endParaRPr lang="zh-CN" altLang="en-US" sz="3200" b="1" dirty="0">
              <a:solidFill>
                <a:schemeClr val="accent1"/>
              </a:solidFill>
              <a:latin typeface="+mj-ea"/>
              <a:ea typeface="+mj-ea"/>
            </a:endParaRPr>
          </a:p>
        </p:txBody>
      </p:sp>
      <p:sp>
        <p:nvSpPr>
          <p:cNvPr id="24" name="TextBox 16"/>
          <p:cNvSpPr txBox="1"/>
          <p:nvPr/>
        </p:nvSpPr>
        <p:spPr>
          <a:xfrm>
            <a:off x="6614889" y="2272307"/>
            <a:ext cx="1005403" cy="584775"/>
          </a:xfrm>
          <a:prstGeom prst="rect">
            <a:avLst/>
          </a:prstGeom>
          <a:noFill/>
        </p:spPr>
        <p:txBody>
          <a:bodyPr wrap="none" rtlCol="0">
            <a:spAutoFit/>
          </a:bodyPr>
          <a:lstStyle/>
          <a:p>
            <a:r>
              <a:rPr lang="zh-CN" altLang="en-US" sz="3200" b="1">
                <a:solidFill>
                  <a:schemeClr val="accent1"/>
                </a:solidFill>
                <a:latin typeface="+mj-ea"/>
                <a:ea typeface="+mj-ea"/>
              </a:rPr>
              <a:t>营销</a:t>
            </a:r>
            <a:endParaRPr lang="zh-CN" altLang="en-US" sz="3200" b="1" dirty="0">
              <a:solidFill>
                <a:schemeClr val="accent1"/>
              </a:solidFill>
              <a:latin typeface="+mj-ea"/>
              <a:ea typeface="+mj-ea"/>
            </a:endParaRPr>
          </a:p>
        </p:txBody>
      </p:sp>
      <p:sp>
        <p:nvSpPr>
          <p:cNvPr id="25" name="TextBox 17"/>
          <p:cNvSpPr txBox="1"/>
          <p:nvPr/>
        </p:nvSpPr>
        <p:spPr>
          <a:xfrm>
            <a:off x="4252309" y="4482107"/>
            <a:ext cx="1005403" cy="584775"/>
          </a:xfrm>
          <a:prstGeom prst="rect">
            <a:avLst/>
          </a:prstGeom>
          <a:noFill/>
        </p:spPr>
        <p:txBody>
          <a:bodyPr wrap="none" rtlCol="0">
            <a:spAutoFit/>
          </a:bodyPr>
          <a:lstStyle/>
          <a:p>
            <a:r>
              <a:rPr lang="zh-CN" altLang="en-US" sz="3200" b="1">
                <a:solidFill>
                  <a:schemeClr val="accent1"/>
                </a:solidFill>
                <a:latin typeface="+mj-ea"/>
                <a:ea typeface="+mj-ea"/>
              </a:rPr>
              <a:t>产品</a:t>
            </a:r>
            <a:endParaRPr lang="zh-CN" altLang="en-US" sz="3200" b="1" dirty="0">
              <a:solidFill>
                <a:schemeClr val="accent1"/>
              </a:solidFill>
              <a:latin typeface="+mj-ea"/>
              <a:ea typeface="+mj-ea"/>
            </a:endParaRPr>
          </a:p>
        </p:txBody>
      </p:sp>
      <p:sp>
        <p:nvSpPr>
          <p:cNvPr id="26" name="TextBox 18"/>
          <p:cNvSpPr txBox="1"/>
          <p:nvPr/>
        </p:nvSpPr>
        <p:spPr>
          <a:xfrm>
            <a:off x="6614889" y="4482107"/>
            <a:ext cx="1005403" cy="584775"/>
          </a:xfrm>
          <a:prstGeom prst="rect">
            <a:avLst/>
          </a:prstGeom>
          <a:noFill/>
        </p:spPr>
        <p:txBody>
          <a:bodyPr wrap="none" rtlCol="0">
            <a:spAutoFit/>
          </a:bodyPr>
          <a:lstStyle/>
          <a:p>
            <a:r>
              <a:rPr lang="zh-CN" altLang="en-US" sz="3200" b="1">
                <a:solidFill>
                  <a:schemeClr val="accent1"/>
                </a:solidFill>
                <a:latin typeface="+mj-ea"/>
                <a:ea typeface="+mj-ea"/>
              </a:rPr>
              <a:t>技术</a:t>
            </a:r>
            <a:endParaRPr lang="zh-CN" altLang="en-US" sz="3200" b="1" dirty="0">
              <a:solidFill>
                <a:schemeClr val="accent1"/>
              </a:solidFill>
              <a:latin typeface="+mj-ea"/>
              <a:ea typeface="+mj-ea"/>
            </a:endParaRPr>
          </a:p>
        </p:txBody>
      </p:sp>
      <p:sp>
        <p:nvSpPr>
          <p:cNvPr id="28" name="TextBox 20"/>
          <p:cNvSpPr txBox="1"/>
          <p:nvPr/>
        </p:nvSpPr>
        <p:spPr>
          <a:xfrm>
            <a:off x="7712865" y="2016272"/>
            <a:ext cx="3426076" cy="707886"/>
          </a:xfrm>
          <a:prstGeom prst="rect">
            <a:avLst/>
          </a:prstGeom>
          <a:noFill/>
        </p:spPr>
        <p:txBody>
          <a:bodyPr wrap="square" rtlCol="0">
            <a:spAutoFit/>
          </a:bodyPr>
          <a:lstStyle/>
          <a:p>
            <a:r>
              <a:rPr lang="zh-CN" altLang="en-US" sz="2000">
                <a:solidFill>
                  <a:schemeClr val="accent1"/>
                </a:solidFill>
                <a:latin typeface="+mj-ea"/>
                <a:ea typeface="+mj-ea"/>
              </a:rPr>
              <a:t>营销方式多样化，侧重于网络营销并取得了一定成果。</a:t>
            </a:r>
            <a:endParaRPr lang="zh-CN" altLang="en-US" sz="2000" dirty="0">
              <a:solidFill>
                <a:schemeClr val="accent1"/>
              </a:solidFill>
              <a:latin typeface="+mj-ea"/>
              <a:ea typeface="+mj-ea"/>
            </a:endParaRPr>
          </a:p>
        </p:txBody>
      </p:sp>
      <p:sp>
        <p:nvSpPr>
          <p:cNvPr id="30" name="TextBox 22"/>
          <p:cNvSpPr txBox="1"/>
          <p:nvPr/>
        </p:nvSpPr>
        <p:spPr>
          <a:xfrm>
            <a:off x="988374" y="4289572"/>
            <a:ext cx="3237799" cy="1015663"/>
          </a:xfrm>
          <a:prstGeom prst="rect">
            <a:avLst/>
          </a:prstGeom>
          <a:noFill/>
        </p:spPr>
        <p:txBody>
          <a:bodyPr wrap="square" rtlCol="0">
            <a:spAutoFit/>
          </a:bodyPr>
          <a:lstStyle/>
          <a:p>
            <a:r>
              <a:rPr lang="zh-CN" altLang="en-US" sz="2000">
                <a:solidFill>
                  <a:schemeClr val="accent1"/>
                </a:solidFill>
                <a:latin typeface="+mj-ea"/>
                <a:ea typeface="+mj-ea"/>
              </a:rPr>
              <a:t>产品主打绿色无公害，迎合了现代人的健康消费理念，但产品知名度不高。</a:t>
            </a:r>
            <a:endParaRPr lang="zh-CN" altLang="en-US" sz="2000" dirty="0">
              <a:solidFill>
                <a:schemeClr val="accent1"/>
              </a:solidFill>
              <a:latin typeface="+mj-ea"/>
              <a:ea typeface="+mj-ea"/>
            </a:endParaRPr>
          </a:p>
        </p:txBody>
      </p:sp>
      <p:sp>
        <p:nvSpPr>
          <p:cNvPr id="32" name="TextBox 24"/>
          <p:cNvSpPr txBox="1"/>
          <p:nvPr/>
        </p:nvSpPr>
        <p:spPr>
          <a:xfrm>
            <a:off x="7712865" y="4289572"/>
            <a:ext cx="3426076" cy="1015663"/>
          </a:xfrm>
          <a:prstGeom prst="rect">
            <a:avLst/>
          </a:prstGeom>
          <a:noFill/>
        </p:spPr>
        <p:txBody>
          <a:bodyPr wrap="square" rtlCol="0">
            <a:spAutoFit/>
          </a:bodyPr>
          <a:lstStyle/>
          <a:p>
            <a:r>
              <a:rPr lang="zh-CN" altLang="en-US" sz="2000">
                <a:solidFill>
                  <a:schemeClr val="accent1"/>
                </a:solidFill>
                <a:latin typeface="+mj-ea"/>
                <a:ea typeface="+mj-ea"/>
              </a:rPr>
              <a:t>在技术上有着一定的会术储备，满足一般产品的功能开发，但在高端领域还有不足。</a:t>
            </a:r>
            <a:endParaRPr lang="zh-CN" altLang="en-US" sz="2000" dirty="0">
              <a:solidFill>
                <a:schemeClr val="accent1"/>
              </a:solidFill>
              <a:latin typeface="+mj-ea"/>
              <a:ea typeface="+mj-ea"/>
            </a:endParaRPr>
          </a:p>
        </p:txBody>
      </p:sp>
      <p:pic>
        <p:nvPicPr>
          <p:cNvPr id="33" name="Picture 57"/>
          <p:cNvPicPr>
            <a:picLocks noChangeAspect="1" noChangeArrowheads="1"/>
          </p:cNvPicPr>
          <p:nvPr/>
        </p:nvPicPr>
        <p:blipFill>
          <a:blip r:embed="rId1">
            <a:lum bright="24000"/>
            <a:extLst>
              <a:ext uri="{28A0092B-C50C-407E-A947-70E740481C1C}">
                <a14:useLocalDpi xmlns:a14="http://schemas.microsoft.com/office/drawing/2010/main" val="0"/>
              </a:ext>
            </a:extLst>
          </a:blip>
          <a:srcRect t="50449" r="-420"/>
          <a:stretch>
            <a:fillRect/>
          </a:stretch>
        </p:blipFill>
        <p:spPr bwMode="auto">
          <a:xfrm rot="16200000" flipH="1">
            <a:off x="1519380" y="3446970"/>
            <a:ext cx="5822204" cy="29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57"/>
          <p:cNvPicPr>
            <a:picLocks noChangeAspect="1" noChangeArrowheads="1"/>
          </p:cNvPicPr>
          <p:nvPr/>
        </p:nvPicPr>
        <p:blipFill>
          <a:blip r:embed="rId1">
            <a:lum bright="24000"/>
            <a:extLst>
              <a:ext uri="{28A0092B-C50C-407E-A947-70E740481C1C}">
                <a14:useLocalDpi xmlns:a14="http://schemas.microsoft.com/office/drawing/2010/main" val="0"/>
              </a:ext>
            </a:extLst>
          </a:blip>
          <a:srcRect t="50449" r="-420"/>
          <a:stretch>
            <a:fillRect/>
          </a:stretch>
        </p:blipFill>
        <p:spPr bwMode="auto">
          <a:xfrm rot="5400000">
            <a:off x="4513633" y="3447836"/>
            <a:ext cx="5822201" cy="29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advTm="5914">
        <p14:prism dir="u" isInverted="1"/>
      </p:transition>
    </mc:Choice>
    <mc:Fallback>
      <p:transition spd="slow" advTm="5914">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4.4 SWOT</a:t>
            </a:r>
            <a:r>
              <a:rPr lang="zh-CN" altLang="en-US" sz="2800" dirty="0">
                <a:solidFill>
                  <a:schemeClr val="accent2"/>
                </a:solidFill>
                <a:latin typeface="微软雅黑" panose="020B0503020204020204" pitchFamily="34" charset="-122"/>
                <a:ea typeface="微软雅黑" panose="020B0503020204020204" pitchFamily="34" charset="-122"/>
              </a:rPr>
              <a:t>分析</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4</a:t>
            </a:r>
            <a:endParaRPr lang="zh-CN" altLang="en-US" dirty="0">
              <a:solidFill>
                <a:schemeClr val="accent2"/>
              </a:solidFill>
            </a:endParaRPr>
          </a:p>
        </p:txBody>
      </p:sp>
      <p:sp>
        <p:nvSpPr>
          <p:cNvPr id="5" name="Freeform 5"/>
          <p:cNvSpPr/>
          <p:nvPr/>
        </p:nvSpPr>
        <p:spPr bwMode="auto">
          <a:xfrm>
            <a:off x="5977582" y="3373227"/>
            <a:ext cx="1704975" cy="1663700"/>
          </a:xfrm>
          <a:custGeom>
            <a:avLst/>
            <a:gdLst>
              <a:gd name="T0" fmla="*/ 24 w 1727"/>
              <a:gd name="T1" fmla="*/ 0 h 1685"/>
              <a:gd name="T2" fmla="*/ 954 w 1727"/>
              <a:gd name="T3" fmla="*/ 0 h 1685"/>
              <a:gd name="T4" fmla="*/ 1714 w 1727"/>
              <a:gd name="T5" fmla="*/ 761 h 1685"/>
              <a:gd name="T6" fmla="*/ 1714 w 1727"/>
              <a:gd name="T7" fmla="*/ 1685 h 1685"/>
              <a:gd name="T8" fmla="*/ 785 w 1727"/>
              <a:gd name="T9" fmla="*/ 1685 h 1685"/>
              <a:gd name="T10" fmla="*/ 13 w 1727"/>
              <a:gd name="T11" fmla="*/ 772 h 1685"/>
              <a:gd name="T12" fmla="*/ 24 w 1727"/>
              <a:gd name="T13" fmla="*/ 0 h 1685"/>
            </a:gdLst>
            <a:ahLst/>
            <a:cxnLst>
              <a:cxn ang="0">
                <a:pos x="T0" y="T1"/>
              </a:cxn>
              <a:cxn ang="0">
                <a:pos x="T2" y="T3"/>
              </a:cxn>
              <a:cxn ang="0">
                <a:pos x="T4" y="T5"/>
              </a:cxn>
              <a:cxn ang="0">
                <a:pos x="T6" y="T7"/>
              </a:cxn>
              <a:cxn ang="0">
                <a:pos x="T8" y="T9"/>
              </a:cxn>
              <a:cxn ang="0">
                <a:pos x="T10" y="T11"/>
              </a:cxn>
              <a:cxn ang="0">
                <a:pos x="T12" y="T13"/>
              </a:cxn>
            </a:cxnLst>
            <a:rect l="0" t="0" r="r" b="b"/>
            <a:pathLst>
              <a:path w="1727" h="1685">
                <a:moveTo>
                  <a:pt x="24" y="0"/>
                </a:moveTo>
                <a:cubicBezTo>
                  <a:pt x="334" y="0"/>
                  <a:pt x="644" y="0"/>
                  <a:pt x="954" y="0"/>
                </a:cubicBezTo>
                <a:cubicBezTo>
                  <a:pt x="1403" y="24"/>
                  <a:pt x="1727" y="492"/>
                  <a:pt x="1714" y="761"/>
                </a:cubicBezTo>
                <a:cubicBezTo>
                  <a:pt x="1714" y="1069"/>
                  <a:pt x="1714" y="1377"/>
                  <a:pt x="1714" y="1685"/>
                </a:cubicBezTo>
                <a:cubicBezTo>
                  <a:pt x="1405" y="1685"/>
                  <a:pt x="1095" y="1685"/>
                  <a:pt x="785" y="1685"/>
                </a:cubicBezTo>
                <a:cubicBezTo>
                  <a:pt x="315" y="1681"/>
                  <a:pt x="0" y="1230"/>
                  <a:pt x="13" y="772"/>
                </a:cubicBezTo>
                <a:cubicBezTo>
                  <a:pt x="17" y="514"/>
                  <a:pt x="20" y="257"/>
                  <a:pt x="24" y="0"/>
                </a:cubicBezTo>
                <a:close/>
              </a:path>
            </a:pathLst>
          </a:cu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6" name="Freeform 6"/>
          <p:cNvSpPr/>
          <p:nvPr/>
        </p:nvSpPr>
        <p:spPr bwMode="auto">
          <a:xfrm>
            <a:off x="5977582" y="1599989"/>
            <a:ext cx="1704975" cy="1663700"/>
          </a:xfrm>
          <a:custGeom>
            <a:avLst/>
            <a:gdLst>
              <a:gd name="T0" fmla="*/ 24 w 1727"/>
              <a:gd name="T1" fmla="*/ 1685 h 1685"/>
              <a:gd name="T2" fmla="*/ 954 w 1727"/>
              <a:gd name="T3" fmla="*/ 1685 h 1685"/>
              <a:gd name="T4" fmla="*/ 1714 w 1727"/>
              <a:gd name="T5" fmla="*/ 924 h 1685"/>
              <a:gd name="T6" fmla="*/ 1714 w 1727"/>
              <a:gd name="T7" fmla="*/ 0 h 1685"/>
              <a:gd name="T8" fmla="*/ 785 w 1727"/>
              <a:gd name="T9" fmla="*/ 0 h 1685"/>
              <a:gd name="T10" fmla="*/ 13 w 1727"/>
              <a:gd name="T11" fmla="*/ 914 h 1685"/>
              <a:gd name="T12" fmla="*/ 24 w 1727"/>
              <a:gd name="T13" fmla="*/ 1685 h 1685"/>
            </a:gdLst>
            <a:ahLst/>
            <a:cxnLst>
              <a:cxn ang="0">
                <a:pos x="T0" y="T1"/>
              </a:cxn>
              <a:cxn ang="0">
                <a:pos x="T2" y="T3"/>
              </a:cxn>
              <a:cxn ang="0">
                <a:pos x="T4" y="T5"/>
              </a:cxn>
              <a:cxn ang="0">
                <a:pos x="T6" y="T7"/>
              </a:cxn>
              <a:cxn ang="0">
                <a:pos x="T8" y="T9"/>
              </a:cxn>
              <a:cxn ang="0">
                <a:pos x="T10" y="T11"/>
              </a:cxn>
              <a:cxn ang="0">
                <a:pos x="T12" y="T13"/>
              </a:cxn>
            </a:cxnLst>
            <a:rect l="0" t="0" r="r" b="b"/>
            <a:pathLst>
              <a:path w="1727" h="1685">
                <a:moveTo>
                  <a:pt x="24" y="1685"/>
                </a:moveTo>
                <a:cubicBezTo>
                  <a:pt x="334" y="1685"/>
                  <a:pt x="644" y="1685"/>
                  <a:pt x="954" y="1685"/>
                </a:cubicBezTo>
                <a:cubicBezTo>
                  <a:pt x="1403" y="1661"/>
                  <a:pt x="1727" y="1194"/>
                  <a:pt x="1714" y="924"/>
                </a:cubicBezTo>
                <a:cubicBezTo>
                  <a:pt x="1714" y="616"/>
                  <a:pt x="1714" y="308"/>
                  <a:pt x="1714" y="0"/>
                </a:cubicBezTo>
                <a:cubicBezTo>
                  <a:pt x="1405" y="0"/>
                  <a:pt x="1095" y="0"/>
                  <a:pt x="785" y="0"/>
                </a:cubicBezTo>
                <a:cubicBezTo>
                  <a:pt x="315" y="4"/>
                  <a:pt x="0" y="455"/>
                  <a:pt x="13" y="914"/>
                </a:cubicBezTo>
                <a:cubicBezTo>
                  <a:pt x="17" y="1171"/>
                  <a:pt x="20" y="1428"/>
                  <a:pt x="24" y="1685"/>
                </a:cubicBezTo>
                <a:close/>
              </a:path>
            </a:pathLst>
          </a:cu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7" name="Freeform 7"/>
          <p:cNvSpPr/>
          <p:nvPr/>
        </p:nvSpPr>
        <p:spPr bwMode="auto">
          <a:xfrm>
            <a:off x="4223394" y="3373227"/>
            <a:ext cx="1704975" cy="1663700"/>
          </a:xfrm>
          <a:custGeom>
            <a:avLst/>
            <a:gdLst>
              <a:gd name="T0" fmla="*/ 1704 w 1727"/>
              <a:gd name="T1" fmla="*/ 0 h 1685"/>
              <a:gd name="T2" fmla="*/ 774 w 1727"/>
              <a:gd name="T3" fmla="*/ 0 h 1685"/>
              <a:gd name="T4" fmla="*/ 13 w 1727"/>
              <a:gd name="T5" fmla="*/ 761 h 1685"/>
              <a:gd name="T6" fmla="*/ 13 w 1727"/>
              <a:gd name="T7" fmla="*/ 1685 h 1685"/>
              <a:gd name="T8" fmla="*/ 943 w 1727"/>
              <a:gd name="T9" fmla="*/ 1685 h 1685"/>
              <a:gd name="T10" fmla="*/ 1714 w 1727"/>
              <a:gd name="T11" fmla="*/ 772 h 1685"/>
              <a:gd name="T12" fmla="*/ 1704 w 1727"/>
              <a:gd name="T13" fmla="*/ 0 h 1685"/>
            </a:gdLst>
            <a:ahLst/>
            <a:cxnLst>
              <a:cxn ang="0">
                <a:pos x="T0" y="T1"/>
              </a:cxn>
              <a:cxn ang="0">
                <a:pos x="T2" y="T3"/>
              </a:cxn>
              <a:cxn ang="0">
                <a:pos x="T4" y="T5"/>
              </a:cxn>
              <a:cxn ang="0">
                <a:pos x="T6" y="T7"/>
              </a:cxn>
              <a:cxn ang="0">
                <a:pos x="T8" y="T9"/>
              </a:cxn>
              <a:cxn ang="0">
                <a:pos x="T10" y="T11"/>
              </a:cxn>
              <a:cxn ang="0">
                <a:pos x="T12" y="T13"/>
              </a:cxn>
            </a:cxnLst>
            <a:rect l="0" t="0" r="r" b="b"/>
            <a:pathLst>
              <a:path w="1727" h="1685">
                <a:moveTo>
                  <a:pt x="1704" y="0"/>
                </a:moveTo>
                <a:cubicBezTo>
                  <a:pt x="1394" y="0"/>
                  <a:pt x="1084" y="0"/>
                  <a:pt x="774" y="0"/>
                </a:cubicBezTo>
                <a:cubicBezTo>
                  <a:pt x="325" y="24"/>
                  <a:pt x="0" y="492"/>
                  <a:pt x="13" y="761"/>
                </a:cubicBezTo>
                <a:cubicBezTo>
                  <a:pt x="13" y="1069"/>
                  <a:pt x="13" y="1377"/>
                  <a:pt x="13" y="1685"/>
                </a:cubicBezTo>
                <a:cubicBezTo>
                  <a:pt x="323" y="1685"/>
                  <a:pt x="633" y="1685"/>
                  <a:pt x="943" y="1685"/>
                </a:cubicBezTo>
                <a:cubicBezTo>
                  <a:pt x="1413" y="1681"/>
                  <a:pt x="1727" y="1230"/>
                  <a:pt x="1714" y="772"/>
                </a:cubicBezTo>
                <a:cubicBezTo>
                  <a:pt x="1711" y="514"/>
                  <a:pt x="1707" y="257"/>
                  <a:pt x="1704" y="0"/>
                </a:cubicBezTo>
                <a:close/>
              </a:path>
            </a:pathLst>
          </a:cu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8" name="Freeform 8"/>
          <p:cNvSpPr/>
          <p:nvPr/>
        </p:nvSpPr>
        <p:spPr bwMode="auto">
          <a:xfrm>
            <a:off x="4223394" y="1599989"/>
            <a:ext cx="1704975" cy="1663700"/>
          </a:xfrm>
          <a:custGeom>
            <a:avLst/>
            <a:gdLst>
              <a:gd name="T0" fmla="*/ 1704 w 1727"/>
              <a:gd name="T1" fmla="*/ 1685 h 1685"/>
              <a:gd name="T2" fmla="*/ 774 w 1727"/>
              <a:gd name="T3" fmla="*/ 1685 h 1685"/>
              <a:gd name="T4" fmla="*/ 13 w 1727"/>
              <a:gd name="T5" fmla="*/ 924 h 1685"/>
              <a:gd name="T6" fmla="*/ 13 w 1727"/>
              <a:gd name="T7" fmla="*/ 0 h 1685"/>
              <a:gd name="T8" fmla="*/ 943 w 1727"/>
              <a:gd name="T9" fmla="*/ 0 h 1685"/>
              <a:gd name="T10" fmla="*/ 1714 w 1727"/>
              <a:gd name="T11" fmla="*/ 914 h 1685"/>
              <a:gd name="T12" fmla="*/ 1704 w 1727"/>
              <a:gd name="T13" fmla="*/ 1685 h 1685"/>
            </a:gdLst>
            <a:ahLst/>
            <a:cxnLst>
              <a:cxn ang="0">
                <a:pos x="T0" y="T1"/>
              </a:cxn>
              <a:cxn ang="0">
                <a:pos x="T2" y="T3"/>
              </a:cxn>
              <a:cxn ang="0">
                <a:pos x="T4" y="T5"/>
              </a:cxn>
              <a:cxn ang="0">
                <a:pos x="T6" y="T7"/>
              </a:cxn>
              <a:cxn ang="0">
                <a:pos x="T8" y="T9"/>
              </a:cxn>
              <a:cxn ang="0">
                <a:pos x="T10" y="T11"/>
              </a:cxn>
              <a:cxn ang="0">
                <a:pos x="T12" y="T13"/>
              </a:cxn>
            </a:cxnLst>
            <a:rect l="0" t="0" r="r" b="b"/>
            <a:pathLst>
              <a:path w="1727" h="1685">
                <a:moveTo>
                  <a:pt x="1704" y="1685"/>
                </a:moveTo>
                <a:cubicBezTo>
                  <a:pt x="1394" y="1685"/>
                  <a:pt x="1084" y="1685"/>
                  <a:pt x="774" y="1685"/>
                </a:cubicBezTo>
                <a:cubicBezTo>
                  <a:pt x="325" y="1661"/>
                  <a:pt x="0" y="1194"/>
                  <a:pt x="13" y="924"/>
                </a:cubicBezTo>
                <a:cubicBezTo>
                  <a:pt x="13" y="616"/>
                  <a:pt x="13" y="308"/>
                  <a:pt x="13" y="0"/>
                </a:cubicBezTo>
                <a:cubicBezTo>
                  <a:pt x="323" y="0"/>
                  <a:pt x="633" y="0"/>
                  <a:pt x="943" y="0"/>
                </a:cubicBezTo>
                <a:cubicBezTo>
                  <a:pt x="1413" y="4"/>
                  <a:pt x="1727" y="455"/>
                  <a:pt x="1714" y="914"/>
                </a:cubicBezTo>
                <a:cubicBezTo>
                  <a:pt x="1711" y="1171"/>
                  <a:pt x="1707" y="1428"/>
                  <a:pt x="1704" y="1685"/>
                </a:cubicBezTo>
                <a:close/>
              </a:path>
            </a:pathLst>
          </a:cu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9" name="Oval 10"/>
          <p:cNvSpPr>
            <a:spLocks noChangeArrowheads="1"/>
          </p:cNvSpPr>
          <p:nvPr/>
        </p:nvSpPr>
        <p:spPr bwMode="auto">
          <a:xfrm>
            <a:off x="4711929" y="2016784"/>
            <a:ext cx="775540" cy="77554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accent1"/>
              </a:solidFill>
            </a:endParaRPr>
          </a:p>
        </p:txBody>
      </p:sp>
      <p:sp>
        <p:nvSpPr>
          <p:cNvPr id="10" name="TextBox 10"/>
          <p:cNvSpPr txBox="1"/>
          <p:nvPr/>
        </p:nvSpPr>
        <p:spPr>
          <a:xfrm>
            <a:off x="4778792" y="2050611"/>
            <a:ext cx="641814" cy="707886"/>
          </a:xfrm>
          <a:prstGeom prst="rect">
            <a:avLst/>
          </a:prstGeom>
          <a:noFill/>
        </p:spPr>
        <p:txBody>
          <a:bodyPr wrap="square" rtlCol="0">
            <a:spAutoFit/>
          </a:bodyPr>
          <a:lstStyle/>
          <a:p>
            <a:pPr algn="ctr"/>
            <a:r>
              <a:rPr lang="en-US" altLang="zh-CN" sz="4000" b="1" dirty="0">
                <a:solidFill>
                  <a:schemeClr val="accent1"/>
                </a:solidFill>
                <a:latin typeface="+mj-ea"/>
                <a:ea typeface="+mj-ea"/>
              </a:rPr>
              <a:t>S</a:t>
            </a:r>
            <a:endParaRPr lang="zh-CN" altLang="en-US" sz="4000" b="1" dirty="0">
              <a:solidFill>
                <a:schemeClr val="accent1"/>
              </a:solidFill>
              <a:latin typeface="+mj-ea"/>
              <a:ea typeface="+mj-ea"/>
            </a:endParaRPr>
          </a:p>
        </p:txBody>
      </p:sp>
      <p:sp>
        <p:nvSpPr>
          <p:cNvPr id="11" name="TextBox 11"/>
          <p:cNvSpPr txBox="1"/>
          <p:nvPr/>
        </p:nvSpPr>
        <p:spPr>
          <a:xfrm>
            <a:off x="7697391" y="1294161"/>
            <a:ext cx="2865486" cy="461665"/>
          </a:xfrm>
          <a:prstGeom prst="rect">
            <a:avLst/>
          </a:prstGeom>
          <a:noFill/>
        </p:spPr>
        <p:txBody>
          <a:bodyPr wrap="square" rtlCol="0">
            <a:spAutoFit/>
          </a:bodyPr>
          <a:lstStyle/>
          <a:p>
            <a:r>
              <a:rPr lang="zh-CN" altLang="en-US" sz="2400" b="1" dirty="0">
                <a:solidFill>
                  <a:schemeClr val="accent1"/>
                </a:solidFill>
                <a:latin typeface="+mj-ea"/>
                <a:ea typeface="+mj-ea"/>
              </a:rPr>
              <a:t>劣势</a:t>
            </a:r>
            <a:r>
              <a:rPr lang="en-US" altLang="zh-CN" sz="2400" dirty="0">
                <a:solidFill>
                  <a:schemeClr val="accent1"/>
                </a:solidFill>
                <a:latin typeface="+mj-ea"/>
                <a:ea typeface="+mj-ea"/>
              </a:rPr>
              <a:t>(Weaknesses)</a:t>
            </a:r>
            <a:endParaRPr lang="zh-CN" altLang="en-US" sz="2400" dirty="0">
              <a:solidFill>
                <a:schemeClr val="accent1"/>
              </a:solidFill>
              <a:latin typeface="+mj-ea"/>
              <a:ea typeface="+mj-ea"/>
            </a:endParaRPr>
          </a:p>
        </p:txBody>
      </p:sp>
      <p:sp>
        <p:nvSpPr>
          <p:cNvPr id="12" name="TextBox 12"/>
          <p:cNvSpPr txBox="1"/>
          <p:nvPr/>
        </p:nvSpPr>
        <p:spPr>
          <a:xfrm>
            <a:off x="7697392" y="1731260"/>
            <a:ext cx="3657574" cy="1477328"/>
          </a:xfrm>
          <a:prstGeom prst="rect">
            <a:avLst/>
          </a:prstGeom>
          <a:noFill/>
        </p:spPr>
        <p:txBody>
          <a:bodyPr wrap="square" rtlCol="0">
            <a:spAutoFit/>
          </a:bodyPr>
          <a:lstStyle>
            <a:defPPr>
              <a:defRPr lang="zh-CN"/>
            </a:defPPr>
            <a:lvl1pPr>
              <a:defRPr>
                <a:latin typeface="+mn-ea"/>
                <a:ea typeface="+mn-ea"/>
              </a:defRPr>
            </a:lvl1pPr>
          </a:lstStyle>
          <a:p>
            <a:r>
              <a:rPr lang="en-US" altLang="zh-CN" dirty="0">
                <a:solidFill>
                  <a:schemeClr val="accent1"/>
                </a:solidFill>
              </a:rPr>
              <a:t>1</a:t>
            </a:r>
            <a:r>
              <a:rPr lang="zh-CN" altLang="en-US" dirty="0">
                <a:solidFill>
                  <a:schemeClr val="accent1"/>
                </a:solidFill>
              </a:rPr>
              <a:t>、学历方面有劣势，在研究生盛行的时代本科生劣势明显。</a:t>
            </a:r>
            <a:endParaRPr lang="en-US" altLang="zh-CN" dirty="0">
              <a:solidFill>
                <a:schemeClr val="accent1"/>
              </a:solidFill>
            </a:endParaRPr>
          </a:p>
          <a:p>
            <a:r>
              <a:rPr lang="en-US" altLang="zh-CN" dirty="0">
                <a:solidFill>
                  <a:schemeClr val="accent1"/>
                </a:solidFill>
              </a:rPr>
              <a:t>2</a:t>
            </a:r>
            <a:r>
              <a:rPr lang="zh-CN" altLang="en-US" dirty="0">
                <a:solidFill>
                  <a:schemeClr val="accent1"/>
                </a:solidFill>
              </a:rPr>
              <a:t>、家庭劣势：普通家庭长大，使得眼界有一定的局限，能获得的家庭资源有限。</a:t>
            </a:r>
            <a:endParaRPr lang="zh-CN" altLang="en-US" dirty="0">
              <a:solidFill>
                <a:schemeClr val="accent1"/>
              </a:solidFill>
            </a:endParaRPr>
          </a:p>
        </p:txBody>
      </p:sp>
      <p:sp>
        <p:nvSpPr>
          <p:cNvPr id="13" name="TextBox 13"/>
          <p:cNvSpPr txBox="1"/>
          <p:nvPr/>
        </p:nvSpPr>
        <p:spPr>
          <a:xfrm>
            <a:off x="1068222" y="1294161"/>
            <a:ext cx="2906513" cy="461665"/>
          </a:xfrm>
          <a:prstGeom prst="rect">
            <a:avLst/>
          </a:prstGeom>
          <a:noFill/>
        </p:spPr>
        <p:txBody>
          <a:bodyPr wrap="square" rtlCol="0">
            <a:spAutoFit/>
          </a:bodyPr>
          <a:lstStyle/>
          <a:p>
            <a:pPr algn="r"/>
            <a:r>
              <a:rPr lang="zh-CN" altLang="en-US" sz="2400" b="1" dirty="0">
                <a:solidFill>
                  <a:schemeClr val="accent1"/>
                </a:solidFill>
                <a:latin typeface="+mj-ea"/>
                <a:ea typeface="+mj-ea"/>
              </a:rPr>
              <a:t>优势</a:t>
            </a:r>
            <a:r>
              <a:rPr lang="en-US" altLang="zh-CN" sz="2400" dirty="0">
                <a:solidFill>
                  <a:schemeClr val="accent1"/>
                </a:solidFill>
                <a:latin typeface="+mj-ea"/>
                <a:ea typeface="+mj-ea"/>
              </a:rPr>
              <a:t>(Strengths)</a:t>
            </a:r>
            <a:endParaRPr lang="zh-CN" altLang="en-US" sz="2400" dirty="0">
              <a:solidFill>
                <a:schemeClr val="accent1"/>
              </a:solidFill>
              <a:latin typeface="+mj-ea"/>
              <a:ea typeface="+mj-ea"/>
            </a:endParaRPr>
          </a:p>
        </p:txBody>
      </p:sp>
      <p:sp>
        <p:nvSpPr>
          <p:cNvPr id="14" name="TextBox 14"/>
          <p:cNvSpPr txBox="1"/>
          <p:nvPr/>
        </p:nvSpPr>
        <p:spPr>
          <a:xfrm>
            <a:off x="707669" y="1731260"/>
            <a:ext cx="3430522" cy="1477328"/>
          </a:xfrm>
          <a:prstGeom prst="rect">
            <a:avLst/>
          </a:prstGeom>
          <a:noFill/>
        </p:spPr>
        <p:txBody>
          <a:bodyPr wrap="square" rtlCol="0">
            <a:spAutoFit/>
          </a:bodyPr>
          <a:lstStyle>
            <a:defPPr>
              <a:defRPr lang="zh-CN"/>
            </a:defPPr>
            <a:lvl1pPr>
              <a:defRPr>
                <a:latin typeface="+mn-ea"/>
                <a:ea typeface="+mn-ea"/>
              </a:defRPr>
            </a:lvl1pPr>
          </a:lstStyle>
          <a:p>
            <a:r>
              <a:rPr lang="en-US" altLang="zh-CN" dirty="0">
                <a:solidFill>
                  <a:schemeClr val="accent1"/>
                </a:solidFill>
              </a:rPr>
              <a:t>1</a:t>
            </a:r>
            <a:r>
              <a:rPr lang="zh-CN" altLang="en-US" dirty="0">
                <a:solidFill>
                  <a:schemeClr val="accent1"/>
                </a:solidFill>
              </a:rPr>
              <a:t>、专业有优势，属热门专业。</a:t>
            </a:r>
            <a:endParaRPr lang="en-US" altLang="zh-CN" dirty="0">
              <a:solidFill>
                <a:schemeClr val="accent1"/>
              </a:solidFill>
            </a:endParaRPr>
          </a:p>
          <a:p>
            <a:r>
              <a:rPr lang="en-US" altLang="zh-CN" dirty="0">
                <a:solidFill>
                  <a:schemeClr val="accent1"/>
                </a:solidFill>
              </a:rPr>
              <a:t>2</a:t>
            </a:r>
            <a:r>
              <a:rPr lang="zh-CN" altLang="en-US" dirty="0">
                <a:solidFill>
                  <a:schemeClr val="accent1"/>
                </a:solidFill>
              </a:rPr>
              <a:t>、特长有优势，成绩优秀，有大公司实习经验。</a:t>
            </a:r>
            <a:endParaRPr lang="en-US" altLang="zh-CN" dirty="0">
              <a:solidFill>
                <a:schemeClr val="accent1"/>
              </a:solidFill>
            </a:endParaRPr>
          </a:p>
          <a:p>
            <a:r>
              <a:rPr lang="en-US" altLang="zh-CN" dirty="0">
                <a:solidFill>
                  <a:schemeClr val="accent1"/>
                </a:solidFill>
              </a:rPr>
              <a:t>3</a:t>
            </a:r>
            <a:r>
              <a:rPr lang="zh-CN" altLang="en-US" dirty="0">
                <a:solidFill>
                  <a:schemeClr val="accent1"/>
                </a:solidFill>
              </a:rPr>
              <a:t>、能力有优势，担任过学生会干部，获得优干等称号。</a:t>
            </a:r>
            <a:endParaRPr lang="zh-CN" altLang="en-US" dirty="0">
              <a:solidFill>
                <a:schemeClr val="accent1"/>
              </a:solidFill>
            </a:endParaRPr>
          </a:p>
        </p:txBody>
      </p:sp>
      <p:sp>
        <p:nvSpPr>
          <p:cNvPr id="15" name="TextBox 15"/>
          <p:cNvSpPr txBox="1"/>
          <p:nvPr/>
        </p:nvSpPr>
        <p:spPr>
          <a:xfrm>
            <a:off x="7697392" y="4283074"/>
            <a:ext cx="3657574" cy="1200329"/>
          </a:xfrm>
          <a:prstGeom prst="rect">
            <a:avLst/>
          </a:prstGeom>
          <a:noFill/>
        </p:spPr>
        <p:txBody>
          <a:bodyPr wrap="square" rtlCol="0">
            <a:spAutoFit/>
          </a:bodyPr>
          <a:lstStyle>
            <a:defPPr>
              <a:defRPr lang="zh-CN"/>
            </a:defPPr>
            <a:lvl1pPr>
              <a:defRPr>
                <a:latin typeface="+mn-ea"/>
                <a:ea typeface="+mn-ea"/>
              </a:defRPr>
            </a:lvl1pPr>
          </a:lstStyle>
          <a:p>
            <a:r>
              <a:rPr lang="en-US" altLang="zh-CN" dirty="0">
                <a:solidFill>
                  <a:schemeClr val="accent1"/>
                </a:solidFill>
              </a:rPr>
              <a:t>1</a:t>
            </a:r>
            <a:r>
              <a:rPr lang="zh-CN" altLang="en-US" dirty="0">
                <a:solidFill>
                  <a:schemeClr val="accent1"/>
                </a:solidFill>
              </a:rPr>
              <a:t>、如果参加了工作，就失去了进一步深造机会。</a:t>
            </a:r>
            <a:endParaRPr lang="en-US" altLang="zh-CN" dirty="0">
              <a:solidFill>
                <a:schemeClr val="accent1"/>
              </a:solidFill>
            </a:endParaRPr>
          </a:p>
          <a:p>
            <a:r>
              <a:rPr lang="en-US" altLang="zh-CN" dirty="0">
                <a:solidFill>
                  <a:schemeClr val="accent1"/>
                </a:solidFill>
              </a:rPr>
              <a:t>2</a:t>
            </a:r>
            <a:r>
              <a:rPr lang="zh-CN" altLang="en-US" dirty="0">
                <a:solidFill>
                  <a:schemeClr val="accent1"/>
                </a:solidFill>
              </a:rPr>
              <a:t>、本科学历在本行业中发展空间越来越小。</a:t>
            </a:r>
            <a:endParaRPr lang="zh-CN" altLang="en-US" dirty="0">
              <a:solidFill>
                <a:schemeClr val="accent1"/>
              </a:solidFill>
            </a:endParaRPr>
          </a:p>
        </p:txBody>
      </p:sp>
      <p:sp>
        <p:nvSpPr>
          <p:cNvPr id="16" name="TextBox 16"/>
          <p:cNvSpPr txBox="1"/>
          <p:nvPr/>
        </p:nvSpPr>
        <p:spPr>
          <a:xfrm>
            <a:off x="707669" y="4283074"/>
            <a:ext cx="3430522" cy="1200329"/>
          </a:xfrm>
          <a:prstGeom prst="rect">
            <a:avLst/>
          </a:prstGeom>
          <a:noFill/>
        </p:spPr>
        <p:txBody>
          <a:bodyPr wrap="square" rtlCol="0">
            <a:spAutoFit/>
          </a:bodyPr>
          <a:lstStyle>
            <a:defPPr>
              <a:defRPr lang="zh-CN"/>
            </a:defPPr>
            <a:lvl1pPr>
              <a:defRPr>
                <a:latin typeface="+mn-ea"/>
                <a:ea typeface="+mn-ea"/>
              </a:defRPr>
            </a:lvl1pPr>
          </a:lstStyle>
          <a:p>
            <a:r>
              <a:rPr lang="en-US" altLang="zh-CN" dirty="0">
                <a:solidFill>
                  <a:schemeClr val="accent1"/>
                </a:solidFill>
              </a:rPr>
              <a:t>1</a:t>
            </a:r>
            <a:r>
              <a:rPr lang="zh-CN" altLang="en-US" dirty="0">
                <a:solidFill>
                  <a:schemeClr val="accent1"/>
                </a:solidFill>
              </a:rPr>
              <a:t>、抓紧热门专业，找到工作煅炼自己的业务能力。</a:t>
            </a:r>
            <a:endParaRPr lang="en-US" altLang="zh-CN" dirty="0">
              <a:solidFill>
                <a:schemeClr val="accent1"/>
              </a:solidFill>
            </a:endParaRPr>
          </a:p>
          <a:p>
            <a:r>
              <a:rPr lang="en-US" altLang="zh-CN" dirty="0">
                <a:solidFill>
                  <a:schemeClr val="accent1"/>
                </a:solidFill>
              </a:rPr>
              <a:t>2</a:t>
            </a:r>
            <a:r>
              <a:rPr lang="zh-CN" altLang="en-US" dirty="0">
                <a:solidFill>
                  <a:schemeClr val="accent1"/>
                </a:solidFill>
              </a:rPr>
              <a:t>、发挥能力优势，尽一切机会为自己创造机会。</a:t>
            </a:r>
            <a:endParaRPr lang="en-US" altLang="zh-CN" dirty="0">
              <a:solidFill>
                <a:schemeClr val="accent1"/>
              </a:solidFill>
            </a:endParaRPr>
          </a:p>
        </p:txBody>
      </p:sp>
      <p:sp>
        <p:nvSpPr>
          <p:cNvPr id="17" name="Oval 10"/>
          <p:cNvSpPr>
            <a:spLocks noChangeArrowheads="1"/>
          </p:cNvSpPr>
          <p:nvPr/>
        </p:nvSpPr>
        <p:spPr bwMode="auto">
          <a:xfrm>
            <a:off x="6414605" y="2016784"/>
            <a:ext cx="775540" cy="77554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accent1"/>
              </a:solidFill>
            </a:endParaRPr>
          </a:p>
        </p:txBody>
      </p:sp>
      <p:sp>
        <p:nvSpPr>
          <p:cNvPr id="18" name="TextBox 18"/>
          <p:cNvSpPr txBox="1"/>
          <p:nvPr/>
        </p:nvSpPr>
        <p:spPr>
          <a:xfrm>
            <a:off x="6481468" y="2050611"/>
            <a:ext cx="641814" cy="707886"/>
          </a:xfrm>
          <a:prstGeom prst="rect">
            <a:avLst/>
          </a:prstGeom>
          <a:noFill/>
        </p:spPr>
        <p:txBody>
          <a:bodyPr wrap="square" rtlCol="0">
            <a:spAutoFit/>
          </a:bodyPr>
          <a:lstStyle/>
          <a:p>
            <a:pPr algn="ctr"/>
            <a:r>
              <a:rPr lang="en-US" altLang="zh-CN" sz="4000" b="1" dirty="0">
                <a:solidFill>
                  <a:schemeClr val="accent1"/>
                </a:solidFill>
                <a:latin typeface="+mj-ea"/>
                <a:ea typeface="+mj-ea"/>
              </a:rPr>
              <a:t>W</a:t>
            </a:r>
            <a:endParaRPr lang="zh-CN" altLang="en-US" sz="4000" b="1" dirty="0">
              <a:solidFill>
                <a:schemeClr val="accent1"/>
              </a:solidFill>
              <a:latin typeface="+mj-ea"/>
              <a:ea typeface="+mj-ea"/>
            </a:endParaRPr>
          </a:p>
        </p:txBody>
      </p:sp>
      <p:sp>
        <p:nvSpPr>
          <p:cNvPr id="19" name="Oval 10"/>
          <p:cNvSpPr>
            <a:spLocks noChangeArrowheads="1"/>
          </p:cNvSpPr>
          <p:nvPr/>
        </p:nvSpPr>
        <p:spPr bwMode="auto">
          <a:xfrm>
            <a:off x="4711929" y="3782522"/>
            <a:ext cx="775540" cy="77554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accent1"/>
              </a:solidFill>
            </a:endParaRPr>
          </a:p>
        </p:txBody>
      </p:sp>
      <p:sp>
        <p:nvSpPr>
          <p:cNvPr id="20" name="TextBox 20"/>
          <p:cNvSpPr txBox="1"/>
          <p:nvPr/>
        </p:nvSpPr>
        <p:spPr>
          <a:xfrm>
            <a:off x="4778792" y="3816349"/>
            <a:ext cx="641814" cy="707886"/>
          </a:xfrm>
          <a:prstGeom prst="rect">
            <a:avLst/>
          </a:prstGeom>
          <a:noFill/>
        </p:spPr>
        <p:txBody>
          <a:bodyPr wrap="square" rtlCol="0">
            <a:spAutoFit/>
          </a:bodyPr>
          <a:lstStyle/>
          <a:p>
            <a:pPr algn="ctr"/>
            <a:r>
              <a:rPr lang="en-US" altLang="zh-CN" sz="4000" b="1" dirty="0">
                <a:solidFill>
                  <a:schemeClr val="accent1"/>
                </a:solidFill>
                <a:latin typeface="+mj-ea"/>
                <a:ea typeface="+mj-ea"/>
              </a:rPr>
              <a:t>O</a:t>
            </a:r>
            <a:endParaRPr lang="zh-CN" altLang="en-US" sz="4000" b="1" dirty="0">
              <a:solidFill>
                <a:schemeClr val="accent1"/>
              </a:solidFill>
              <a:latin typeface="+mj-ea"/>
              <a:ea typeface="+mj-ea"/>
            </a:endParaRPr>
          </a:p>
        </p:txBody>
      </p:sp>
      <p:sp>
        <p:nvSpPr>
          <p:cNvPr id="21" name="Oval 10"/>
          <p:cNvSpPr>
            <a:spLocks noChangeArrowheads="1"/>
          </p:cNvSpPr>
          <p:nvPr/>
        </p:nvSpPr>
        <p:spPr bwMode="auto">
          <a:xfrm>
            <a:off x="6414605" y="3782522"/>
            <a:ext cx="775540" cy="77554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accent1"/>
              </a:solidFill>
            </a:endParaRPr>
          </a:p>
        </p:txBody>
      </p:sp>
      <p:sp>
        <p:nvSpPr>
          <p:cNvPr id="22" name="TextBox 22"/>
          <p:cNvSpPr txBox="1"/>
          <p:nvPr/>
        </p:nvSpPr>
        <p:spPr>
          <a:xfrm>
            <a:off x="6481468" y="3816349"/>
            <a:ext cx="641814" cy="707886"/>
          </a:xfrm>
          <a:prstGeom prst="rect">
            <a:avLst/>
          </a:prstGeom>
          <a:noFill/>
        </p:spPr>
        <p:txBody>
          <a:bodyPr wrap="square" rtlCol="0">
            <a:spAutoFit/>
          </a:bodyPr>
          <a:lstStyle/>
          <a:p>
            <a:pPr algn="ctr"/>
            <a:r>
              <a:rPr lang="en-US" altLang="zh-CN" sz="4000" b="1" dirty="0">
                <a:solidFill>
                  <a:schemeClr val="accent1"/>
                </a:solidFill>
                <a:latin typeface="+mj-ea"/>
                <a:ea typeface="+mj-ea"/>
              </a:rPr>
              <a:t>T</a:t>
            </a:r>
            <a:endParaRPr lang="zh-CN" altLang="en-US" sz="4000" b="1" dirty="0">
              <a:solidFill>
                <a:schemeClr val="accent1"/>
              </a:solidFill>
              <a:latin typeface="+mj-ea"/>
              <a:ea typeface="+mj-ea"/>
            </a:endParaRPr>
          </a:p>
        </p:txBody>
      </p:sp>
      <p:sp>
        <p:nvSpPr>
          <p:cNvPr id="23" name="TextBox 23"/>
          <p:cNvSpPr txBox="1"/>
          <p:nvPr/>
        </p:nvSpPr>
        <p:spPr>
          <a:xfrm>
            <a:off x="7697391" y="3879705"/>
            <a:ext cx="2865486" cy="461665"/>
          </a:xfrm>
          <a:prstGeom prst="rect">
            <a:avLst/>
          </a:prstGeom>
          <a:noFill/>
        </p:spPr>
        <p:txBody>
          <a:bodyPr wrap="square" rtlCol="0">
            <a:spAutoFit/>
          </a:bodyPr>
          <a:lstStyle/>
          <a:p>
            <a:r>
              <a:rPr lang="zh-CN" altLang="en-US" sz="2400" b="1" dirty="0">
                <a:solidFill>
                  <a:schemeClr val="accent1"/>
                </a:solidFill>
                <a:latin typeface="+mj-ea"/>
                <a:ea typeface="+mj-ea"/>
              </a:rPr>
              <a:t>风险</a:t>
            </a:r>
            <a:r>
              <a:rPr lang="en-US" altLang="zh-CN" sz="2400" dirty="0">
                <a:solidFill>
                  <a:schemeClr val="accent1"/>
                </a:solidFill>
                <a:latin typeface="+mj-ea"/>
                <a:ea typeface="+mj-ea"/>
              </a:rPr>
              <a:t>(Threats)</a:t>
            </a:r>
            <a:endParaRPr lang="zh-CN" altLang="en-US" sz="2400" dirty="0">
              <a:solidFill>
                <a:schemeClr val="accent1"/>
              </a:solidFill>
              <a:latin typeface="+mj-ea"/>
              <a:ea typeface="+mj-ea"/>
            </a:endParaRPr>
          </a:p>
        </p:txBody>
      </p:sp>
      <p:sp>
        <p:nvSpPr>
          <p:cNvPr id="24" name="TextBox 24"/>
          <p:cNvSpPr txBox="1"/>
          <p:nvPr/>
        </p:nvSpPr>
        <p:spPr>
          <a:xfrm>
            <a:off x="707670" y="3879705"/>
            <a:ext cx="3267066" cy="461665"/>
          </a:xfrm>
          <a:prstGeom prst="rect">
            <a:avLst/>
          </a:prstGeom>
          <a:noFill/>
        </p:spPr>
        <p:txBody>
          <a:bodyPr wrap="square" rtlCol="0">
            <a:spAutoFit/>
          </a:bodyPr>
          <a:lstStyle/>
          <a:p>
            <a:pPr algn="r"/>
            <a:r>
              <a:rPr lang="zh-CN" altLang="en-US" sz="2400" b="1" dirty="0">
                <a:solidFill>
                  <a:schemeClr val="accent1"/>
                </a:solidFill>
                <a:latin typeface="+mj-ea"/>
                <a:ea typeface="+mj-ea"/>
              </a:rPr>
              <a:t>机遇</a:t>
            </a:r>
            <a:r>
              <a:rPr lang="en-US" altLang="zh-CN" sz="2400" dirty="0">
                <a:solidFill>
                  <a:schemeClr val="accent1"/>
                </a:solidFill>
                <a:latin typeface="+mj-ea"/>
                <a:ea typeface="+mj-ea"/>
              </a:rPr>
              <a:t>(Opportunities)</a:t>
            </a:r>
            <a:endParaRPr lang="zh-CN" altLang="en-US" sz="2400" dirty="0">
              <a:solidFill>
                <a:schemeClr val="accent1"/>
              </a:solidFill>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spd="slow" advTm="7574">
        <p14:prism dir="u" isInverted="1"/>
      </p:transition>
    </mc:Choice>
    <mc:Fallback>
      <p:transition spd="slow" advTm="7574">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1F1F1"/>
        </a:solidFill>
        <a:effectLst/>
      </p:bgPr>
    </p:bg>
    <p:spTree>
      <p:nvGrpSpPr>
        <p:cNvPr id="1" name=""/>
        <p:cNvGrpSpPr/>
        <p:nvPr/>
      </p:nvGrpSpPr>
      <p:grpSpPr>
        <a:xfrm>
          <a:off x="0" y="0"/>
          <a:ext cx="0" cy="0"/>
          <a:chOff x="0" y="0"/>
          <a:chExt cx="0" cy="0"/>
        </a:xfrm>
      </p:grpSpPr>
      <p:sp>
        <p:nvSpPr>
          <p:cNvPr id="42" name="TextBox 61"/>
          <p:cNvSpPr txBox="1"/>
          <p:nvPr/>
        </p:nvSpPr>
        <p:spPr>
          <a:xfrm>
            <a:off x="3867819" y="3573016"/>
            <a:ext cx="4461124" cy="1200329"/>
          </a:xfrm>
          <a:prstGeom prst="rect">
            <a:avLst/>
          </a:prstGeom>
          <a:noFill/>
        </p:spPr>
        <p:txBody>
          <a:bodyPr wrap="square" rtlCol="0">
            <a:spAutoFit/>
          </a:bodyPr>
          <a:lstStyle>
            <a:defPPr>
              <a:defRPr lang="zh-CN"/>
            </a:defPPr>
            <a:lvl1pPr marL="0" marR="0" lvl="0" indent="0" algn="ctr" defTabSz="914400" eaLnBrk="1" fontAlgn="auto" latinLnBrk="0" hangingPunct="1">
              <a:lnSpc>
                <a:spcPct val="100000"/>
              </a:lnSpc>
              <a:spcBef>
                <a:spcPts val="0"/>
              </a:spcBef>
              <a:spcAft>
                <a:spcPts val="0"/>
              </a:spcAft>
              <a:buClrTx/>
              <a:buSzTx/>
              <a:buFontTx/>
              <a:buNone/>
              <a:defRPr kumimoji="0" sz="7200" b="1" i="0" u="none" strike="noStrike" kern="0" cap="none" spc="0" normalizeH="0" baseline="0">
                <a:ln>
                  <a:noFill/>
                </a:ln>
                <a:effectLst>
                  <a:innerShdw blurRad="63500" dist="50800" dir="13500000">
                    <a:prstClr val="black">
                      <a:alpha val="50000"/>
                    </a:prstClr>
                  </a:innerShdw>
                </a:effectLst>
                <a:uLnTx/>
                <a:uFillTx/>
                <a:latin typeface="+mn-ea"/>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0" cap="none" spc="0" normalizeH="0" baseline="0" noProof="0">
                <a:ln>
                  <a:noFill/>
                </a:ln>
                <a:solidFill>
                  <a:srgbClr val="294A5A"/>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工作规划</a:t>
            </a:r>
            <a:endParaRPr kumimoji="0" lang="en-US" altLang="zh-CN" sz="7200" b="1" i="0" u="none" strike="noStrike" kern="0" cap="none" spc="0" normalizeH="0" baseline="0" noProof="0" dirty="0">
              <a:ln>
                <a:noFill/>
              </a:ln>
              <a:solidFill>
                <a:srgbClr val="294A5A"/>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43" name="TextBox 61"/>
          <p:cNvSpPr txBox="1"/>
          <p:nvPr/>
        </p:nvSpPr>
        <p:spPr>
          <a:xfrm>
            <a:off x="4839369" y="3102005"/>
            <a:ext cx="2518024" cy="523220"/>
          </a:xfrm>
          <a:prstGeom prst="rect">
            <a:avLst/>
          </a:prstGeom>
          <a:noFill/>
        </p:spPr>
        <p:txBody>
          <a:bodyPr wrap="square" rtlCol="0">
            <a:spAutoFit/>
          </a:bodyPr>
          <a:lstStyle>
            <a:defPPr>
              <a:defRPr lang="zh-CN"/>
            </a:defPPr>
            <a:lvl1pPr>
              <a:defRPr sz="3200" b="1">
                <a:solidFill>
                  <a:schemeClr val="tx2"/>
                </a:solidFill>
                <a:latin typeface="+mn-ea"/>
                <a:ea typeface="+mn-ea"/>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a:ln>
                  <a:noFill/>
                </a:ln>
                <a:solidFill>
                  <a:srgbClr val="294A5A"/>
                </a:solidFill>
                <a:effectLst/>
                <a:uLnTx/>
                <a:uFillTx/>
                <a:latin typeface="微软雅黑" panose="020B0503020204020204" pitchFamily="34" charset="-122"/>
                <a:ea typeface="微软雅黑" panose="020B0503020204020204" pitchFamily="34" charset="-122"/>
                <a:cs typeface="+mn-cs"/>
              </a:rPr>
              <a:t>Part 4</a:t>
            </a:r>
            <a:endParaRPr kumimoji="0" lang="en-US" altLang="zh-CN" sz="2800" b="0" i="0" u="none" strike="noStrike" kern="1200" cap="none" spc="0" normalizeH="0" baseline="0" noProof="0" dirty="0">
              <a:ln>
                <a:noFill/>
              </a:ln>
              <a:solidFill>
                <a:srgbClr val="294A5A"/>
              </a:solidFill>
              <a:effectLst/>
              <a:uLnTx/>
              <a:uFillTx/>
              <a:latin typeface="微软雅黑" panose="020B0503020204020204" pitchFamily="34" charset="-122"/>
              <a:ea typeface="微软雅黑" panose="020B0503020204020204" pitchFamily="34" charset="-122"/>
              <a:cs typeface="+mn-cs"/>
            </a:endParaRPr>
          </a:p>
        </p:txBody>
      </p:sp>
      <p:grpSp>
        <p:nvGrpSpPr>
          <p:cNvPr id="2" name="组合 1"/>
          <p:cNvGrpSpPr/>
          <p:nvPr/>
        </p:nvGrpSpPr>
        <p:grpSpPr>
          <a:xfrm>
            <a:off x="4940986" y="677288"/>
            <a:ext cx="2314790" cy="2314784"/>
            <a:chOff x="5163615" y="677288"/>
            <a:chExt cx="2314790" cy="2314784"/>
          </a:xfrm>
        </p:grpSpPr>
        <p:sp>
          <p:nvSpPr>
            <p:cNvPr id="14" name="椭圆 13"/>
            <p:cNvSpPr/>
            <p:nvPr/>
          </p:nvSpPr>
          <p:spPr bwMode="auto">
            <a:xfrm>
              <a:off x="5163615" y="677288"/>
              <a:ext cx="2314790" cy="231478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7AAE39"/>
                </a:solidFill>
                <a:effectLst/>
                <a:uLnTx/>
                <a:uFillTx/>
                <a:latin typeface="Arial" panose="020B0604020202020204"/>
                <a:ea typeface="微软雅黑" panose="020B0503020204020204" pitchFamily="34" charset="-122"/>
                <a:cs typeface="+mn-cs"/>
              </a:endParaRPr>
            </a:p>
          </p:txBody>
        </p:sp>
        <p:sp>
          <p:nvSpPr>
            <p:cNvPr id="15" name="椭圆 14"/>
            <p:cNvSpPr/>
            <p:nvPr/>
          </p:nvSpPr>
          <p:spPr>
            <a:xfrm>
              <a:off x="5268419" y="772080"/>
              <a:ext cx="2125912" cy="2103198"/>
            </a:xfrm>
            <a:prstGeom prst="ellipse">
              <a:avLst/>
            </a:prstGeom>
            <a:solidFill>
              <a:schemeClr val="bg2"/>
            </a:solidFill>
            <a:ln w="50800">
              <a:gradFill>
                <a:gsLst>
                  <a:gs pos="0">
                    <a:schemeClr val="accent2"/>
                  </a:gs>
                  <a:gs pos="100000">
                    <a:schemeClr val="accent1">
                      <a:lumMod val="20000"/>
                      <a:lumOff val="80000"/>
                    </a:schemeClr>
                  </a:gs>
                </a:gsLst>
                <a:lin ang="5400000" scaled="1"/>
              </a:gradFill>
            </a:ln>
            <a:effectLst>
              <a:innerShdw blurRad="190500" dist="101600" dir="16200000">
                <a:schemeClr val="bg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6" name="椭圆 15"/>
            <p:cNvSpPr/>
            <p:nvPr/>
          </p:nvSpPr>
          <p:spPr>
            <a:xfrm>
              <a:off x="5575504" y="849627"/>
              <a:ext cx="1511744" cy="1180978"/>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sp>
        <p:nvSpPr>
          <p:cNvPr id="21" name="Oval 39"/>
          <p:cNvSpPr>
            <a:spLocks noChangeArrowheads="1"/>
          </p:cNvSpPr>
          <p:nvPr/>
        </p:nvSpPr>
        <p:spPr bwMode="auto">
          <a:xfrm>
            <a:off x="9421434" y="5952303"/>
            <a:ext cx="678620" cy="678620"/>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 name="Oval 40"/>
          <p:cNvSpPr>
            <a:spLocks noChangeArrowheads="1"/>
          </p:cNvSpPr>
          <p:nvPr/>
        </p:nvSpPr>
        <p:spPr bwMode="auto">
          <a:xfrm>
            <a:off x="7799387" y="6403179"/>
            <a:ext cx="303214" cy="303214"/>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 name="Oval 41"/>
          <p:cNvSpPr>
            <a:spLocks noChangeArrowheads="1"/>
          </p:cNvSpPr>
          <p:nvPr/>
        </p:nvSpPr>
        <p:spPr bwMode="auto">
          <a:xfrm>
            <a:off x="2404755" y="5429840"/>
            <a:ext cx="542368" cy="542368"/>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 name="Oval 42"/>
          <p:cNvSpPr>
            <a:spLocks noChangeArrowheads="1"/>
          </p:cNvSpPr>
          <p:nvPr/>
        </p:nvSpPr>
        <p:spPr bwMode="auto">
          <a:xfrm>
            <a:off x="4127500" y="6169023"/>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 name="Oval 43"/>
          <p:cNvSpPr>
            <a:spLocks noChangeArrowheads="1"/>
          </p:cNvSpPr>
          <p:nvPr/>
        </p:nvSpPr>
        <p:spPr bwMode="auto">
          <a:xfrm>
            <a:off x="10999971" y="5962363"/>
            <a:ext cx="297436" cy="297436"/>
          </a:xfrm>
          <a:prstGeom prst="ellipse">
            <a:avLst/>
          </a:prstGeom>
          <a:gradFill flip="none" rotWithShape="1">
            <a:gsLst>
              <a:gs pos="100000">
                <a:schemeClr val="accent2">
                  <a:lumMod val="95000"/>
                </a:schemeClr>
              </a:gs>
              <a:gs pos="0">
                <a:schemeClr val="accent2">
                  <a:lumMod val="75000"/>
                </a:schemeClr>
              </a:gs>
            </a:gsLst>
            <a:lin ang="5400000" scaled="1"/>
            <a:tileRect/>
          </a:gradFill>
          <a:ln w="38100" cap="flat">
            <a:gradFill flip="none" rotWithShape="1">
              <a:gsLst>
                <a:gs pos="0">
                  <a:schemeClr val="accent2">
                    <a:lumMod val="75000"/>
                  </a:schemeClr>
                </a:gs>
                <a:gs pos="100000">
                  <a:schemeClr val="accent2">
                    <a:lumMod val="85000"/>
                  </a:schemeClr>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 name="Oval 44"/>
          <p:cNvSpPr>
            <a:spLocks noChangeArrowheads="1"/>
          </p:cNvSpPr>
          <p:nvPr/>
        </p:nvSpPr>
        <p:spPr bwMode="auto">
          <a:xfrm>
            <a:off x="576899" y="5894522"/>
            <a:ext cx="363856" cy="360968"/>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 name="Oval 42"/>
          <p:cNvSpPr>
            <a:spLocks noChangeArrowheads="1"/>
          </p:cNvSpPr>
          <p:nvPr/>
        </p:nvSpPr>
        <p:spPr bwMode="auto">
          <a:xfrm>
            <a:off x="6494319" y="6300888"/>
            <a:ext cx="557112" cy="557112"/>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 name="Oval 42"/>
          <p:cNvSpPr>
            <a:spLocks noChangeArrowheads="1"/>
          </p:cNvSpPr>
          <p:nvPr/>
        </p:nvSpPr>
        <p:spPr bwMode="auto">
          <a:xfrm>
            <a:off x="11469076" y="6678977"/>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 name="Freeform 70"/>
          <p:cNvSpPr>
            <a:spLocks noEditPoints="1"/>
          </p:cNvSpPr>
          <p:nvPr/>
        </p:nvSpPr>
        <p:spPr bwMode="auto">
          <a:xfrm>
            <a:off x="5565640" y="1356237"/>
            <a:ext cx="1065479" cy="1151026"/>
          </a:xfrm>
          <a:custGeom>
            <a:avLst/>
            <a:gdLst>
              <a:gd name="T0" fmla="*/ 268 w 888"/>
              <a:gd name="T1" fmla="*/ 145 h 947"/>
              <a:gd name="T2" fmla="*/ 582 w 888"/>
              <a:gd name="T3" fmla="*/ 105 h 947"/>
              <a:gd name="T4" fmla="*/ 470 w 888"/>
              <a:gd name="T5" fmla="*/ 65 h 947"/>
              <a:gd name="T6" fmla="*/ 340 w 888"/>
              <a:gd name="T7" fmla="*/ 65 h 947"/>
              <a:gd name="T8" fmla="*/ 228 w 888"/>
              <a:gd name="T9" fmla="*/ 105 h 947"/>
              <a:gd name="T10" fmla="*/ 731 w 888"/>
              <a:gd name="T11" fmla="*/ 820 h 947"/>
              <a:gd name="T12" fmla="*/ 743 w 888"/>
              <a:gd name="T13" fmla="*/ 792 h 947"/>
              <a:gd name="T14" fmla="*/ 692 w 888"/>
              <a:gd name="T15" fmla="*/ 615 h 947"/>
              <a:gd name="T16" fmla="*/ 659 w 888"/>
              <a:gd name="T17" fmla="*/ 615 h 947"/>
              <a:gd name="T18" fmla="*/ 659 w 888"/>
              <a:gd name="T19" fmla="*/ 751 h 947"/>
              <a:gd name="T20" fmla="*/ 660 w 888"/>
              <a:gd name="T21" fmla="*/ 754 h 947"/>
              <a:gd name="T22" fmla="*/ 662 w 888"/>
              <a:gd name="T23" fmla="*/ 757 h 947"/>
              <a:gd name="T24" fmla="*/ 664 w 888"/>
              <a:gd name="T25" fmla="*/ 760 h 947"/>
              <a:gd name="T26" fmla="*/ 846 w 888"/>
              <a:gd name="T27" fmla="*/ 625 h 947"/>
              <a:gd name="T28" fmla="*/ 675 w 888"/>
              <a:gd name="T29" fmla="*/ 535 h 947"/>
              <a:gd name="T30" fmla="*/ 637 w 888"/>
              <a:gd name="T31" fmla="*/ 943 h 947"/>
              <a:gd name="T32" fmla="*/ 878 w 888"/>
              <a:gd name="T33" fmla="*/ 779 h 947"/>
              <a:gd name="T34" fmla="*/ 847 w 888"/>
              <a:gd name="T35" fmla="*/ 773 h 947"/>
              <a:gd name="T36" fmla="*/ 676 w 888"/>
              <a:gd name="T37" fmla="*/ 915 h 947"/>
              <a:gd name="T38" fmla="*/ 505 w 888"/>
              <a:gd name="T39" fmla="*/ 708 h 947"/>
              <a:gd name="T40" fmla="*/ 708 w 888"/>
              <a:gd name="T41" fmla="*/ 570 h 947"/>
              <a:gd name="T42" fmla="*/ 847 w 888"/>
              <a:gd name="T43" fmla="*/ 773 h 947"/>
              <a:gd name="T44" fmla="*/ 298 w 888"/>
              <a:gd name="T45" fmla="*/ 772 h 947"/>
              <a:gd name="T46" fmla="*/ 508 w 888"/>
              <a:gd name="T47" fmla="*/ 563 h 947"/>
              <a:gd name="T48" fmla="*/ 552 w 888"/>
              <a:gd name="T49" fmla="*/ 530 h 947"/>
              <a:gd name="T50" fmla="*/ 767 w 888"/>
              <a:gd name="T51" fmla="*/ 321 h 947"/>
              <a:gd name="T52" fmla="*/ 776 w 888"/>
              <a:gd name="T53" fmla="*/ 518 h 947"/>
              <a:gd name="T54" fmla="*/ 809 w 888"/>
              <a:gd name="T55" fmla="*/ 530 h 947"/>
              <a:gd name="T56" fmla="*/ 809 w 888"/>
              <a:gd name="T57" fmla="*/ 218 h 947"/>
              <a:gd name="T58" fmla="*/ 43 w 888"/>
              <a:gd name="T59" fmla="*/ 176 h 947"/>
              <a:gd name="T60" fmla="*/ 0 w 888"/>
              <a:gd name="T61" fmla="*/ 330 h 947"/>
              <a:gd name="T62" fmla="*/ 0 w 888"/>
              <a:gd name="T63" fmla="*/ 563 h 947"/>
              <a:gd name="T64" fmla="*/ 0 w 888"/>
              <a:gd name="T65" fmla="*/ 788 h 947"/>
              <a:gd name="T66" fmla="*/ 448 w 888"/>
              <a:gd name="T67" fmla="*/ 830 h 947"/>
              <a:gd name="T68" fmla="*/ 34 w 888"/>
              <a:gd name="T69" fmla="*/ 330 h 947"/>
              <a:gd name="T70" fmla="*/ 43 w 888"/>
              <a:gd name="T71" fmla="*/ 321 h 947"/>
              <a:gd name="T72" fmla="*/ 265 w 888"/>
              <a:gd name="T73" fmla="*/ 530 h 947"/>
              <a:gd name="T74" fmla="*/ 34 w 888"/>
              <a:gd name="T75" fmla="*/ 330 h 947"/>
              <a:gd name="T76" fmla="*/ 265 w 888"/>
              <a:gd name="T77" fmla="*/ 563 h 947"/>
              <a:gd name="T78" fmla="*/ 43 w 888"/>
              <a:gd name="T79" fmla="*/ 772 h 947"/>
              <a:gd name="T80" fmla="*/ 34 w 888"/>
              <a:gd name="T81" fmla="*/ 563 h 947"/>
              <a:gd name="T82" fmla="*/ 298 w 888"/>
              <a:gd name="T83" fmla="*/ 530 h 947"/>
              <a:gd name="T84" fmla="*/ 298 w 888"/>
              <a:gd name="T85" fmla="*/ 321 h 947"/>
              <a:gd name="T86" fmla="*/ 519 w 888"/>
              <a:gd name="T87" fmla="*/ 530 h 947"/>
              <a:gd name="T88" fmla="*/ 535 w 888"/>
              <a:gd name="T89" fmla="*/ 218 h 947"/>
              <a:gd name="T90" fmla="*/ 564 w 888"/>
              <a:gd name="T91" fmla="*/ 246 h 947"/>
              <a:gd name="T92" fmla="*/ 507 w 888"/>
              <a:gd name="T93" fmla="*/ 246 h 947"/>
              <a:gd name="T94" fmla="*/ 281 w 888"/>
              <a:gd name="T95" fmla="*/ 218 h 947"/>
              <a:gd name="T96" fmla="*/ 310 w 888"/>
              <a:gd name="T97" fmla="*/ 246 h 947"/>
              <a:gd name="T98" fmla="*/ 253 w 888"/>
              <a:gd name="T99" fmla="*/ 246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88" h="947">
                <a:moveTo>
                  <a:pt x="228" y="105"/>
                </a:moveTo>
                <a:cubicBezTo>
                  <a:pt x="228" y="127"/>
                  <a:pt x="246" y="145"/>
                  <a:pt x="268" y="145"/>
                </a:cubicBezTo>
                <a:lnTo>
                  <a:pt x="542" y="145"/>
                </a:lnTo>
                <a:cubicBezTo>
                  <a:pt x="564" y="145"/>
                  <a:pt x="582" y="127"/>
                  <a:pt x="582" y="105"/>
                </a:cubicBezTo>
                <a:cubicBezTo>
                  <a:pt x="582" y="83"/>
                  <a:pt x="564" y="65"/>
                  <a:pt x="542" y="65"/>
                </a:cubicBezTo>
                <a:lnTo>
                  <a:pt x="470" y="65"/>
                </a:lnTo>
                <a:cubicBezTo>
                  <a:pt x="470" y="29"/>
                  <a:pt x="441" y="0"/>
                  <a:pt x="405" y="0"/>
                </a:cubicBezTo>
                <a:cubicBezTo>
                  <a:pt x="369" y="0"/>
                  <a:pt x="340" y="29"/>
                  <a:pt x="340" y="65"/>
                </a:cubicBezTo>
                <a:lnTo>
                  <a:pt x="268" y="65"/>
                </a:lnTo>
                <a:cubicBezTo>
                  <a:pt x="246" y="65"/>
                  <a:pt x="228" y="83"/>
                  <a:pt x="228" y="105"/>
                </a:cubicBezTo>
                <a:close/>
                <a:moveTo>
                  <a:pt x="720" y="815"/>
                </a:moveTo>
                <a:cubicBezTo>
                  <a:pt x="723" y="818"/>
                  <a:pt x="727" y="820"/>
                  <a:pt x="731" y="820"/>
                </a:cubicBezTo>
                <a:cubicBezTo>
                  <a:pt x="736" y="820"/>
                  <a:pt x="740" y="818"/>
                  <a:pt x="743" y="815"/>
                </a:cubicBezTo>
                <a:cubicBezTo>
                  <a:pt x="749" y="809"/>
                  <a:pt x="749" y="798"/>
                  <a:pt x="743" y="792"/>
                </a:cubicBezTo>
                <a:lnTo>
                  <a:pt x="692" y="741"/>
                </a:lnTo>
                <a:lnTo>
                  <a:pt x="692" y="615"/>
                </a:lnTo>
                <a:cubicBezTo>
                  <a:pt x="692" y="605"/>
                  <a:pt x="685" y="598"/>
                  <a:pt x="676" y="598"/>
                </a:cubicBezTo>
                <a:cubicBezTo>
                  <a:pt x="667" y="598"/>
                  <a:pt x="659" y="605"/>
                  <a:pt x="659" y="615"/>
                </a:cubicBezTo>
                <a:lnTo>
                  <a:pt x="659" y="748"/>
                </a:lnTo>
                <a:cubicBezTo>
                  <a:pt x="659" y="749"/>
                  <a:pt x="659" y="750"/>
                  <a:pt x="659" y="751"/>
                </a:cubicBezTo>
                <a:cubicBezTo>
                  <a:pt x="660" y="752"/>
                  <a:pt x="660" y="752"/>
                  <a:pt x="660" y="752"/>
                </a:cubicBezTo>
                <a:cubicBezTo>
                  <a:pt x="660" y="753"/>
                  <a:pt x="660" y="754"/>
                  <a:pt x="660" y="754"/>
                </a:cubicBezTo>
                <a:cubicBezTo>
                  <a:pt x="661" y="755"/>
                  <a:pt x="661" y="755"/>
                  <a:pt x="661" y="756"/>
                </a:cubicBezTo>
                <a:cubicBezTo>
                  <a:pt x="661" y="756"/>
                  <a:pt x="662" y="757"/>
                  <a:pt x="662" y="757"/>
                </a:cubicBezTo>
                <a:cubicBezTo>
                  <a:pt x="662" y="758"/>
                  <a:pt x="663" y="759"/>
                  <a:pt x="664" y="759"/>
                </a:cubicBezTo>
                <a:cubicBezTo>
                  <a:pt x="664" y="759"/>
                  <a:pt x="664" y="759"/>
                  <a:pt x="664" y="760"/>
                </a:cubicBezTo>
                <a:lnTo>
                  <a:pt x="720" y="815"/>
                </a:lnTo>
                <a:close/>
                <a:moveTo>
                  <a:pt x="846" y="625"/>
                </a:moveTo>
                <a:cubicBezTo>
                  <a:pt x="815" y="580"/>
                  <a:pt x="768" y="549"/>
                  <a:pt x="714" y="538"/>
                </a:cubicBezTo>
                <a:cubicBezTo>
                  <a:pt x="702" y="536"/>
                  <a:pt x="688" y="535"/>
                  <a:pt x="675" y="535"/>
                </a:cubicBezTo>
                <a:cubicBezTo>
                  <a:pt x="577" y="535"/>
                  <a:pt x="492" y="605"/>
                  <a:pt x="473" y="702"/>
                </a:cubicBezTo>
                <a:cubicBezTo>
                  <a:pt x="452" y="814"/>
                  <a:pt x="525" y="922"/>
                  <a:pt x="637" y="943"/>
                </a:cubicBezTo>
                <a:cubicBezTo>
                  <a:pt x="650" y="946"/>
                  <a:pt x="663" y="947"/>
                  <a:pt x="676" y="947"/>
                </a:cubicBezTo>
                <a:cubicBezTo>
                  <a:pt x="774" y="947"/>
                  <a:pt x="859" y="876"/>
                  <a:pt x="878" y="779"/>
                </a:cubicBezTo>
                <a:cubicBezTo>
                  <a:pt x="888" y="725"/>
                  <a:pt x="877" y="671"/>
                  <a:pt x="846" y="625"/>
                </a:cubicBezTo>
                <a:close/>
                <a:moveTo>
                  <a:pt x="847" y="773"/>
                </a:moveTo>
                <a:lnTo>
                  <a:pt x="847" y="773"/>
                </a:lnTo>
                <a:cubicBezTo>
                  <a:pt x="831" y="855"/>
                  <a:pt x="759" y="915"/>
                  <a:pt x="676" y="915"/>
                </a:cubicBezTo>
                <a:cubicBezTo>
                  <a:pt x="665" y="915"/>
                  <a:pt x="654" y="914"/>
                  <a:pt x="643" y="912"/>
                </a:cubicBezTo>
                <a:cubicBezTo>
                  <a:pt x="549" y="894"/>
                  <a:pt x="487" y="802"/>
                  <a:pt x="505" y="708"/>
                </a:cubicBezTo>
                <a:cubicBezTo>
                  <a:pt x="520" y="626"/>
                  <a:pt x="592" y="567"/>
                  <a:pt x="675" y="567"/>
                </a:cubicBezTo>
                <a:cubicBezTo>
                  <a:pt x="686" y="567"/>
                  <a:pt x="697" y="568"/>
                  <a:pt x="708" y="570"/>
                </a:cubicBezTo>
                <a:cubicBezTo>
                  <a:pt x="754" y="579"/>
                  <a:pt x="794" y="605"/>
                  <a:pt x="820" y="643"/>
                </a:cubicBezTo>
                <a:cubicBezTo>
                  <a:pt x="846" y="681"/>
                  <a:pt x="855" y="728"/>
                  <a:pt x="847" y="773"/>
                </a:cubicBezTo>
                <a:close/>
                <a:moveTo>
                  <a:pt x="433" y="772"/>
                </a:moveTo>
                <a:lnTo>
                  <a:pt x="298" y="772"/>
                </a:lnTo>
                <a:lnTo>
                  <a:pt x="298" y="563"/>
                </a:lnTo>
                <a:lnTo>
                  <a:pt x="508" y="563"/>
                </a:lnTo>
                <a:cubicBezTo>
                  <a:pt x="522" y="550"/>
                  <a:pt x="537" y="539"/>
                  <a:pt x="553" y="530"/>
                </a:cubicBezTo>
                <a:lnTo>
                  <a:pt x="552" y="530"/>
                </a:lnTo>
                <a:lnTo>
                  <a:pt x="552" y="321"/>
                </a:lnTo>
                <a:lnTo>
                  <a:pt x="767" y="321"/>
                </a:lnTo>
                <a:cubicBezTo>
                  <a:pt x="772" y="321"/>
                  <a:pt x="776" y="325"/>
                  <a:pt x="776" y="330"/>
                </a:cubicBezTo>
                <a:lnTo>
                  <a:pt x="776" y="518"/>
                </a:lnTo>
                <a:cubicBezTo>
                  <a:pt x="788" y="523"/>
                  <a:pt x="799" y="530"/>
                  <a:pt x="809" y="536"/>
                </a:cubicBezTo>
                <a:lnTo>
                  <a:pt x="809" y="530"/>
                </a:lnTo>
                <a:lnTo>
                  <a:pt x="809" y="330"/>
                </a:lnTo>
                <a:lnTo>
                  <a:pt x="809" y="218"/>
                </a:lnTo>
                <a:cubicBezTo>
                  <a:pt x="809" y="195"/>
                  <a:pt x="790" y="176"/>
                  <a:pt x="767" y="176"/>
                </a:cubicBezTo>
                <a:lnTo>
                  <a:pt x="43" y="176"/>
                </a:lnTo>
                <a:cubicBezTo>
                  <a:pt x="19" y="176"/>
                  <a:pt x="0" y="195"/>
                  <a:pt x="0" y="218"/>
                </a:cubicBezTo>
                <a:lnTo>
                  <a:pt x="0" y="330"/>
                </a:lnTo>
                <a:lnTo>
                  <a:pt x="0" y="530"/>
                </a:lnTo>
                <a:lnTo>
                  <a:pt x="0" y="563"/>
                </a:lnTo>
                <a:lnTo>
                  <a:pt x="0" y="763"/>
                </a:lnTo>
                <a:lnTo>
                  <a:pt x="0" y="788"/>
                </a:lnTo>
                <a:cubicBezTo>
                  <a:pt x="0" y="811"/>
                  <a:pt x="19" y="830"/>
                  <a:pt x="43" y="830"/>
                </a:cubicBezTo>
                <a:lnTo>
                  <a:pt x="448" y="830"/>
                </a:lnTo>
                <a:cubicBezTo>
                  <a:pt x="441" y="811"/>
                  <a:pt x="436" y="791"/>
                  <a:pt x="433" y="772"/>
                </a:cubicBezTo>
                <a:close/>
                <a:moveTo>
                  <a:pt x="34" y="330"/>
                </a:moveTo>
                <a:lnTo>
                  <a:pt x="34" y="330"/>
                </a:lnTo>
                <a:cubicBezTo>
                  <a:pt x="34" y="325"/>
                  <a:pt x="38" y="321"/>
                  <a:pt x="43" y="321"/>
                </a:cubicBezTo>
                <a:lnTo>
                  <a:pt x="265" y="321"/>
                </a:lnTo>
                <a:lnTo>
                  <a:pt x="265" y="530"/>
                </a:lnTo>
                <a:lnTo>
                  <a:pt x="34" y="530"/>
                </a:lnTo>
                <a:lnTo>
                  <a:pt x="34" y="330"/>
                </a:lnTo>
                <a:close/>
                <a:moveTo>
                  <a:pt x="265" y="563"/>
                </a:moveTo>
                <a:lnTo>
                  <a:pt x="265" y="563"/>
                </a:lnTo>
                <a:lnTo>
                  <a:pt x="265" y="772"/>
                </a:lnTo>
                <a:lnTo>
                  <a:pt x="43" y="772"/>
                </a:lnTo>
                <a:cubicBezTo>
                  <a:pt x="38" y="772"/>
                  <a:pt x="34" y="768"/>
                  <a:pt x="34" y="763"/>
                </a:cubicBezTo>
                <a:lnTo>
                  <a:pt x="34" y="563"/>
                </a:lnTo>
                <a:lnTo>
                  <a:pt x="265" y="563"/>
                </a:lnTo>
                <a:close/>
                <a:moveTo>
                  <a:pt x="298" y="530"/>
                </a:moveTo>
                <a:lnTo>
                  <a:pt x="298" y="530"/>
                </a:lnTo>
                <a:lnTo>
                  <a:pt x="298" y="321"/>
                </a:lnTo>
                <a:lnTo>
                  <a:pt x="519" y="321"/>
                </a:lnTo>
                <a:lnTo>
                  <a:pt x="519" y="530"/>
                </a:lnTo>
                <a:lnTo>
                  <a:pt x="298" y="530"/>
                </a:lnTo>
                <a:close/>
                <a:moveTo>
                  <a:pt x="535" y="218"/>
                </a:moveTo>
                <a:lnTo>
                  <a:pt x="535" y="218"/>
                </a:lnTo>
                <a:cubicBezTo>
                  <a:pt x="551" y="218"/>
                  <a:pt x="564" y="231"/>
                  <a:pt x="564" y="246"/>
                </a:cubicBezTo>
                <a:cubicBezTo>
                  <a:pt x="564" y="262"/>
                  <a:pt x="551" y="275"/>
                  <a:pt x="535" y="275"/>
                </a:cubicBezTo>
                <a:cubicBezTo>
                  <a:pt x="520" y="275"/>
                  <a:pt x="507" y="262"/>
                  <a:pt x="507" y="246"/>
                </a:cubicBezTo>
                <a:cubicBezTo>
                  <a:pt x="507" y="231"/>
                  <a:pt x="520" y="218"/>
                  <a:pt x="535" y="218"/>
                </a:cubicBezTo>
                <a:close/>
                <a:moveTo>
                  <a:pt x="281" y="218"/>
                </a:moveTo>
                <a:lnTo>
                  <a:pt x="281" y="218"/>
                </a:lnTo>
                <a:cubicBezTo>
                  <a:pt x="297" y="218"/>
                  <a:pt x="310" y="231"/>
                  <a:pt x="310" y="246"/>
                </a:cubicBezTo>
                <a:cubicBezTo>
                  <a:pt x="310" y="262"/>
                  <a:pt x="297" y="275"/>
                  <a:pt x="281" y="275"/>
                </a:cubicBezTo>
                <a:cubicBezTo>
                  <a:pt x="266" y="275"/>
                  <a:pt x="253" y="262"/>
                  <a:pt x="253" y="246"/>
                </a:cubicBezTo>
                <a:cubicBezTo>
                  <a:pt x="253" y="231"/>
                  <a:pt x="266" y="218"/>
                  <a:pt x="281" y="218"/>
                </a:cubicBez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2"/>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5011">
        <p15:prstTrans prst="pageCurlDouble"/>
      </p:transition>
    </mc:Choice>
    <mc:Fallback>
      <p:transition spd="slow" advTm="5011">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5.1 </a:t>
            </a:r>
            <a:r>
              <a:rPr lang="zh-CN" altLang="en-US" sz="2800" dirty="0">
                <a:solidFill>
                  <a:schemeClr val="accent2"/>
                </a:solidFill>
                <a:latin typeface="微软雅黑" panose="020B0503020204020204" pitchFamily="34" charset="-122"/>
                <a:ea typeface="微软雅黑" panose="020B0503020204020204" pitchFamily="34" charset="-122"/>
              </a:rPr>
              <a:t>工作指导思想</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5</a:t>
            </a:r>
            <a:endParaRPr lang="zh-CN" altLang="en-US" dirty="0">
              <a:solidFill>
                <a:schemeClr val="accent2"/>
              </a:solidFill>
            </a:endParaRPr>
          </a:p>
        </p:txBody>
      </p:sp>
      <p:grpSp>
        <p:nvGrpSpPr>
          <p:cNvPr id="4" name="组合 3"/>
          <p:cNvGrpSpPr/>
          <p:nvPr/>
        </p:nvGrpSpPr>
        <p:grpSpPr>
          <a:xfrm>
            <a:off x="2725738" y="5327650"/>
            <a:ext cx="831850" cy="830262"/>
            <a:chOff x="2725738" y="5327650"/>
            <a:chExt cx="831850" cy="830262"/>
          </a:xfrm>
        </p:grpSpPr>
        <p:sp>
          <p:nvSpPr>
            <p:cNvPr id="5" name="Oval 8"/>
            <p:cNvSpPr>
              <a:spLocks noChangeArrowheads="1"/>
            </p:cNvSpPr>
            <p:nvPr/>
          </p:nvSpPr>
          <p:spPr bwMode="auto">
            <a:xfrm>
              <a:off x="2725738" y="5327650"/>
              <a:ext cx="831850" cy="830262"/>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6" name="Freeform 31"/>
            <p:cNvSpPr>
              <a:spLocks noEditPoints="1"/>
            </p:cNvSpPr>
            <p:nvPr/>
          </p:nvSpPr>
          <p:spPr bwMode="auto">
            <a:xfrm>
              <a:off x="2834481" y="5476875"/>
              <a:ext cx="614363" cy="603250"/>
            </a:xfrm>
            <a:custGeom>
              <a:avLst/>
              <a:gdLst>
                <a:gd name="T0" fmla="*/ 554 w 782"/>
                <a:gd name="T1" fmla="*/ 391 h 782"/>
                <a:gd name="T2" fmla="*/ 417 w 782"/>
                <a:gd name="T3" fmla="*/ 304 h 782"/>
                <a:gd name="T4" fmla="*/ 234 w 782"/>
                <a:gd name="T5" fmla="*/ 348 h 782"/>
                <a:gd name="T6" fmla="*/ 461 w 782"/>
                <a:gd name="T7" fmla="*/ 539 h 782"/>
                <a:gd name="T8" fmla="*/ 695 w 782"/>
                <a:gd name="T9" fmla="*/ 616 h 782"/>
                <a:gd name="T10" fmla="*/ 626 w 782"/>
                <a:gd name="T11" fmla="*/ 652 h 782"/>
                <a:gd name="T12" fmla="*/ 653 w 782"/>
                <a:gd name="T13" fmla="*/ 679 h 782"/>
                <a:gd name="T14" fmla="*/ 680 w 782"/>
                <a:gd name="T15" fmla="*/ 319 h 782"/>
                <a:gd name="T16" fmla="*/ 636 w 782"/>
                <a:gd name="T17" fmla="*/ 270 h 782"/>
                <a:gd name="T18" fmla="*/ 655 w 782"/>
                <a:gd name="T19" fmla="*/ 232 h 782"/>
                <a:gd name="T20" fmla="*/ 684 w 782"/>
                <a:gd name="T21" fmla="*/ 132 h 782"/>
                <a:gd name="T22" fmla="*/ 570 w 782"/>
                <a:gd name="T23" fmla="*/ 109 h 782"/>
                <a:gd name="T24" fmla="*/ 494 w 782"/>
                <a:gd name="T25" fmla="*/ 142 h 782"/>
                <a:gd name="T26" fmla="*/ 465 w 782"/>
                <a:gd name="T27" fmla="*/ 91 h 782"/>
                <a:gd name="T28" fmla="*/ 415 w 782"/>
                <a:gd name="T29" fmla="*/ 0 h 782"/>
                <a:gd name="T30" fmla="*/ 318 w 782"/>
                <a:gd name="T31" fmla="*/ 65 h 782"/>
                <a:gd name="T32" fmla="*/ 318 w 782"/>
                <a:gd name="T33" fmla="*/ 102 h 782"/>
                <a:gd name="T34" fmla="*/ 317 w 782"/>
                <a:gd name="T35" fmla="*/ 107 h 782"/>
                <a:gd name="T36" fmla="*/ 315 w 782"/>
                <a:gd name="T37" fmla="*/ 115 h 782"/>
                <a:gd name="T38" fmla="*/ 313 w 782"/>
                <a:gd name="T39" fmla="*/ 119 h 782"/>
                <a:gd name="T40" fmla="*/ 239 w 782"/>
                <a:gd name="T41" fmla="*/ 135 h 782"/>
                <a:gd name="T42" fmla="*/ 202 w 782"/>
                <a:gd name="T43" fmla="*/ 97 h 782"/>
                <a:gd name="T44" fmla="*/ 98 w 782"/>
                <a:gd name="T45" fmla="*/ 200 h 782"/>
                <a:gd name="T46" fmla="*/ 137 w 782"/>
                <a:gd name="T47" fmla="*/ 240 h 782"/>
                <a:gd name="T48" fmla="*/ 140 w 782"/>
                <a:gd name="T49" fmla="*/ 246 h 782"/>
                <a:gd name="T50" fmla="*/ 143 w 782"/>
                <a:gd name="T51" fmla="*/ 252 h 782"/>
                <a:gd name="T52" fmla="*/ 145 w 782"/>
                <a:gd name="T53" fmla="*/ 258 h 782"/>
                <a:gd name="T54" fmla="*/ 131 w 782"/>
                <a:gd name="T55" fmla="*/ 303 h 782"/>
                <a:gd name="T56" fmla="*/ 65 w 782"/>
                <a:gd name="T57" fmla="*/ 317 h 782"/>
                <a:gd name="T58" fmla="*/ 0 w 782"/>
                <a:gd name="T59" fmla="*/ 413 h 782"/>
                <a:gd name="T60" fmla="*/ 102 w 782"/>
                <a:gd name="T61" fmla="*/ 464 h 782"/>
                <a:gd name="T62" fmla="*/ 111 w 782"/>
                <a:gd name="T63" fmla="*/ 466 h 782"/>
                <a:gd name="T64" fmla="*/ 135 w 782"/>
                <a:gd name="T65" fmla="*/ 542 h 782"/>
                <a:gd name="T66" fmla="*/ 108 w 782"/>
                <a:gd name="T67" fmla="*/ 569 h 782"/>
                <a:gd name="T68" fmla="*/ 130 w 782"/>
                <a:gd name="T69" fmla="*/ 683 h 782"/>
                <a:gd name="T70" fmla="*/ 238 w 782"/>
                <a:gd name="T71" fmla="*/ 647 h 782"/>
                <a:gd name="T72" fmla="*/ 241 w 782"/>
                <a:gd name="T73" fmla="*/ 644 h 782"/>
                <a:gd name="T74" fmla="*/ 248 w 782"/>
                <a:gd name="T75" fmla="*/ 640 h 782"/>
                <a:gd name="T76" fmla="*/ 253 w 782"/>
                <a:gd name="T77" fmla="*/ 638 h 782"/>
                <a:gd name="T78" fmla="*/ 258 w 782"/>
                <a:gd name="T79" fmla="*/ 637 h 782"/>
                <a:gd name="T80" fmla="*/ 266 w 782"/>
                <a:gd name="T81" fmla="*/ 636 h 782"/>
                <a:gd name="T82" fmla="*/ 317 w 782"/>
                <a:gd name="T83" fmla="*/ 691 h 782"/>
                <a:gd name="T84" fmla="*/ 367 w 782"/>
                <a:gd name="T85" fmla="*/ 782 h 782"/>
                <a:gd name="T86" fmla="*/ 463 w 782"/>
                <a:gd name="T87" fmla="*/ 717 h 782"/>
                <a:gd name="T88" fmla="*/ 463 w 782"/>
                <a:gd name="T89" fmla="*/ 680 h 782"/>
                <a:gd name="T90" fmla="*/ 476 w 782"/>
                <a:gd name="T91" fmla="*/ 652 h 782"/>
                <a:gd name="T92" fmla="*/ 489 w 782"/>
                <a:gd name="T93" fmla="*/ 642 h 782"/>
                <a:gd name="T94" fmla="*/ 494 w 782"/>
                <a:gd name="T95" fmla="*/ 640 h 782"/>
                <a:gd name="T96" fmla="*/ 177 w 782"/>
                <a:gd name="T97" fmla="*/ 391 h 782"/>
                <a:gd name="T98" fmla="*/ 597 w 782"/>
                <a:gd name="T99" fmla="*/ 450 h 782"/>
                <a:gd name="T100" fmla="*/ 666 w 782"/>
                <a:gd name="T101" fmla="*/ 469 h 782"/>
                <a:gd name="T102" fmla="*/ 716 w 782"/>
                <a:gd name="T103" fmla="*/ 465 h 782"/>
                <a:gd name="T104" fmla="*/ 782 w 782"/>
                <a:gd name="T105" fmla="*/ 36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2" h="782">
                  <a:moveTo>
                    <a:pt x="695" y="616"/>
                  </a:moveTo>
                  <a:lnTo>
                    <a:pt x="538" y="461"/>
                  </a:lnTo>
                  <a:cubicBezTo>
                    <a:pt x="548" y="440"/>
                    <a:pt x="554" y="416"/>
                    <a:pt x="554" y="391"/>
                  </a:cubicBezTo>
                  <a:cubicBezTo>
                    <a:pt x="554" y="301"/>
                    <a:pt x="481" y="228"/>
                    <a:pt x="391" y="228"/>
                  </a:cubicBezTo>
                  <a:cubicBezTo>
                    <a:pt x="376" y="228"/>
                    <a:pt x="361" y="230"/>
                    <a:pt x="347" y="234"/>
                  </a:cubicBezTo>
                  <a:lnTo>
                    <a:pt x="417" y="304"/>
                  </a:lnTo>
                  <a:cubicBezTo>
                    <a:pt x="446" y="332"/>
                    <a:pt x="444" y="381"/>
                    <a:pt x="412" y="413"/>
                  </a:cubicBezTo>
                  <a:cubicBezTo>
                    <a:pt x="381" y="444"/>
                    <a:pt x="332" y="446"/>
                    <a:pt x="303" y="417"/>
                  </a:cubicBezTo>
                  <a:lnTo>
                    <a:pt x="234" y="348"/>
                  </a:lnTo>
                  <a:cubicBezTo>
                    <a:pt x="230" y="361"/>
                    <a:pt x="228" y="376"/>
                    <a:pt x="228" y="391"/>
                  </a:cubicBezTo>
                  <a:cubicBezTo>
                    <a:pt x="228" y="481"/>
                    <a:pt x="301" y="554"/>
                    <a:pt x="391" y="554"/>
                  </a:cubicBezTo>
                  <a:cubicBezTo>
                    <a:pt x="416" y="554"/>
                    <a:pt x="439" y="549"/>
                    <a:pt x="461" y="539"/>
                  </a:cubicBezTo>
                  <a:lnTo>
                    <a:pt x="617" y="694"/>
                  </a:lnTo>
                  <a:cubicBezTo>
                    <a:pt x="637" y="714"/>
                    <a:pt x="670" y="712"/>
                    <a:pt x="692" y="691"/>
                  </a:cubicBezTo>
                  <a:cubicBezTo>
                    <a:pt x="713" y="669"/>
                    <a:pt x="715" y="636"/>
                    <a:pt x="695" y="616"/>
                  </a:cubicBezTo>
                  <a:close/>
                  <a:moveTo>
                    <a:pt x="653" y="679"/>
                  </a:moveTo>
                  <a:lnTo>
                    <a:pt x="653" y="679"/>
                  </a:lnTo>
                  <a:cubicBezTo>
                    <a:pt x="638" y="679"/>
                    <a:pt x="626" y="667"/>
                    <a:pt x="626" y="652"/>
                  </a:cubicBezTo>
                  <a:cubicBezTo>
                    <a:pt x="626" y="637"/>
                    <a:pt x="638" y="625"/>
                    <a:pt x="653" y="625"/>
                  </a:cubicBezTo>
                  <a:cubicBezTo>
                    <a:pt x="668" y="625"/>
                    <a:pt x="681" y="637"/>
                    <a:pt x="681" y="652"/>
                  </a:cubicBezTo>
                  <a:cubicBezTo>
                    <a:pt x="681" y="667"/>
                    <a:pt x="668" y="679"/>
                    <a:pt x="653" y="679"/>
                  </a:cubicBezTo>
                  <a:close/>
                  <a:moveTo>
                    <a:pt x="733" y="319"/>
                  </a:moveTo>
                  <a:lnTo>
                    <a:pt x="717" y="319"/>
                  </a:lnTo>
                  <a:lnTo>
                    <a:pt x="680" y="319"/>
                  </a:lnTo>
                  <a:cubicBezTo>
                    <a:pt x="672" y="318"/>
                    <a:pt x="665" y="315"/>
                    <a:pt x="659" y="311"/>
                  </a:cubicBezTo>
                  <a:cubicBezTo>
                    <a:pt x="659" y="311"/>
                    <a:pt x="658" y="311"/>
                    <a:pt x="658" y="311"/>
                  </a:cubicBezTo>
                  <a:cubicBezTo>
                    <a:pt x="645" y="302"/>
                    <a:pt x="636" y="287"/>
                    <a:pt x="636" y="270"/>
                  </a:cubicBezTo>
                  <a:cubicBezTo>
                    <a:pt x="636" y="265"/>
                    <a:pt x="637" y="259"/>
                    <a:pt x="639" y="255"/>
                  </a:cubicBezTo>
                  <a:cubicBezTo>
                    <a:pt x="641" y="249"/>
                    <a:pt x="643" y="244"/>
                    <a:pt x="647" y="240"/>
                  </a:cubicBezTo>
                  <a:lnTo>
                    <a:pt x="655" y="232"/>
                  </a:lnTo>
                  <a:lnTo>
                    <a:pt x="673" y="213"/>
                  </a:lnTo>
                  <a:lnTo>
                    <a:pt x="685" y="202"/>
                  </a:lnTo>
                  <a:cubicBezTo>
                    <a:pt x="700" y="181"/>
                    <a:pt x="700" y="152"/>
                    <a:pt x="684" y="132"/>
                  </a:cubicBezTo>
                  <a:lnTo>
                    <a:pt x="652" y="99"/>
                  </a:lnTo>
                  <a:cubicBezTo>
                    <a:pt x="631" y="83"/>
                    <a:pt x="602" y="82"/>
                    <a:pt x="581" y="98"/>
                  </a:cubicBezTo>
                  <a:lnTo>
                    <a:pt x="570" y="109"/>
                  </a:lnTo>
                  <a:lnTo>
                    <a:pt x="544" y="136"/>
                  </a:lnTo>
                  <a:lnTo>
                    <a:pt x="544" y="136"/>
                  </a:lnTo>
                  <a:cubicBezTo>
                    <a:pt x="529" y="147"/>
                    <a:pt x="510" y="149"/>
                    <a:pt x="494" y="142"/>
                  </a:cubicBezTo>
                  <a:cubicBezTo>
                    <a:pt x="488" y="140"/>
                    <a:pt x="483" y="136"/>
                    <a:pt x="479" y="132"/>
                  </a:cubicBezTo>
                  <a:cubicBezTo>
                    <a:pt x="471" y="124"/>
                    <a:pt x="466" y="114"/>
                    <a:pt x="465" y="103"/>
                  </a:cubicBezTo>
                  <a:lnTo>
                    <a:pt x="465" y="91"/>
                  </a:lnTo>
                  <a:lnTo>
                    <a:pt x="465" y="65"/>
                  </a:lnTo>
                  <a:lnTo>
                    <a:pt x="465" y="50"/>
                  </a:lnTo>
                  <a:cubicBezTo>
                    <a:pt x="461" y="24"/>
                    <a:pt x="441" y="3"/>
                    <a:pt x="415" y="0"/>
                  </a:cubicBezTo>
                  <a:lnTo>
                    <a:pt x="369" y="0"/>
                  </a:lnTo>
                  <a:cubicBezTo>
                    <a:pt x="343" y="3"/>
                    <a:pt x="322" y="23"/>
                    <a:pt x="318" y="49"/>
                  </a:cubicBezTo>
                  <a:lnTo>
                    <a:pt x="318" y="65"/>
                  </a:lnTo>
                  <a:lnTo>
                    <a:pt x="318" y="91"/>
                  </a:lnTo>
                  <a:lnTo>
                    <a:pt x="318" y="102"/>
                  </a:lnTo>
                  <a:lnTo>
                    <a:pt x="318" y="102"/>
                  </a:lnTo>
                  <a:lnTo>
                    <a:pt x="318" y="102"/>
                  </a:lnTo>
                  <a:cubicBezTo>
                    <a:pt x="318" y="104"/>
                    <a:pt x="318" y="105"/>
                    <a:pt x="318" y="106"/>
                  </a:cubicBezTo>
                  <a:cubicBezTo>
                    <a:pt x="318" y="106"/>
                    <a:pt x="317" y="107"/>
                    <a:pt x="317" y="107"/>
                  </a:cubicBezTo>
                  <a:cubicBezTo>
                    <a:pt x="317" y="108"/>
                    <a:pt x="317" y="109"/>
                    <a:pt x="316" y="111"/>
                  </a:cubicBezTo>
                  <a:cubicBezTo>
                    <a:pt x="316" y="111"/>
                    <a:pt x="316" y="111"/>
                    <a:pt x="316" y="111"/>
                  </a:cubicBezTo>
                  <a:cubicBezTo>
                    <a:pt x="316" y="112"/>
                    <a:pt x="315" y="114"/>
                    <a:pt x="315" y="115"/>
                  </a:cubicBezTo>
                  <a:cubicBezTo>
                    <a:pt x="315" y="115"/>
                    <a:pt x="315" y="115"/>
                    <a:pt x="315" y="115"/>
                  </a:cubicBezTo>
                  <a:cubicBezTo>
                    <a:pt x="314" y="117"/>
                    <a:pt x="314" y="118"/>
                    <a:pt x="313" y="119"/>
                  </a:cubicBezTo>
                  <a:cubicBezTo>
                    <a:pt x="313" y="119"/>
                    <a:pt x="313" y="119"/>
                    <a:pt x="313" y="119"/>
                  </a:cubicBezTo>
                  <a:cubicBezTo>
                    <a:pt x="310" y="125"/>
                    <a:pt x="306" y="130"/>
                    <a:pt x="301" y="134"/>
                  </a:cubicBezTo>
                  <a:cubicBezTo>
                    <a:pt x="293" y="141"/>
                    <a:pt x="282" y="146"/>
                    <a:pt x="270" y="146"/>
                  </a:cubicBezTo>
                  <a:cubicBezTo>
                    <a:pt x="258" y="146"/>
                    <a:pt x="248" y="142"/>
                    <a:pt x="239" y="135"/>
                  </a:cubicBezTo>
                  <a:lnTo>
                    <a:pt x="231" y="127"/>
                  </a:lnTo>
                  <a:lnTo>
                    <a:pt x="213" y="108"/>
                  </a:lnTo>
                  <a:lnTo>
                    <a:pt x="202" y="97"/>
                  </a:lnTo>
                  <a:cubicBezTo>
                    <a:pt x="181" y="81"/>
                    <a:pt x="152" y="81"/>
                    <a:pt x="131" y="98"/>
                  </a:cubicBezTo>
                  <a:lnTo>
                    <a:pt x="99" y="130"/>
                  </a:lnTo>
                  <a:cubicBezTo>
                    <a:pt x="82" y="151"/>
                    <a:pt x="82" y="180"/>
                    <a:pt x="98" y="200"/>
                  </a:cubicBezTo>
                  <a:lnTo>
                    <a:pt x="109" y="212"/>
                  </a:lnTo>
                  <a:lnTo>
                    <a:pt x="135" y="238"/>
                  </a:lnTo>
                  <a:cubicBezTo>
                    <a:pt x="136" y="239"/>
                    <a:pt x="136" y="239"/>
                    <a:pt x="137" y="240"/>
                  </a:cubicBezTo>
                  <a:cubicBezTo>
                    <a:pt x="137" y="241"/>
                    <a:pt x="137" y="241"/>
                    <a:pt x="138" y="242"/>
                  </a:cubicBezTo>
                  <a:cubicBezTo>
                    <a:pt x="138" y="243"/>
                    <a:pt x="139" y="243"/>
                    <a:pt x="139" y="244"/>
                  </a:cubicBezTo>
                  <a:cubicBezTo>
                    <a:pt x="139" y="244"/>
                    <a:pt x="140" y="245"/>
                    <a:pt x="140" y="246"/>
                  </a:cubicBezTo>
                  <a:cubicBezTo>
                    <a:pt x="141" y="246"/>
                    <a:pt x="141" y="247"/>
                    <a:pt x="141" y="248"/>
                  </a:cubicBezTo>
                  <a:cubicBezTo>
                    <a:pt x="142" y="249"/>
                    <a:pt x="142" y="249"/>
                    <a:pt x="142" y="250"/>
                  </a:cubicBezTo>
                  <a:cubicBezTo>
                    <a:pt x="142" y="251"/>
                    <a:pt x="143" y="252"/>
                    <a:pt x="143" y="252"/>
                  </a:cubicBezTo>
                  <a:cubicBezTo>
                    <a:pt x="143" y="253"/>
                    <a:pt x="143" y="253"/>
                    <a:pt x="144" y="254"/>
                  </a:cubicBezTo>
                  <a:cubicBezTo>
                    <a:pt x="144" y="255"/>
                    <a:pt x="144" y="257"/>
                    <a:pt x="145" y="258"/>
                  </a:cubicBezTo>
                  <a:cubicBezTo>
                    <a:pt x="145" y="258"/>
                    <a:pt x="145" y="258"/>
                    <a:pt x="145" y="258"/>
                  </a:cubicBezTo>
                  <a:cubicBezTo>
                    <a:pt x="145" y="260"/>
                    <a:pt x="145" y="261"/>
                    <a:pt x="145" y="262"/>
                  </a:cubicBezTo>
                  <a:cubicBezTo>
                    <a:pt x="145" y="262"/>
                    <a:pt x="145" y="262"/>
                    <a:pt x="145" y="262"/>
                  </a:cubicBezTo>
                  <a:cubicBezTo>
                    <a:pt x="147" y="277"/>
                    <a:pt x="143" y="292"/>
                    <a:pt x="131" y="303"/>
                  </a:cubicBezTo>
                  <a:cubicBezTo>
                    <a:pt x="123" y="311"/>
                    <a:pt x="113" y="316"/>
                    <a:pt x="103" y="317"/>
                  </a:cubicBezTo>
                  <a:lnTo>
                    <a:pt x="91" y="317"/>
                  </a:lnTo>
                  <a:lnTo>
                    <a:pt x="65" y="317"/>
                  </a:lnTo>
                  <a:lnTo>
                    <a:pt x="49" y="317"/>
                  </a:lnTo>
                  <a:cubicBezTo>
                    <a:pt x="23" y="320"/>
                    <a:pt x="3" y="341"/>
                    <a:pt x="0" y="367"/>
                  </a:cubicBezTo>
                  <a:lnTo>
                    <a:pt x="0" y="413"/>
                  </a:lnTo>
                  <a:cubicBezTo>
                    <a:pt x="3" y="439"/>
                    <a:pt x="23" y="460"/>
                    <a:pt x="49" y="463"/>
                  </a:cubicBezTo>
                  <a:lnTo>
                    <a:pt x="65" y="463"/>
                  </a:lnTo>
                  <a:lnTo>
                    <a:pt x="102" y="464"/>
                  </a:lnTo>
                  <a:cubicBezTo>
                    <a:pt x="103" y="464"/>
                    <a:pt x="105" y="464"/>
                    <a:pt x="106" y="464"/>
                  </a:cubicBezTo>
                  <a:cubicBezTo>
                    <a:pt x="107" y="464"/>
                    <a:pt x="107" y="465"/>
                    <a:pt x="107" y="465"/>
                  </a:cubicBezTo>
                  <a:cubicBezTo>
                    <a:pt x="109" y="465"/>
                    <a:pt x="110" y="465"/>
                    <a:pt x="111" y="466"/>
                  </a:cubicBezTo>
                  <a:cubicBezTo>
                    <a:pt x="131" y="472"/>
                    <a:pt x="145" y="490"/>
                    <a:pt x="145" y="512"/>
                  </a:cubicBezTo>
                  <a:lnTo>
                    <a:pt x="145" y="512"/>
                  </a:lnTo>
                  <a:cubicBezTo>
                    <a:pt x="145" y="524"/>
                    <a:pt x="141" y="534"/>
                    <a:pt x="135" y="542"/>
                  </a:cubicBezTo>
                  <a:lnTo>
                    <a:pt x="126" y="551"/>
                  </a:lnTo>
                  <a:lnTo>
                    <a:pt x="126" y="551"/>
                  </a:lnTo>
                  <a:lnTo>
                    <a:pt x="108" y="569"/>
                  </a:lnTo>
                  <a:lnTo>
                    <a:pt x="97" y="580"/>
                  </a:lnTo>
                  <a:cubicBezTo>
                    <a:pt x="81" y="601"/>
                    <a:pt x="81" y="630"/>
                    <a:pt x="97" y="650"/>
                  </a:cubicBezTo>
                  <a:lnTo>
                    <a:pt x="130" y="683"/>
                  </a:lnTo>
                  <a:cubicBezTo>
                    <a:pt x="150" y="699"/>
                    <a:pt x="179" y="700"/>
                    <a:pt x="200" y="684"/>
                  </a:cubicBezTo>
                  <a:lnTo>
                    <a:pt x="211" y="673"/>
                  </a:lnTo>
                  <a:lnTo>
                    <a:pt x="238" y="647"/>
                  </a:lnTo>
                  <a:lnTo>
                    <a:pt x="238" y="647"/>
                  </a:lnTo>
                  <a:cubicBezTo>
                    <a:pt x="238" y="646"/>
                    <a:pt x="238" y="646"/>
                    <a:pt x="238" y="646"/>
                  </a:cubicBezTo>
                  <a:cubicBezTo>
                    <a:pt x="239" y="645"/>
                    <a:pt x="241" y="645"/>
                    <a:pt x="241" y="644"/>
                  </a:cubicBezTo>
                  <a:cubicBezTo>
                    <a:pt x="242" y="644"/>
                    <a:pt x="242" y="643"/>
                    <a:pt x="243" y="643"/>
                  </a:cubicBezTo>
                  <a:cubicBezTo>
                    <a:pt x="244" y="643"/>
                    <a:pt x="245" y="642"/>
                    <a:pt x="245" y="642"/>
                  </a:cubicBezTo>
                  <a:cubicBezTo>
                    <a:pt x="246" y="641"/>
                    <a:pt x="247" y="641"/>
                    <a:pt x="248" y="640"/>
                  </a:cubicBezTo>
                  <a:cubicBezTo>
                    <a:pt x="248" y="640"/>
                    <a:pt x="249" y="640"/>
                    <a:pt x="249" y="640"/>
                  </a:cubicBezTo>
                  <a:cubicBezTo>
                    <a:pt x="251" y="639"/>
                    <a:pt x="252" y="639"/>
                    <a:pt x="253" y="638"/>
                  </a:cubicBezTo>
                  <a:cubicBezTo>
                    <a:pt x="253" y="638"/>
                    <a:pt x="253" y="638"/>
                    <a:pt x="253" y="638"/>
                  </a:cubicBezTo>
                  <a:cubicBezTo>
                    <a:pt x="253" y="638"/>
                    <a:pt x="253" y="638"/>
                    <a:pt x="253" y="638"/>
                  </a:cubicBezTo>
                  <a:cubicBezTo>
                    <a:pt x="255" y="638"/>
                    <a:pt x="256" y="637"/>
                    <a:pt x="257" y="637"/>
                  </a:cubicBezTo>
                  <a:cubicBezTo>
                    <a:pt x="258" y="637"/>
                    <a:pt x="258" y="637"/>
                    <a:pt x="258" y="637"/>
                  </a:cubicBezTo>
                  <a:cubicBezTo>
                    <a:pt x="259" y="637"/>
                    <a:pt x="260" y="637"/>
                    <a:pt x="262" y="637"/>
                  </a:cubicBezTo>
                  <a:cubicBezTo>
                    <a:pt x="262" y="636"/>
                    <a:pt x="262" y="636"/>
                    <a:pt x="262" y="636"/>
                  </a:cubicBezTo>
                  <a:cubicBezTo>
                    <a:pt x="263" y="636"/>
                    <a:pt x="264" y="636"/>
                    <a:pt x="266" y="636"/>
                  </a:cubicBezTo>
                  <a:cubicBezTo>
                    <a:pt x="279" y="635"/>
                    <a:pt x="293" y="640"/>
                    <a:pt x="303" y="650"/>
                  </a:cubicBezTo>
                  <a:cubicBezTo>
                    <a:pt x="311" y="659"/>
                    <a:pt x="315" y="669"/>
                    <a:pt x="317" y="679"/>
                  </a:cubicBezTo>
                  <a:lnTo>
                    <a:pt x="317" y="691"/>
                  </a:lnTo>
                  <a:lnTo>
                    <a:pt x="317" y="717"/>
                  </a:lnTo>
                  <a:lnTo>
                    <a:pt x="317" y="733"/>
                  </a:lnTo>
                  <a:cubicBezTo>
                    <a:pt x="320" y="758"/>
                    <a:pt x="341" y="779"/>
                    <a:pt x="367" y="782"/>
                  </a:cubicBezTo>
                  <a:lnTo>
                    <a:pt x="413" y="782"/>
                  </a:lnTo>
                  <a:cubicBezTo>
                    <a:pt x="439" y="779"/>
                    <a:pt x="460" y="759"/>
                    <a:pt x="463" y="733"/>
                  </a:cubicBezTo>
                  <a:lnTo>
                    <a:pt x="463" y="717"/>
                  </a:lnTo>
                  <a:lnTo>
                    <a:pt x="463" y="691"/>
                  </a:lnTo>
                  <a:lnTo>
                    <a:pt x="463" y="680"/>
                  </a:lnTo>
                  <a:lnTo>
                    <a:pt x="463" y="680"/>
                  </a:lnTo>
                  <a:cubicBezTo>
                    <a:pt x="464" y="671"/>
                    <a:pt x="468" y="662"/>
                    <a:pt x="473" y="656"/>
                  </a:cubicBezTo>
                  <a:cubicBezTo>
                    <a:pt x="474" y="655"/>
                    <a:pt x="474" y="654"/>
                    <a:pt x="475" y="654"/>
                  </a:cubicBezTo>
                  <a:cubicBezTo>
                    <a:pt x="475" y="653"/>
                    <a:pt x="476" y="653"/>
                    <a:pt x="476" y="652"/>
                  </a:cubicBezTo>
                  <a:cubicBezTo>
                    <a:pt x="479" y="649"/>
                    <a:pt x="482" y="646"/>
                    <a:pt x="486" y="644"/>
                  </a:cubicBezTo>
                  <a:lnTo>
                    <a:pt x="486" y="644"/>
                  </a:lnTo>
                  <a:cubicBezTo>
                    <a:pt x="487" y="643"/>
                    <a:pt x="488" y="643"/>
                    <a:pt x="489" y="642"/>
                  </a:cubicBezTo>
                  <a:cubicBezTo>
                    <a:pt x="489" y="642"/>
                    <a:pt x="490" y="642"/>
                    <a:pt x="490" y="642"/>
                  </a:cubicBezTo>
                  <a:cubicBezTo>
                    <a:pt x="490" y="642"/>
                    <a:pt x="491" y="641"/>
                    <a:pt x="491" y="641"/>
                  </a:cubicBezTo>
                  <a:cubicBezTo>
                    <a:pt x="492" y="641"/>
                    <a:pt x="493" y="641"/>
                    <a:pt x="494" y="640"/>
                  </a:cubicBezTo>
                  <a:lnTo>
                    <a:pt x="450" y="597"/>
                  </a:lnTo>
                  <a:cubicBezTo>
                    <a:pt x="431" y="602"/>
                    <a:pt x="411" y="605"/>
                    <a:pt x="390" y="605"/>
                  </a:cubicBezTo>
                  <a:cubicBezTo>
                    <a:pt x="272" y="605"/>
                    <a:pt x="176" y="509"/>
                    <a:pt x="177" y="391"/>
                  </a:cubicBezTo>
                  <a:cubicBezTo>
                    <a:pt x="177" y="272"/>
                    <a:pt x="273" y="177"/>
                    <a:pt x="391" y="177"/>
                  </a:cubicBezTo>
                  <a:cubicBezTo>
                    <a:pt x="510" y="177"/>
                    <a:pt x="605" y="273"/>
                    <a:pt x="605" y="392"/>
                  </a:cubicBezTo>
                  <a:cubicBezTo>
                    <a:pt x="605" y="412"/>
                    <a:pt x="602" y="431"/>
                    <a:pt x="597" y="450"/>
                  </a:cubicBezTo>
                  <a:lnTo>
                    <a:pt x="640" y="493"/>
                  </a:lnTo>
                  <a:cubicBezTo>
                    <a:pt x="643" y="488"/>
                    <a:pt x="646" y="483"/>
                    <a:pt x="650" y="479"/>
                  </a:cubicBezTo>
                  <a:cubicBezTo>
                    <a:pt x="655" y="474"/>
                    <a:pt x="660" y="471"/>
                    <a:pt x="666" y="469"/>
                  </a:cubicBezTo>
                  <a:cubicBezTo>
                    <a:pt x="670" y="467"/>
                    <a:pt x="674" y="466"/>
                    <a:pt x="679" y="465"/>
                  </a:cubicBezTo>
                  <a:lnTo>
                    <a:pt x="690" y="465"/>
                  </a:lnTo>
                  <a:lnTo>
                    <a:pt x="716" y="465"/>
                  </a:lnTo>
                  <a:lnTo>
                    <a:pt x="732" y="465"/>
                  </a:lnTo>
                  <a:cubicBezTo>
                    <a:pt x="758" y="462"/>
                    <a:pt x="779" y="441"/>
                    <a:pt x="782" y="415"/>
                  </a:cubicBezTo>
                  <a:lnTo>
                    <a:pt x="782" y="369"/>
                  </a:lnTo>
                  <a:cubicBezTo>
                    <a:pt x="779" y="343"/>
                    <a:pt x="758" y="322"/>
                    <a:pt x="733" y="319"/>
                  </a:cubicBezTo>
                  <a:close/>
                </a:path>
              </a:pathLst>
            </a:custGeom>
            <a:solidFill>
              <a:schemeClr val="accent2"/>
            </a:solidFill>
            <a:ln w="38100" cap="flat">
              <a:no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grpSp>
      <p:grpSp>
        <p:nvGrpSpPr>
          <p:cNvPr id="7" name="组合 6"/>
          <p:cNvGrpSpPr/>
          <p:nvPr/>
        </p:nvGrpSpPr>
        <p:grpSpPr>
          <a:xfrm>
            <a:off x="2725738" y="1484313"/>
            <a:ext cx="831850" cy="831850"/>
            <a:chOff x="2725738" y="1484313"/>
            <a:chExt cx="831850" cy="831850"/>
          </a:xfrm>
        </p:grpSpPr>
        <p:sp>
          <p:nvSpPr>
            <p:cNvPr id="8" name="Oval 6"/>
            <p:cNvSpPr>
              <a:spLocks noChangeArrowheads="1"/>
            </p:cNvSpPr>
            <p:nvPr/>
          </p:nvSpPr>
          <p:spPr bwMode="auto">
            <a:xfrm>
              <a:off x="2725738" y="1484313"/>
              <a:ext cx="831850" cy="831850"/>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9" name="Freeform 13"/>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0" name="Freeform 5"/>
            <p:cNvSpPr>
              <a:spLocks noEditPoints="1"/>
            </p:cNvSpPr>
            <p:nvPr/>
          </p:nvSpPr>
          <p:spPr bwMode="auto">
            <a:xfrm>
              <a:off x="2817813" y="1578569"/>
              <a:ext cx="585270" cy="595042"/>
            </a:xfrm>
            <a:custGeom>
              <a:avLst/>
              <a:gdLst>
                <a:gd name="T0" fmla="*/ 290 w 765"/>
                <a:gd name="T1" fmla="*/ 507 h 816"/>
                <a:gd name="T2" fmla="*/ 276 w 765"/>
                <a:gd name="T3" fmla="*/ 461 h 816"/>
                <a:gd name="T4" fmla="*/ 334 w 765"/>
                <a:gd name="T5" fmla="*/ 222 h 816"/>
                <a:gd name="T6" fmla="*/ 397 w 765"/>
                <a:gd name="T7" fmla="*/ 416 h 816"/>
                <a:gd name="T8" fmla="*/ 474 w 765"/>
                <a:gd name="T9" fmla="*/ 191 h 816"/>
                <a:gd name="T10" fmla="*/ 303 w 765"/>
                <a:gd name="T11" fmla="*/ 380 h 816"/>
                <a:gd name="T12" fmla="*/ 288 w 765"/>
                <a:gd name="T13" fmla="*/ 406 h 816"/>
                <a:gd name="T14" fmla="*/ 393 w 765"/>
                <a:gd name="T15" fmla="*/ 467 h 816"/>
                <a:gd name="T16" fmla="*/ 504 w 765"/>
                <a:gd name="T17" fmla="*/ 162 h 816"/>
                <a:gd name="T18" fmla="*/ 510 w 765"/>
                <a:gd name="T19" fmla="*/ 103 h 816"/>
                <a:gd name="T20" fmla="*/ 504 w 765"/>
                <a:gd name="T21" fmla="*/ 162 h 816"/>
                <a:gd name="T22" fmla="*/ 597 w 765"/>
                <a:gd name="T23" fmla="*/ 192 h 816"/>
                <a:gd name="T24" fmla="*/ 538 w 765"/>
                <a:gd name="T25" fmla="*/ 197 h 816"/>
                <a:gd name="T26" fmla="*/ 436 w 765"/>
                <a:gd name="T27" fmla="*/ 137 h 816"/>
                <a:gd name="T28" fmla="*/ 411 w 765"/>
                <a:gd name="T29" fmla="*/ 83 h 816"/>
                <a:gd name="T30" fmla="*/ 436 w 765"/>
                <a:gd name="T31" fmla="*/ 137 h 816"/>
                <a:gd name="T32" fmla="*/ 338 w 765"/>
                <a:gd name="T33" fmla="*/ 102 h 816"/>
                <a:gd name="T34" fmla="*/ 343 w 765"/>
                <a:gd name="T35" fmla="*/ 161 h 816"/>
                <a:gd name="T36" fmla="*/ 562 w 765"/>
                <a:gd name="T37" fmla="*/ 291 h 816"/>
                <a:gd name="T38" fmla="*/ 616 w 765"/>
                <a:gd name="T39" fmla="*/ 266 h 816"/>
                <a:gd name="T40" fmla="*/ 562 w 765"/>
                <a:gd name="T41" fmla="*/ 291 h 816"/>
                <a:gd name="T42" fmla="*/ 281 w 765"/>
                <a:gd name="T43" fmla="*/ 417 h 816"/>
                <a:gd name="T44" fmla="*/ 267 w 765"/>
                <a:gd name="T45" fmla="*/ 443 h 816"/>
                <a:gd name="T46" fmla="*/ 372 w 765"/>
                <a:gd name="T47" fmla="*/ 504 h 816"/>
                <a:gd name="T48" fmla="*/ 279 w 765"/>
                <a:gd name="T49" fmla="*/ 816 h 816"/>
                <a:gd name="T50" fmla="*/ 299 w 765"/>
                <a:gd name="T51" fmla="*/ 47 h 816"/>
                <a:gd name="T52" fmla="*/ 728 w 765"/>
                <a:gd name="T53" fmla="*/ 231 h 816"/>
                <a:gd name="T54" fmla="*/ 735 w 765"/>
                <a:gd name="T55" fmla="*/ 355 h 816"/>
                <a:gd name="T56" fmla="*/ 756 w 765"/>
                <a:gd name="T57" fmla="*/ 510 h 816"/>
                <a:gd name="T58" fmla="*/ 730 w 765"/>
                <a:gd name="T59" fmla="*/ 641 h 816"/>
                <a:gd name="T60" fmla="*/ 571 w 765"/>
                <a:gd name="T61" fmla="*/ 677 h 816"/>
                <a:gd name="T62" fmla="*/ 279 w 765"/>
                <a:gd name="T63" fmla="*/ 816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5" h="816">
                  <a:moveTo>
                    <a:pt x="276" y="461"/>
                  </a:moveTo>
                  <a:cubicBezTo>
                    <a:pt x="268" y="477"/>
                    <a:pt x="274" y="498"/>
                    <a:pt x="290" y="507"/>
                  </a:cubicBezTo>
                  <a:cubicBezTo>
                    <a:pt x="304" y="515"/>
                    <a:pt x="320" y="513"/>
                    <a:pt x="332" y="503"/>
                  </a:cubicBezTo>
                  <a:lnTo>
                    <a:pt x="276" y="461"/>
                  </a:lnTo>
                  <a:close/>
                  <a:moveTo>
                    <a:pt x="474" y="191"/>
                  </a:moveTo>
                  <a:cubicBezTo>
                    <a:pt x="424" y="162"/>
                    <a:pt x="361" y="176"/>
                    <a:pt x="334" y="222"/>
                  </a:cubicBezTo>
                  <a:cubicBezTo>
                    <a:pt x="307" y="269"/>
                    <a:pt x="342" y="321"/>
                    <a:pt x="318" y="370"/>
                  </a:cubicBezTo>
                  <a:lnTo>
                    <a:pt x="397" y="416"/>
                  </a:lnTo>
                  <a:cubicBezTo>
                    <a:pt x="427" y="370"/>
                    <a:pt x="490" y="375"/>
                    <a:pt x="517" y="328"/>
                  </a:cubicBezTo>
                  <a:cubicBezTo>
                    <a:pt x="544" y="282"/>
                    <a:pt x="525" y="221"/>
                    <a:pt x="474" y="191"/>
                  </a:cubicBezTo>
                  <a:close/>
                  <a:moveTo>
                    <a:pt x="389" y="445"/>
                  </a:moveTo>
                  <a:lnTo>
                    <a:pt x="303" y="380"/>
                  </a:lnTo>
                  <a:cubicBezTo>
                    <a:pt x="296" y="375"/>
                    <a:pt x="288" y="377"/>
                    <a:pt x="284" y="384"/>
                  </a:cubicBezTo>
                  <a:cubicBezTo>
                    <a:pt x="280" y="391"/>
                    <a:pt x="282" y="401"/>
                    <a:pt x="288" y="406"/>
                  </a:cubicBezTo>
                  <a:lnTo>
                    <a:pt x="374" y="471"/>
                  </a:lnTo>
                  <a:cubicBezTo>
                    <a:pt x="380" y="476"/>
                    <a:pt x="389" y="474"/>
                    <a:pt x="393" y="467"/>
                  </a:cubicBezTo>
                  <a:cubicBezTo>
                    <a:pt x="397" y="460"/>
                    <a:pt x="395" y="450"/>
                    <a:pt x="389" y="445"/>
                  </a:cubicBezTo>
                  <a:close/>
                  <a:moveTo>
                    <a:pt x="504" y="162"/>
                  </a:moveTo>
                  <a:lnTo>
                    <a:pt x="531" y="116"/>
                  </a:lnTo>
                  <a:lnTo>
                    <a:pt x="510" y="103"/>
                  </a:lnTo>
                  <a:lnTo>
                    <a:pt x="483" y="150"/>
                  </a:lnTo>
                  <a:lnTo>
                    <a:pt x="504" y="162"/>
                  </a:lnTo>
                  <a:close/>
                  <a:moveTo>
                    <a:pt x="550" y="219"/>
                  </a:moveTo>
                  <a:lnTo>
                    <a:pt x="597" y="192"/>
                  </a:lnTo>
                  <a:lnTo>
                    <a:pt x="585" y="170"/>
                  </a:lnTo>
                  <a:lnTo>
                    <a:pt x="538" y="197"/>
                  </a:lnTo>
                  <a:lnTo>
                    <a:pt x="550" y="219"/>
                  </a:lnTo>
                  <a:close/>
                  <a:moveTo>
                    <a:pt x="436" y="137"/>
                  </a:moveTo>
                  <a:lnTo>
                    <a:pt x="436" y="83"/>
                  </a:lnTo>
                  <a:lnTo>
                    <a:pt x="411" y="83"/>
                  </a:lnTo>
                  <a:lnTo>
                    <a:pt x="411" y="137"/>
                  </a:lnTo>
                  <a:lnTo>
                    <a:pt x="436" y="137"/>
                  </a:lnTo>
                  <a:close/>
                  <a:moveTo>
                    <a:pt x="365" y="148"/>
                  </a:moveTo>
                  <a:lnTo>
                    <a:pt x="338" y="102"/>
                  </a:lnTo>
                  <a:lnTo>
                    <a:pt x="316" y="114"/>
                  </a:lnTo>
                  <a:lnTo>
                    <a:pt x="343" y="161"/>
                  </a:lnTo>
                  <a:lnTo>
                    <a:pt x="365" y="148"/>
                  </a:lnTo>
                  <a:close/>
                  <a:moveTo>
                    <a:pt x="562" y="291"/>
                  </a:moveTo>
                  <a:lnTo>
                    <a:pt x="616" y="291"/>
                  </a:lnTo>
                  <a:lnTo>
                    <a:pt x="616" y="266"/>
                  </a:lnTo>
                  <a:lnTo>
                    <a:pt x="562" y="266"/>
                  </a:lnTo>
                  <a:lnTo>
                    <a:pt x="562" y="291"/>
                  </a:lnTo>
                  <a:close/>
                  <a:moveTo>
                    <a:pt x="367" y="482"/>
                  </a:moveTo>
                  <a:lnTo>
                    <a:pt x="281" y="417"/>
                  </a:lnTo>
                  <a:cubicBezTo>
                    <a:pt x="275" y="412"/>
                    <a:pt x="266" y="414"/>
                    <a:pt x="262" y="421"/>
                  </a:cubicBezTo>
                  <a:cubicBezTo>
                    <a:pt x="258" y="428"/>
                    <a:pt x="260" y="438"/>
                    <a:pt x="267" y="443"/>
                  </a:cubicBezTo>
                  <a:lnTo>
                    <a:pt x="353" y="508"/>
                  </a:lnTo>
                  <a:cubicBezTo>
                    <a:pt x="359" y="513"/>
                    <a:pt x="368" y="511"/>
                    <a:pt x="372" y="504"/>
                  </a:cubicBezTo>
                  <a:cubicBezTo>
                    <a:pt x="376" y="497"/>
                    <a:pt x="374" y="487"/>
                    <a:pt x="367" y="482"/>
                  </a:cubicBezTo>
                  <a:close/>
                  <a:moveTo>
                    <a:pt x="279" y="816"/>
                  </a:moveTo>
                  <a:cubicBezTo>
                    <a:pt x="288" y="751"/>
                    <a:pt x="288" y="683"/>
                    <a:pt x="271" y="623"/>
                  </a:cubicBezTo>
                  <a:cubicBezTo>
                    <a:pt x="0" y="470"/>
                    <a:pt x="71" y="118"/>
                    <a:pt x="299" y="47"/>
                  </a:cubicBezTo>
                  <a:cubicBezTo>
                    <a:pt x="418" y="0"/>
                    <a:pt x="581" y="28"/>
                    <a:pt x="688" y="134"/>
                  </a:cubicBezTo>
                  <a:cubicBezTo>
                    <a:pt x="765" y="211"/>
                    <a:pt x="728" y="231"/>
                    <a:pt x="728" y="231"/>
                  </a:cubicBezTo>
                  <a:lnTo>
                    <a:pt x="711" y="241"/>
                  </a:lnTo>
                  <a:cubicBezTo>
                    <a:pt x="720" y="278"/>
                    <a:pt x="737" y="345"/>
                    <a:pt x="735" y="355"/>
                  </a:cubicBezTo>
                  <a:cubicBezTo>
                    <a:pt x="732" y="367"/>
                    <a:pt x="717" y="380"/>
                    <a:pt x="717" y="380"/>
                  </a:cubicBezTo>
                  <a:lnTo>
                    <a:pt x="756" y="510"/>
                  </a:lnTo>
                  <a:lnTo>
                    <a:pt x="722" y="524"/>
                  </a:lnTo>
                  <a:cubicBezTo>
                    <a:pt x="729" y="565"/>
                    <a:pt x="734" y="600"/>
                    <a:pt x="730" y="641"/>
                  </a:cubicBezTo>
                  <a:cubicBezTo>
                    <a:pt x="729" y="648"/>
                    <a:pt x="706" y="668"/>
                    <a:pt x="687" y="670"/>
                  </a:cubicBezTo>
                  <a:lnTo>
                    <a:pt x="571" y="677"/>
                  </a:lnTo>
                  <a:lnTo>
                    <a:pt x="579" y="816"/>
                  </a:lnTo>
                  <a:lnTo>
                    <a:pt x="279" y="816"/>
                  </a:lnTo>
                  <a:close/>
                </a:path>
              </a:pathLst>
            </a:custGeom>
            <a:solidFill>
              <a:schemeClr val="accent2"/>
            </a:solidFill>
            <a:ln w="38100" cap="flat">
              <a:no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grpSp>
      <p:grpSp>
        <p:nvGrpSpPr>
          <p:cNvPr id="11" name="组合 10"/>
          <p:cNvGrpSpPr/>
          <p:nvPr/>
        </p:nvGrpSpPr>
        <p:grpSpPr>
          <a:xfrm>
            <a:off x="3241675" y="4001385"/>
            <a:ext cx="831850" cy="831850"/>
            <a:chOff x="3241675" y="4001385"/>
            <a:chExt cx="831850" cy="831850"/>
          </a:xfrm>
        </p:grpSpPr>
        <p:sp>
          <p:nvSpPr>
            <p:cNvPr id="12" name="Oval 9"/>
            <p:cNvSpPr>
              <a:spLocks noChangeArrowheads="1"/>
            </p:cNvSpPr>
            <p:nvPr/>
          </p:nvSpPr>
          <p:spPr bwMode="auto">
            <a:xfrm>
              <a:off x="3241675" y="4001385"/>
              <a:ext cx="831850" cy="831850"/>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3" name="Freeform 6"/>
            <p:cNvSpPr>
              <a:spLocks noEditPoints="1"/>
            </p:cNvSpPr>
            <p:nvPr/>
          </p:nvSpPr>
          <p:spPr bwMode="auto">
            <a:xfrm>
              <a:off x="3335474" y="4142173"/>
              <a:ext cx="654764" cy="528806"/>
            </a:xfrm>
            <a:custGeom>
              <a:avLst/>
              <a:gdLst>
                <a:gd name="T0" fmla="*/ 601 w 857"/>
                <a:gd name="T1" fmla="*/ 450 h 725"/>
                <a:gd name="T2" fmla="*/ 475 w 857"/>
                <a:gd name="T3" fmla="*/ 450 h 725"/>
                <a:gd name="T4" fmla="*/ 475 w 857"/>
                <a:gd name="T5" fmla="*/ 576 h 725"/>
                <a:gd name="T6" fmla="*/ 382 w 857"/>
                <a:gd name="T7" fmla="*/ 576 h 725"/>
                <a:gd name="T8" fmla="*/ 382 w 857"/>
                <a:gd name="T9" fmla="*/ 450 h 725"/>
                <a:gd name="T10" fmla="*/ 256 w 857"/>
                <a:gd name="T11" fmla="*/ 450 h 725"/>
                <a:gd name="T12" fmla="*/ 256 w 857"/>
                <a:gd name="T13" fmla="*/ 357 h 725"/>
                <a:gd name="T14" fmla="*/ 382 w 857"/>
                <a:gd name="T15" fmla="*/ 357 h 725"/>
                <a:gd name="T16" fmla="*/ 382 w 857"/>
                <a:gd name="T17" fmla="*/ 231 h 725"/>
                <a:gd name="T18" fmla="*/ 475 w 857"/>
                <a:gd name="T19" fmla="*/ 231 h 725"/>
                <a:gd name="T20" fmla="*/ 475 w 857"/>
                <a:gd name="T21" fmla="*/ 357 h 725"/>
                <a:gd name="T22" fmla="*/ 601 w 857"/>
                <a:gd name="T23" fmla="*/ 357 h 725"/>
                <a:gd name="T24" fmla="*/ 601 w 857"/>
                <a:gd name="T25" fmla="*/ 450 h 725"/>
                <a:gd name="T26" fmla="*/ 787 w 857"/>
                <a:gd name="T27" fmla="*/ 233 h 725"/>
                <a:gd name="T28" fmla="*/ 428 w 857"/>
                <a:gd name="T29" fmla="*/ 173 h 725"/>
                <a:gd name="T30" fmla="*/ 71 w 857"/>
                <a:gd name="T31" fmla="*/ 233 h 725"/>
                <a:gd name="T32" fmla="*/ 429 w 857"/>
                <a:gd name="T33" fmla="*/ 725 h 725"/>
                <a:gd name="T34" fmla="*/ 787 w 857"/>
                <a:gd name="T35" fmla="*/ 233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7" h="725">
                  <a:moveTo>
                    <a:pt x="601" y="450"/>
                  </a:moveTo>
                  <a:lnTo>
                    <a:pt x="475" y="450"/>
                  </a:lnTo>
                  <a:lnTo>
                    <a:pt x="475" y="576"/>
                  </a:lnTo>
                  <a:lnTo>
                    <a:pt x="382" y="576"/>
                  </a:lnTo>
                  <a:lnTo>
                    <a:pt x="382" y="450"/>
                  </a:lnTo>
                  <a:lnTo>
                    <a:pt x="256" y="450"/>
                  </a:lnTo>
                  <a:lnTo>
                    <a:pt x="256" y="357"/>
                  </a:lnTo>
                  <a:lnTo>
                    <a:pt x="382" y="357"/>
                  </a:lnTo>
                  <a:lnTo>
                    <a:pt x="382" y="231"/>
                  </a:lnTo>
                  <a:lnTo>
                    <a:pt x="475" y="231"/>
                  </a:lnTo>
                  <a:lnTo>
                    <a:pt x="475" y="357"/>
                  </a:lnTo>
                  <a:lnTo>
                    <a:pt x="601" y="357"/>
                  </a:lnTo>
                  <a:lnTo>
                    <a:pt x="601" y="450"/>
                  </a:lnTo>
                  <a:close/>
                  <a:moveTo>
                    <a:pt x="787" y="233"/>
                  </a:moveTo>
                  <a:cubicBezTo>
                    <a:pt x="725" y="0"/>
                    <a:pt x="470" y="147"/>
                    <a:pt x="428" y="173"/>
                  </a:cubicBezTo>
                  <a:cubicBezTo>
                    <a:pt x="385" y="146"/>
                    <a:pt x="132" y="2"/>
                    <a:pt x="71" y="233"/>
                  </a:cubicBezTo>
                  <a:cubicBezTo>
                    <a:pt x="0" y="501"/>
                    <a:pt x="427" y="722"/>
                    <a:pt x="429" y="725"/>
                  </a:cubicBezTo>
                  <a:cubicBezTo>
                    <a:pt x="429" y="725"/>
                    <a:pt x="857" y="498"/>
                    <a:pt x="787" y="233"/>
                  </a:cubicBezTo>
                  <a:close/>
                </a:path>
              </a:pathLst>
            </a:custGeom>
            <a:solidFill>
              <a:schemeClr val="accent2"/>
            </a:solidFill>
            <a:ln w="38100" cap="flat">
              <a:no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grpSp>
      <p:grpSp>
        <p:nvGrpSpPr>
          <p:cNvPr id="14" name="组合 13"/>
          <p:cNvGrpSpPr/>
          <p:nvPr/>
        </p:nvGrpSpPr>
        <p:grpSpPr>
          <a:xfrm>
            <a:off x="3241675" y="2678113"/>
            <a:ext cx="831850" cy="830262"/>
            <a:chOff x="3241675" y="2678113"/>
            <a:chExt cx="831850" cy="830262"/>
          </a:xfrm>
        </p:grpSpPr>
        <p:sp>
          <p:nvSpPr>
            <p:cNvPr id="15" name="Oval 7"/>
            <p:cNvSpPr>
              <a:spLocks noChangeArrowheads="1"/>
            </p:cNvSpPr>
            <p:nvPr/>
          </p:nvSpPr>
          <p:spPr bwMode="auto">
            <a:xfrm>
              <a:off x="3241675" y="2678113"/>
              <a:ext cx="831850" cy="830262"/>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6" name="Freeform 7"/>
            <p:cNvSpPr>
              <a:spLocks noEditPoints="1"/>
            </p:cNvSpPr>
            <p:nvPr/>
          </p:nvSpPr>
          <p:spPr bwMode="auto">
            <a:xfrm>
              <a:off x="3356278" y="2886246"/>
              <a:ext cx="602644" cy="428908"/>
            </a:xfrm>
            <a:custGeom>
              <a:avLst/>
              <a:gdLst>
                <a:gd name="T0" fmla="*/ 59 w 787"/>
                <a:gd name="T1" fmla="*/ 251 h 589"/>
                <a:gd name="T2" fmla="*/ 84 w 787"/>
                <a:gd name="T3" fmla="*/ 222 h 589"/>
                <a:gd name="T4" fmla="*/ 61 w 787"/>
                <a:gd name="T5" fmla="*/ 180 h 589"/>
                <a:gd name="T6" fmla="*/ 58 w 787"/>
                <a:gd name="T7" fmla="*/ 155 h 589"/>
                <a:gd name="T8" fmla="*/ 61 w 787"/>
                <a:gd name="T9" fmla="*/ 153 h 589"/>
                <a:gd name="T10" fmla="*/ 158 w 787"/>
                <a:gd name="T11" fmla="*/ 82 h 589"/>
                <a:gd name="T12" fmla="*/ 176 w 787"/>
                <a:gd name="T13" fmla="*/ 154 h 589"/>
                <a:gd name="T14" fmla="*/ 178 w 787"/>
                <a:gd name="T15" fmla="*/ 158 h 589"/>
                <a:gd name="T16" fmla="*/ 168 w 787"/>
                <a:gd name="T17" fmla="*/ 191 h 589"/>
                <a:gd name="T18" fmla="*/ 164 w 787"/>
                <a:gd name="T19" fmla="*/ 247 h 589"/>
                <a:gd name="T20" fmla="*/ 204 w 787"/>
                <a:gd name="T21" fmla="*/ 250 h 589"/>
                <a:gd name="T22" fmla="*/ 223 w 787"/>
                <a:gd name="T23" fmla="*/ 222 h 589"/>
                <a:gd name="T24" fmla="*/ 278 w 787"/>
                <a:gd name="T25" fmla="*/ 188 h 589"/>
                <a:gd name="T26" fmla="*/ 238 w 787"/>
                <a:gd name="T27" fmla="*/ 158 h 589"/>
                <a:gd name="T28" fmla="*/ 346 w 787"/>
                <a:gd name="T29" fmla="*/ 42 h 589"/>
                <a:gd name="T30" fmla="*/ 346 w 787"/>
                <a:gd name="T31" fmla="*/ 158 h 589"/>
                <a:gd name="T32" fmla="*/ 331 w 787"/>
                <a:gd name="T33" fmla="*/ 211 h 589"/>
                <a:gd name="T34" fmla="*/ 383 w 787"/>
                <a:gd name="T35" fmla="*/ 228 h 589"/>
                <a:gd name="T36" fmla="*/ 426 w 787"/>
                <a:gd name="T37" fmla="*/ 169 h 589"/>
                <a:gd name="T38" fmla="*/ 448 w 787"/>
                <a:gd name="T39" fmla="*/ 142 h 589"/>
                <a:gd name="T40" fmla="*/ 427 w 787"/>
                <a:gd name="T41" fmla="*/ 105 h 589"/>
                <a:gd name="T42" fmla="*/ 425 w 787"/>
                <a:gd name="T43" fmla="*/ 82 h 589"/>
                <a:gd name="T44" fmla="*/ 427 w 787"/>
                <a:gd name="T45" fmla="*/ 80 h 589"/>
                <a:gd name="T46" fmla="*/ 515 w 787"/>
                <a:gd name="T47" fmla="*/ 17 h 589"/>
                <a:gd name="T48" fmla="*/ 531 w 787"/>
                <a:gd name="T49" fmla="*/ 81 h 589"/>
                <a:gd name="T50" fmla="*/ 533 w 787"/>
                <a:gd name="T51" fmla="*/ 85 h 589"/>
                <a:gd name="T52" fmla="*/ 523 w 787"/>
                <a:gd name="T53" fmla="*/ 115 h 589"/>
                <a:gd name="T54" fmla="*/ 520 w 787"/>
                <a:gd name="T55" fmla="*/ 165 h 589"/>
                <a:gd name="T56" fmla="*/ 556 w 787"/>
                <a:gd name="T57" fmla="*/ 167 h 589"/>
                <a:gd name="T58" fmla="*/ 384 w 787"/>
                <a:gd name="T59" fmla="*/ 386 h 589"/>
                <a:gd name="T60" fmla="*/ 0 w 787"/>
                <a:gd name="T61" fmla="*/ 423 h 589"/>
                <a:gd name="T62" fmla="*/ 12 w 787"/>
                <a:gd name="T63" fmla="*/ 465 h 589"/>
                <a:gd name="T64" fmla="*/ 61 w 787"/>
                <a:gd name="T65" fmla="*/ 571 h 589"/>
                <a:gd name="T66" fmla="*/ 369 w 787"/>
                <a:gd name="T67" fmla="*/ 567 h 589"/>
                <a:gd name="T68" fmla="*/ 430 w 787"/>
                <a:gd name="T69" fmla="*/ 558 h 589"/>
                <a:gd name="T70" fmla="*/ 727 w 787"/>
                <a:gd name="T71" fmla="*/ 329 h 589"/>
                <a:gd name="T72" fmla="*/ 576 w 787"/>
                <a:gd name="T73" fmla="*/ 153 h 589"/>
                <a:gd name="T74" fmla="*/ 387 w 787"/>
                <a:gd name="T75" fmla="*/ 438 h 589"/>
                <a:gd name="T76" fmla="*/ 225 w 787"/>
                <a:gd name="T77" fmla="*/ 327 h 589"/>
                <a:gd name="T78" fmla="*/ 12 w 787"/>
                <a:gd name="T79" fmla="*/ 465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7" h="589">
                  <a:moveTo>
                    <a:pt x="33" y="251"/>
                  </a:moveTo>
                  <a:cubicBezTo>
                    <a:pt x="43" y="251"/>
                    <a:pt x="51" y="251"/>
                    <a:pt x="59" y="251"/>
                  </a:cubicBezTo>
                  <a:cubicBezTo>
                    <a:pt x="66" y="252"/>
                    <a:pt x="72" y="250"/>
                    <a:pt x="77" y="244"/>
                  </a:cubicBezTo>
                  <a:cubicBezTo>
                    <a:pt x="80" y="239"/>
                    <a:pt x="82" y="231"/>
                    <a:pt x="84" y="222"/>
                  </a:cubicBezTo>
                  <a:cubicBezTo>
                    <a:pt x="77" y="213"/>
                    <a:pt x="72" y="203"/>
                    <a:pt x="69" y="191"/>
                  </a:cubicBezTo>
                  <a:cubicBezTo>
                    <a:pt x="65" y="189"/>
                    <a:pt x="62" y="185"/>
                    <a:pt x="61" y="180"/>
                  </a:cubicBezTo>
                  <a:cubicBezTo>
                    <a:pt x="59" y="174"/>
                    <a:pt x="58" y="167"/>
                    <a:pt x="58" y="158"/>
                  </a:cubicBezTo>
                  <a:lnTo>
                    <a:pt x="58" y="155"/>
                  </a:lnTo>
                  <a:lnTo>
                    <a:pt x="60" y="154"/>
                  </a:lnTo>
                  <a:cubicBezTo>
                    <a:pt x="60" y="153"/>
                    <a:pt x="61" y="153"/>
                    <a:pt x="61" y="153"/>
                  </a:cubicBezTo>
                  <a:cubicBezTo>
                    <a:pt x="57" y="115"/>
                    <a:pt x="60" y="98"/>
                    <a:pt x="74" y="84"/>
                  </a:cubicBezTo>
                  <a:cubicBezTo>
                    <a:pt x="96" y="63"/>
                    <a:pt x="136" y="63"/>
                    <a:pt x="158" y="82"/>
                  </a:cubicBezTo>
                  <a:cubicBezTo>
                    <a:pt x="173" y="95"/>
                    <a:pt x="178" y="118"/>
                    <a:pt x="174" y="152"/>
                  </a:cubicBezTo>
                  <a:cubicBezTo>
                    <a:pt x="175" y="152"/>
                    <a:pt x="176" y="153"/>
                    <a:pt x="176" y="154"/>
                  </a:cubicBezTo>
                  <a:lnTo>
                    <a:pt x="178" y="155"/>
                  </a:lnTo>
                  <a:lnTo>
                    <a:pt x="178" y="158"/>
                  </a:lnTo>
                  <a:cubicBezTo>
                    <a:pt x="179" y="167"/>
                    <a:pt x="178" y="174"/>
                    <a:pt x="176" y="180"/>
                  </a:cubicBezTo>
                  <a:cubicBezTo>
                    <a:pt x="174" y="185"/>
                    <a:pt x="171" y="189"/>
                    <a:pt x="168" y="191"/>
                  </a:cubicBezTo>
                  <a:cubicBezTo>
                    <a:pt x="165" y="202"/>
                    <a:pt x="160" y="212"/>
                    <a:pt x="154" y="220"/>
                  </a:cubicBezTo>
                  <a:cubicBezTo>
                    <a:pt x="156" y="232"/>
                    <a:pt x="159" y="241"/>
                    <a:pt x="164" y="247"/>
                  </a:cubicBezTo>
                  <a:cubicBezTo>
                    <a:pt x="168" y="250"/>
                    <a:pt x="173" y="250"/>
                    <a:pt x="180" y="250"/>
                  </a:cubicBezTo>
                  <a:cubicBezTo>
                    <a:pt x="187" y="250"/>
                    <a:pt x="195" y="250"/>
                    <a:pt x="204" y="250"/>
                  </a:cubicBezTo>
                  <a:cubicBezTo>
                    <a:pt x="207" y="253"/>
                    <a:pt x="210" y="260"/>
                    <a:pt x="213" y="268"/>
                  </a:cubicBezTo>
                  <a:cubicBezTo>
                    <a:pt x="216" y="246"/>
                    <a:pt x="219" y="229"/>
                    <a:pt x="223" y="222"/>
                  </a:cubicBezTo>
                  <a:cubicBezTo>
                    <a:pt x="226" y="214"/>
                    <a:pt x="267" y="211"/>
                    <a:pt x="273" y="211"/>
                  </a:cubicBezTo>
                  <a:cubicBezTo>
                    <a:pt x="275" y="204"/>
                    <a:pt x="276" y="196"/>
                    <a:pt x="278" y="188"/>
                  </a:cubicBezTo>
                  <a:cubicBezTo>
                    <a:pt x="268" y="181"/>
                    <a:pt x="262" y="170"/>
                    <a:pt x="258" y="158"/>
                  </a:cubicBezTo>
                  <a:cubicBezTo>
                    <a:pt x="253" y="158"/>
                    <a:pt x="242" y="158"/>
                    <a:pt x="238" y="158"/>
                  </a:cubicBezTo>
                  <a:cubicBezTo>
                    <a:pt x="233" y="117"/>
                    <a:pt x="240" y="58"/>
                    <a:pt x="254" y="44"/>
                  </a:cubicBezTo>
                  <a:cubicBezTo>
                    <a:pt x="275" y="24"/>
                    <a:pt x="325" y="23"/>
                    <a:pt x="346" y="42"/>
                  </a:cubicBezTo>
                  <a:cubicBezTo>
                    <a:pt x="361" y="55"/>
                    <a:pt x="371" y="119"/>
                    <a:pt x="366" y="156"/>
                  </a:cubicBezTo>
                  <a:cubicBezTo>
                    <a:pt x="363" y="158"/>
                    <a:pt x="348" y="157"/>
                    <a:pt x="346" y="158"/>
                  </a:cubicBezTo>
                  <a:cubicBezTo>
                    <a:pt x="341" y="170"/>
                    <a:pt x="334" y="180"/>
                    <a:pt x="324" y="189"/>
                  </a:cubicBezTo>
                  <a:cubicBezTo>
                    <a:pt x="327" y="200"/>
                    <a:pt x="328" y="204"/>
                    <a:pt x="331" y="211"/>
                  </a:cubicBezTo>
                  <a:cubicBezTo>
                    <a:pt x="337" y="211"/>
                    <a:pt x="377" y="214"/>
                    <a:pt x="380" y="222"/>
                  </a:cubicBezTo>
                  <a:cubicBezTo>
                    <a:pt x="381" y="224"/>
                    <a:pt x="382" y="226"/>
                    <a:pt x="383" y="228"/>
                  </a:cubicBezTo>
                  <a:cubicBezTo>
                    <a:pt x="388" y="201"/>
                    <a:pt x="394" y="178"/>
                    <a:pt x="403" y="169"/>
                  </a:cubicBezTo>
                  <a:cubicBezTo>
                    <a:pt x="411" y="169"/>
                    <a:pt x="418" y="169"/>
                    <a:pt x="426" y="169"/>
                  </a:cubicBezTo>
                  <a:cubicBezTo>
                    <a:pt x="432" y="169"/>
                    <a:pt x="438" y="167"/>
                    <a:pt x="441" y="162"/>
                  </a:cubicBezTo>
                  <a:cubicBezTo>
                    <a:pt x="444" y="157"/>
                    <a:pt x="446" y="150"/>
                    <a:pt x="448" y="142"/>
                  </a:cubicBezTo>
                  <a:cubicBezTo>
                    <a:pt x="442" y="135"/>
                    <a:pt x="437" y="125"/>
                    <a:pt x="435" y="115"/>
                  </a:cubicBezTo>
                  <a:cubicBezTo>
                    <a:pt x="431" y="113"/>
                    <a:pt x="429" y="110"/>
                    <a:pt x="427" y="105"/>
                  </a:cubicBezTo>
                  <a:cubicBezTo>
                    <a:pt x="425" y="100"/>
                    <a:pt x="424" y="93"/>
                    <a:pt x="425" y="85"/>
                  </a:cubicBezTo>
                  <a:lnTo>
                    <a:pt x="425" y="82"/>
                  </a:lnTo>
                  <a:lnTo>
                    <a:pt x="426" y="81"/>
                  </a:lnTo>
                  <a:cubicBezTo>
                    <a:pt x="427" y="81"/>
                    <a:pt x="427" y="80"/>
                    <a:pt x="427" y="80"/>
                  </a:cubicBezTo>
                  <a:cubicBezTo>
                    <a:pt x="424" y="46"/>
                    <a:pt x="427" y="31"/>
                    <a:pt x="439" y="19"/>
                  </a:cubicBezTo>
                  <a:cubicBezTo>
                    <a:pt x="458" y="0"/>
                    <a:pt x="495" y="0"/>
                    <a:pt x="515" y="17"/>
                  </a:cubicBezTo>
                  <a:cubicBezTo>
                    <a:pt x="528" y="28"/>
                    <a:pt x="533" y="49"/>
                    <a:pt x="529" y="79"/>
                  </a:cubicBezTo>
                  <a:cubicBezTo>
                    <a:pt x="530" y="80"/>
                    <a:pt x="531" y="80"/>
                    <a:pt x="531" y="81"/>
                  </a:cubicBezTo>
                  <a:lnTo>
                    <a:pt x="533" y="82"/>
                  </a:lnTo>
                  <a:lnTo>
                    <a:pt x="533" y="85"/>
                  </a:lnTo>
                  <a:cubicBezTo>
                    <a:pt x="533" y="93"/>
                    <a:pt x="532" y="99"/>
                    <a:pt x="531" y="105"/>
                  </a:cubicBezTo>
                  <a:cubicBezTo>
                    <a:pt x="529" y="109"/>
                    <a:pt x="527" y="113"/>
                    <a:pt x="523" y="115"/>
                  </a:cubicBezTo>
                  <a:cubicBezTo>
                    <a:pt x="521" y="125"/>
                    <a:pt x="517" y="133"/>
                    <a:pt x="511" y="140"/>
                  </a:cubicBezTo>
                  <a:cubicBezTo>
                    <a:pt x="513" y="151"/>
                    <a:pt x="516" y="160"/>
                    <a:pt x="520" y="165"/>
                  </a:cubicBezTo>
                  <a:cubicBezTo>
                    <a:pt x="524" y="167"/>
                    <a:pt x="529" y="168"/>
                    <a:pt x="534" y="167"/>
                  </a:cubicBezTo>
                  <a:cubicBezTo>
                    <a:pt x="541" y="167"/>
                    <a:pt x="548" y="167"/>
                    <a:pt x="556" y="167"/>
                  </a:cubicBezTo>
                  <a:cubicBezTo>
                    <a:pt x="559" y="171"/>
                    <a:pt x="563" y="180"/>
                    <a:pt x="566" y="192"/>
                  </a:cubicBezTo>
                  <a:lnTo>
                    <a:pt x="384" y="386"/>
                  </a:lnTo>
                  <a:lnTo>
                    <a:pt x="225" y="277"/>
                  </a:lnTo>
                  <a:lnTo>
                    <a:pt x="0" y="423"/>
                  </a:lnTo>
                  <a:cubicBezTo>
                    <a:pt x="1" y="381"/>
                    <a:pt x="7" y="278"/>
                    <a:pt x="33" y="251"/>
                  </a:cubicBezTo>
                  <a:close/>
                  <a:moveTo>
                    <a:pt x="12" y="465"/>
                  </a:moveTo>
                  <a:lnTo>
                    <a:pt x="12" y="465"/>
                  </a:lnTo>
                  <a:lnTo>
                    <a:pt x="61" y="571"/>
                  </a:lnTo>
                  <a:lnTo>
                    <a:pt x="223" y="467"/>
                  </a:lnTo>
                  <a:lnTo>
                    <a:pt x="369" y="567"/>
                  </a:lnTo>
                  <a:lnTo>
                    <a:pt x="402" y="589"/>
                  </a:lnTo>
                  <a:lnTo>
                    <a:pt x="430" y="558"/>
                  </a:lnTo>
                  <a:lnTo>
                    <a:pt x="687" y="283"/>
                  </a:lnTo>
                  <a:lnTo>
                    <a:pt x="727" y="329"/>
                  </a:lnTo>
                  <a:lnTo>
                    <a:pt x="787" y="86"/>
                  </a:lnTo>
                  <a:lnTo>
                    <a:pt x="576" y="153"/>
                  </a:lnTo>
                  <a:lnTo>
                    <a:pt x="614" y="197"/>
                  </a:lnTo>
                  <a:lnTo>
                    <a:pt x="387" y="438"/>
                  </a:lnTo>
                  <a:lnTo>
                    <a:pt x="250" y="344"/>
                  </a:lnTo>
                  <a:lnTo>
                    <a:pt x="225" y="327"/>
                  </a:lnTo>
                  <a:lnTo>
                    <a:pt x="200" y="343"/>
                  </a:lnTo>
                  <a:lnTo>
                    <a:pt x="12" y="465"/>
                  </a:lnTo>
                  <a:close/>
                </a:path>
              </a:pathLst>
            </a:custGeom>
            <a:solidFill>
              <a:schemeClr val="accent2"/>
            </a:solidFill>
            <a:ln w="38100" cap="flat">
              <a:no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grpSp>
      <p:sp>
        <p:nvSpPr>
          <p:cNvPr id="18" name="TextBox 26"/>
          <p:cNvSpPr txBox="1"/>
          <p:nvPr/>
        </p:nvSpPr>
        <p:spPr>
          <a:xfrm>
            <a:off x="3578101" y="1259468"/>
            <a:ext cx="1997346" cy="400110"/>
          </a:xfrm>
          <a:prstGeom prst="rect">
            <a:avLst/>
          </a:prstGeom>
          <a:noFill/>
        </p:spPr>
        <p:txBody>
          <a:bodyPr wrap="square" rtlCol="0">
            <a:spAutoFit/>
          </a:bodyPr>
          <a:lstStyle/>
          <a:p>
            <a:r>
              <a:rPr lang="zh-CN" altLang="en-US" sz="2000" b="1" dirty="0">
                <a:solidFill>
                  <a:schemeClr val="accent1"/>
                </a:solidFill>
                <a:latin typeface="+mj-ea"/>
                <a:ea typeface="+mj-ea"/>
              </a:rPr>
              <a:t>客观务实</a:t>
            </a:r>
            <a:endParaRPr lang="zh-CN" altLang="en-US" sz="2000" b="1" dirty="0">
              <a:solidFill>
                <a:schemeClr val="accent1"/>
              </a:solidFill>
              <a:latin typeface="+mj-ea"/>
              <a:ea typeface="+mj-ea"/>
            </a:endParaRPr>
          </a:p>
        </p:txBody>
      </p:sp>
      <p:sp>
        <p:nvSpPr>
          <p:cNvPr id="19" name="TextBox 27"/>
          <p:cNvSpPr txBox="1"/>
          <p:nvPr/>
        </p:nvSpPr>
        <p:spPr>
          <a:xfrm>
            <a:off x="3640506" y="1617819"/>
            <a:ext cx="7351814" cy="646331"/>
          </a:xfrm>
          <a:prstGeom prst="rect">
            <a:avLst/>
          </a:prstGeom>
          <a:noFill/>
        </p:spPr>
        <p:txBody>
          <a:bodyPr wrap="square" rtlCol="0">
            <a:spAutoFit/>
          </a:bodyPr>
          <a:lstStyle/>
          <a:p>
            <a:r>
              <a:rPr lang="zh-CN" altLang="en-US" dirty="0">
                <a:solidFill>
                  <a:schemeClr val="accent1"/>
                </a:solidFill>
                <a:latin typeface="+mj-ea"/>
                <a:ea typeface="+mj-ea"/>
              </a:rPr>
              <a:t>唯物主义者和实干家们最注重的就是客观务实，这是一种一切从实际出发的工作理念，脱离了实际的行动都是不切实际的。</a:t>
            </a:r>
            <a:endParaRPr lang="zh-CN" altLang="en-US" dirty="0">
              <a:solidFill>
                <a:schemeClr val="accent1"/>
              </a:solidFill>
              <a:latin typeface="+mj-ea"/>
              <a:ea typeface="+mj-ea"/>
            </a:endParaRPr>
          </a:p>
        </p:txBody>
      </p:sp>
      <p:sp>
        <p:nvSpPr>
          <p:cNvPr id="20" name="TextBox 28"/>
          <p:cNvSpPr txBox="1"/>
          <p:nvPr/>
        </p:nvSpPr>
        <p:spPr>
          <a:xfrm>
            <a:off x="3640506" y="5363924"/>
            <a:ext cx="1997346" cy="400110"/>
          </a:xfrm>
          <a:prstGeom prst="rect">
            <a:avLst/>
          </a:prstGeom>
          <a:noFill/>
        </p:spPr>
        <p:txBody>
          <a:bodyPr wrap="square" rtlCol="0">
            <a:spAutoFit/>
          </a:bodyPr>
          <a:lstStyle/>
          <a:p>
            <a:r>
              <a:rPr lang="zh-CN" altLang="en-US" sz="2000" b="1" dirty="0">
                <a:solidFill>
                  <a:schemeClr val="accent1"/>
                </a:solidFill>
                <a:latin typeface="+mj-ea"/>
                <a:ea typeface="+mj-ea"/>
              </a:rPr>
              <a:t>科学管理</a:t>
            </a:r>
            <a:endParaRPr lang="zh-CN" altLang="en-US" sz="2000" b="1" dirty="0">
              <a:solidFill>
                <a:schemeClr val="accent1"/>
              </a:solidFill>
              <a:latin typeface="+mj-ea"/>
              <a:ea typeface="+mj-ea"/>
            </a:endParaRPr>
          </a:p>
        </p:txBody>
      </p:sp>
      <p:sp>
        <p:nvSpPr>
          <p:cNvPr id="21" name="TextBox 29"/>
          <p:cNvSpPr txBox="1"/>
          <p:nvPr/>
        </p:nvSpPr>
        <p:spPr>
          <a:xfrm>
            <a:off x="3640506" y="5671204"/>
            <a:ext cx="7351814" cy="646331"/>
          </a:xfrm>
          <a:prstGeom prst="rect">
            <a:avLst/>
          </a:prstGeom>
          <a:noFill/>
        </p:spPr>
        <p:txBody>
          <a:bodyPr wrap="square" rtlCol="0">
            <a:spAutoFit/>
          </a:bodyPr>
          <a:lstStyle>
            <a:defPPr>
              <a:defRPr lang="zh-CN"/>
            </a:defPPr>
            <a:lvl1pPr>
              <a:defRPr>
                <a:solidFill>
                  <a:schemeClr val="accent1"/>
                </a:solidFill>
                <a:latin typeface="+mj-ea"/>
                <a:ea typeface="+mj-ea"/>
              </a:defRPr>
            </a:lvl1pPr>
          </a:lstStyle>
          <a:p>
            <a:r>
              <a:rPr lang="zh-CN" altLang="en-US" dirty="0"/>
              <a:t>运用最新的科技手段和管理理念，结合部门现实状况，将部门的管理、业绩提升到一个新的层次。</a:t>
            </a:r>
            <a:endParaRPr lang="zh-CN" altLang="en-US" dirty="0"/>
          </a:p>
        </p:txBody>
      </p:sp>
      <p:sp>
        <p:nvSpPr>
          <p:cNvPr id="22" name="TextBox 30"/>
          <p:cNvSpPr txBox="1"/>
          <p:nvPr/>
        </p:nvSpPr>
        <p:spPr>
          <a:xfrm>
            <a:off x="4083068" y="3933056"/>
            <a:ext cx="1997346" cy="400110"/>
          </a:xfrm>
          <a:prstGeom prst="rect">
            <a:avLst/>
          </a:prstGeom>
          <a:noFill/>
        </p:spPr>
        <p:txBody>
          <a:bodyPr wrap="square" rtlCol="0">
            <a:spAutoFit/>
          </a:bodyPr>
          <a:lstStyle/>
          <a:p>
            <a:r>
              <a:rPr lang="zh-CN" altLang="en-US" sz="2000" b="1" dirty="0">
                <a:solidFill>
                  <a:schemeClr val="accent1"/>
                </a:solidFill>
                <a:latin typeface="+mj-ea"/>
                <a:ea typeface="+mj-ea"/>
              </a:rPr>
              <a:t>服务大局</a:t>
            </a:r>
            <a:endParaRPr lang="zh-CN" altLang="en-US" sz="2000" b="1" dirty="0">
              <a:solidFill>
                <a:schemeClr val="accent1"/>
              </a:solidFill>
              <a:latin typeface="+mj-ea"/>
              <a:ea typeface="+mj-ea"/>
            </a:endParaRPr>
          </a:p>
        </p:txBody>
      </p:sp>
      <p:sp>
        <p:nvSpPr>
          <p:cNvPr id="23" name="TextBox 31"/>
          <p:cNvSpPr txBox="1"/>
          <p:nvPr/>
        </p:nvSpPr>
        <p:spPr>
          <a:xfrm>
            <a:off x="4145473" y="4240336"/>
            <a:ext cx="7351814" cy="646331"/>
          </a:xfrm>
          <a:prstGeom prst="rect">
            <a:avLst/>
          </a:prstGeom>
          <a:noFill/>
        </p:spPr>
        <p:txBody>
          <a:bodyPr wrap="square" rtlCol="0">
            <a:spAutoFit/>
          </a:bodyPr>
          <a:lstStyle>
            <a:defPPr>
              <a:defRPr lang="zh-CN"/>
            </a:defPPr>
            <a:lvl1pPr>
              <a:defRPr>
                <a:solidFill>
                  <a:schemeClr val="accent1"/>
                </a:solidFill>
                <a:latin typeface="+mj-ea"/>
                <a:ea typeface="+mj-ea"/>
              </a:defRPr>
            </a:lvl1pPr>
          </a:lstStyle>
          <a:p>
            <a:r>
              <a:rPr lang="zh-CN" altLang="en-US" dirty="0"/>
              <a:t>坚决服务公司制定的发展大局，找准部门的位置，摆正自身的位置，做好该做的事，管好该管的人。</a:t>
            </a:r>
            <a:endParaRPr lang="zh-CN" altLang="en-US" dirty="0"/>
          </a:p>
        </p:txBody>
      </p:sp>
      <p:sp>
        <p:nvSpPr>
          <p:cNvPr id="24" name="TextBox 32"/>
          <p:cNvSpPr txBox="1"/>
          <p:nvPr/>
        </p:nvSpPr>
        <p:spPr>
          <a:xfrm>
            <a:off x="4083068" y="2500041"/>
            <a:ext cx="1997346" cy="400110"/>
          </a:xfrm>
          <a:prstGeom prst="rect">
            <a:avLst/>
          </a:prstGeom>
          <a:noFill/>
        </p:spPr>
        <p:txBody>
          <a:bodyPr wrap="square" rtlCol="0">
            <a:spAutoFit/>
          </a:bodyPr>
          <a:lstStyle/>
          <a:p>
            <a:r>
              <a:rPr lang="zh-CN" altLang="en-US" sz="2000" b="1" dirty="0">
                <a:solidFill>
                  <a:schemeClr val="accent1"/>
                </a:solidFill>
                <a:latin typeface="+mj-ea"/>
                <a:ea typeface="+mj-ea"/>
              </a:rPr>
              <a:t>开拓进取</a:t>
            </a:r>
            <a:endParaRPr lang="zh-CN" altLang="en-US" sz="2000" b="1" dirty="0">
              <a:solidFill>
                <a:schemeClr val="accent1"/>
              </a:solidFill>
              <a:latin typeface="+mj-ea"/>
              <a:ea typeface="+mj-ea"/>
            </a:endParaRPr>
          </a:p>
        </p:txBody>
      </p:sp>
      <p:sp>
        <p:nvSpPr>
          <p:cNvPr id="25" name="TextBox 33"/>
          <p:cNvSpPr txBox="1"/>
          <p:nvPr/>
        </p:nvSpPr>
        <p:spPr>
          <a:xfrm>
            <a:off x="4145473" y="2807321"/>
            <a:ext cx="7351814" cy="646331"/>
          </a:xfrm>
          <a:prstGeom prst="rect">
            <a:avLst/>
          </a:prstGeom>
          <a:noFill/>
        </p:spPr>
        <p:txBody>
          <a:bodyPr wrap="square" rtlCol="0">
            <a:spAutoFit/>
          </a:bodyPr>
          <a:lstStyle/>
          <a:p>
            <a:r>
              <a:rPr lang="zh-CN" altLang="en-US" dirty="0">
                <a:solidFill>
                  <a:schemeClr val="accent1"/>
                </a:solidFill>
                <a:latin typeface="+mj-ea"/>
                <a:ea typeface="+mj-ea"/>
              </a:rPr>
              <a:t>在其位谋其政，在新岗位上努力将自身的业绩提升到一个新的层次，将自身的能力提升到一个新的层次。</a:t>
            </a:r>
            <a:endParaRPr lang="zh-CN" altLang="en-US" dirty="0">
              <a:solidFill>
                <a:schemeClr val="accent1"/>
              </a:solidFill>
              <a:latin typeface="+mj-ea"/>
              <a:ea typeface="+mj-ea"/>
            </a:endParaRPr>
          </a:p>
        </p:txBody>
      </p:sp>
      <p:grpSp>
        <p:nvGrpSpPr>
          <p:cNvPr id="26" name="组合 25"/>
          <p:cNvGrpSpPr/>
          <p:nvPr/>
        </p:nvGrpSpPr>
        <p:grpSpPr>
          <a:xfrm>
            <a:off x="877888" y="2946400"/>
            <a:ext cx="1939925" cy="1939925"/>
            <a:chOff x="877888" y="2946400"/>
            <a:chExt cx="1939925" cy="1939925"/>
          </a:xfrm>
        </p:grpSpPr>
        <p:sp>
          <p:nvSpPr>
            <p:cNvPr id="27" name="Oval 5"/>
            <p:cNvSpPr>
              <a:spLocks noChangeArrowheads="1"/>
            </p:cNvSpPr>
            <p:nvPr/>
          </p:nvSpPr>
          <p:spPr bwMode="auto">
            <a:xfrm>
              <a:off x="877888" y="2946400"/>
              <a:ext cx="1939925" cy="1939925"/>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28" name="TextBox 49"/>
            <p:cNvSpPr txBox="1"/>
            <p:nvPr/>
          </p:nvSpPr>
          <p:spPr>
            <a:xfrm>
              <a:off x="1078684" y="3193087"/>
              <a:ext cx="1538332" cy="1446550"/>
            </a:xfrm>
            <a:prstGeom prst="rect">
              <a:avLst/>
            </a:prstGeom>
            <a:noFill/>
            <a:ln w="38100" cap="flat">
              <a:no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defPPr>
                <a:defRPr lang="zh-CN"/>
              </a:defPPr>
              <a:lvl1pPr algn="ctr">
                <a:defRPr b="1">
                  <a:solidFill>
                    <a:schemeClr val="accent2"/>
                  </a:solidFill>
                  <a:latin typeface="+mj-ea"/>
                  <a:ea typeface="+mj-ea"/>
                </a:defRPr>
              </a:lvl1pPr>
            </a:lstStyle>
            <a:p>
              <a:r>
                <a:rPr lang="zh-CN" altLang="en-US" sz="4000" dirty="0"/>
                <a:t>指导思想</a:t>
              </a:r>
              <a:endParaRPr lang="zh-CN" altLang="en-US" sz="4000" dirty="0"/>
            </a:p>
          </p:txBody>
        </p:sp>
      </p:grpSp>
    </p:spTree>
  </p:cSld>
  <p:clrMapOvr>
    <a:masterClrMapping/>
  </p:clrMapOvr>
  <p:transition spd="slow" advTm="6568">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5.2  </a:t>
            </a:r>
            <a:r>
              <a:rPr lang="zh-CN" altLang="en-US" sz="2800" dirty="0">
                <a:solidFill>
                  <a:schemeClr val="accent2"/>
                </a:solidFill>
                <a:latin typeface="微软雅黑" panose="020B0503020204020204" pitchFamily="34" charset="-122"/>
                <a:ea typeface="微软雅黑" panose="020B0503020204020204" pitchFamily="34" charset="-122"/>
              </a:rPr>
              <a:t>市场策略</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5</a:t>
            </a:r>
            <a:endParaRPr lang="zh-CN" altLang="en-US" dirty="0">
              <a:solidFill>
                <a:schemeClr val="accent2"/>
              </a:solidFill>
            </a:endParaRPr>
          </a:p>
        </p:txBody>
      </p:sp>
      <p:pic>
        <p:nvPicPr>
          <p:cNvPr id="5" name="Picture 2" descr="D:\快盘\培训PPT\咸安PPT制作培训教程\导出\平板.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589553" y="1423571"/>
            <a:ext cx="5649948" cy="5179322"/>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600"/>
          <a:stretch>
            <a:fillRect/>
          </a:stretch>
        </p:blipFill>
        <p:spPr>
          <a:xfrm>
            <a:off x="5867399" y="1745542"/>
            <a:ext cx="5094273" cy="3817058"/>
          </a:xfrm>
          <a:prstGeom prst="rect">
            <a:avLst/>
          </a:prstGeom>
        </p:spPr>
      </p:pic>
      <p:sp>
        <p:nvSpPr>
          <p:cNvPr id="7" name="Oval 17"/>
          <p:cNvSpPr>
            <a:spLocks noChangeArrowheads="1"/>
          </p:cNvSpPr>
          <p:nvPr/>
        </p:nvSpPr>
        <p:spPr bwMode="auto">
          <a:xfrm>
            <a:off x="832605" y="1757271"/>
            <a:ext cx="680125" cy="678007"/>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r>
              <a:rPr lang="en-US" altLang="zh-CN" sz="2800" b="1" dirty="0">
                <a:solidFill>
                  <a:schemeClr val="accent2"/>
                </a:solidFill>
                <a:latin typeface="+mj-ea"/>
                <a:ea typeface="+mj-ea"/>
              </a:rPr>
              <a:t>1</a:t>
            </a:r>
            <a:endParaRPr lang="zh-CN" altLang="en-US" sz="2800" b="1" dirty="0">
              <a:solidFill>
                <a:schemeClr val="accent2"/>
              </a:solidFill>
              <a:latin typeface="+mj-ea"/>
              <a:ea typeface="+mj-ea"/>
            </a:endParaRPr>
          </a:p>
        </p:txBody>
      </p:sp>
      <p:sp>
        <p:nvSpPr>
          <p:cNvPr id="8" name="Oval 17"/>
          <p:cNvSpPr>
            <a:spLocks noChangeArrowheads="1"/>
          </p:cNvSpPr>
          <p:nvPr/>
        </p:nvSpPr>
        <p:spPr bwMode="auto">
          <a:xfrm>
            <a:off x="832605" y="3309679"/>
            <a:ext cx="680125" cy="678007"/>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r>
              <a:rPr lang="en-US" altLang="zh-CN" sz="2800" b="1" dirty="0">
                <a:solidFill>
                  <a:schemeClr val="accent2"/>
                </a:solidFill>
                <a:latin typeface="+mj-ea"/>
                <a:ea typeface="+mj-ea"/>
              </a:rPr>
              <a:t>2</a:t>
            </a:r>
            <a:endParaRPr lang="zh-CN" altLang="en-US" sz="2800" b="1" dirty="0">
              <a:solidFill>
                <a:schemeClr val="accent2"/>
              </a:solidFill>
              <a:latin typeface="+mj-ea"/>
              <a:ea typeface="+mj-ea"/>
            </a:endParaRPr>
          </a:p>
        </p:txBody>
      </p:sp>
      <p:sp>
        <p:nvSpPr>
          <p:cNvPr id="9" name="Oval 17"/>
          <p:cNvSpPr>
            <a:spLocks noChangeArrowheads="1"/>
          </p:cNvSpPr>
          <p:nvPr/>
        </p:nvSpPr>
        <p:spPr bwMode="auto">
          <a:xfrm>
            <a:off x="832605" y="4869160"/>
            <a:ext cx="680125" cy="678007"/>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r>
              <a:rPr lang="en-US" altLang="zh-CN" sz="2800" b="1" dirty="0">
                <a:solidFill>
                  <a:schemeClr val="accent2"/>
                </a:solidFill>
                <a:latin typeface="+mj-ea"/>
                <a:ea typeface="+mj-ea"/>
              </a:rPr>
              <a:t>3</a:t>
            </a:r>
            <a:endParaRPr lang="zh-CN" altLang="en-US" sz="2800" b="1" dirty="0">
              <a:solidFill>
                <a:schemeClr val="accent2"/>
              </a:solidFill>
              <a:latin typeface="+mj-ea"/>
              <a:ea typeface="+mj-ea"/>
            </a:endParaRPr>
          </a:p>
        </p:txBody>
      </p:sp>
      <p:sp>
        <p:nvSpPr>
          <p:cNvPr id="10" name="矩形 9"/>
          <p:cNvSpPr/>
          <p:nvPr/>
        </p:nvSpPr>
        <p:spPr>
          <a:xfrm>
            <a:off x="1633885" y="1757271"/>
            <a:ext cx="3672408" cy="10156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sz="2000" dirty="0">
                <a:solidFill>
                  <a:schemeClr val="accent1"/>
                </a:solidFill>
                <a:latin typeface="+mn-ea"/>
                <a:ea typeface="+mn-ea"/>
                <a:sym typeface="Arial" panose="020B0604020202020204" pitchFamily="34" charset="0"/>
              </a:rPr>
              <a:t>坚持入门、中端、高端三款产品同步发力，满足不同层次需求的消费者的理念。</a:t>
            </a:r>
            <a:endParaRPr lang="zh-CN" altLang="en-US" sz="2000" dirty="0">
              <a:solidFill>
                <a:schemeClr val="accent1"/>
              </a:solidFill>
              <a:latin typeface="+mn-ea"/>
              <a:ea typeface="+mn-ea"/>
              <a:sym typeface="Arial" panose="020B0604020202020204" pitchFamily="34" charset="0"/>
            </a:endParaRPr>
          </a:p>
        </p:txBody>
      </p:sp>
      <p:sp>
        <p:nvSpPr>
          <p:cNvPr id="11" name="矩形 10"/>
          <p:cNvSpPr/>
          <p:nvPr/>
        </p:nvSpPr>
        <p:spPr>
          <a:xfrm>
            <a:off x="1633885" y="3245629"/>
            <a:ext cx="3672408" cy="10156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sz="2000" dirty="0">
                <a:solidFill>
                  <a:schemeClr val="accent1"/>
                </a:solidFill>
                <a:latin typeface="+mn-ea"/>
                <a:ea typeface="+mn-ea"/>
                <a:sym typeface="Arial" panose="020B0604020202020204" pitchFamily="34" charset="0"/>
              </a:rPr>
              <a:t>在某某市场方面继续发力，在未来三年培养成公司主要收入来源。</a:t>
            </a:r>
            <a:endParaRPr lang="zh-CN" altLang="en-US" sz="2000" dirty="0">
              <a:solidFill>
                <a:schemeClr val="accent1"/>
              </a:solidFill>
              <a:latin typeface="+mn-ea"/>
              <a:ea typeface="+mn-ea"/>
              <a:sym typeface="Arial" panose="020B0604020202020204" pitchFamily="34" charset="0"/>
            </a:endParaRPr>
          </a:p>
        </p:txBody>
      </p:sp>
      <p:sp>
        <p:nvSpPr>
          <p:cNvPr id="12" name="矩形 11"/>
          <p:cNvSpPr/>
          <p:nvPr/>
        </p:nvSpPr>
        <p:spPr>
          <a:xfrm>
            <a:off x="1633885" y="4869160"/>
            <a:ext cx="3672408" cy="10156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sz="2000" dirty="0">
                <a:solidFill>
                  <a:schemeClr val="accent1"/>
                </a:solidFill>
                <a:latin typeface="+mn-ea"/>
                <a:ea typeface="+mn-ea"/>
                <a:sym typeface="Arial" panose="020B0604020202020204" pitchFamily="34" charset="0"/>
              </a:rPr>
              <a:t>加大到网络渠道的投入，天猫和京东旗舰店销售额力争上升到</a:t>
            </a:r>
            <a:r>
              <a:rPr lang="en-US" altLang="zh-CN" sz="2000" dirty="0">
                <a:solidFill>
                  <a:schemeClr val="accent1"/>
                </a:solidFill>
                <a:latin typeface="+mn-ea"/>
                <a:ea typeface="+mn-ea"/>
                <a:sym typeface="Arial" panose="020B0604020202020204" pitchFamily="34" charset="0"/>
              </a:rPr>
              <a:t>30%</a:t>
            </a:r>
            <a:r>
              <a:rPr lang="zh-CN" altLang="en-US" sz="2000" dirty="0">
                <a:solidFill>
                  <a:schemeClr val="accent1"/>
                </a:solidFill>
                <a:latin typeface="+mn-ea"/>
                <a:ea typeface="+mn-ea"/>
                <a:sym typeface="Arial" panose="020B0604020202020204" pitchFamily="34" charset="0"/>
              </a:rPr>
              <a:t>。</a:t>
            </a:r>
            <a:endParaRPr lang="zh-CN" altLang="en-US" sz="2000" dirty="0">
              <a:solidFill>
                <a:schemeClr val="accent1"/>
              </a:solidFill>
              <a:latin typeface="+mn-ea"/>
              <a:ea typeface="+mn-ea"/>
              <a:sym typeface="Arial" panose="020B0604020202020204" pitchFamily="34" charset="0"/>
            </a:endParaRPr>
          </a:p>
        </p:txBody>
      </p:sp>
      <p:sp>
        <p:nvSpPr>
          <p:cNvPr id="13" name="文本框 12"/>
          <p:cNvSpPr txBox="1"/>
          <p:nvPr/>
        </p:nvSpPr>
        <p:spPr>
          <a:xfrm>
            <a:off x="6610385" y="6141583"/>
            <a:ext cx="3672800" cy="338554"/>
          </a:xfrm>
          <a:prstGeom prst="rect">
            <a:avLst/>
          </a:prstGeom>
          <a:noFill/>
        </p:spPr>
        <p:txBody>
          <a:bodyPr wrap="none" rtlCol="0">
            <a:spAutoFit/>
          </a:bodyPr>
          <a:lstStyle/>
          <a:p>
            <a:r>
              <a:rPr lang="zh-CN" altLang="en-US" sz="1600" dirty="0">
                <a:solidFill>
                  <a:schemeClr val="accent1"/>
                </a:solidFill>
                <a:latin typeface="+mj-ea"/>
                <a:ea typeface="+mj-ea"/>
              </a:rPr>
              <a:t>这里可以用来展示相关图片或视频文件</a:t>
            </a:r>
            <a:endParaRPr lang="zh-CN" altLang="en-US" sz="1600" dirty="0">
              <a:solidFill>
                <a:schemeClr val="accent1"/>
              </a:solidFill>
              <a:latin typeface="+mj-ea"/>
              <a:ea typeface="+mj-ea"/>
            </a:endParaRPr>
          </a:p>
        </p:txBody>
      </p:sp>
    </p:spTree>
  </p:cSld>
  <p:clrMapOvr>
    <a:masterClrMapping/>
  </p:clrMapOvr>
  <p:transition spd="slow" advTm="5352">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5.3 </a:t>
            </a:r>
            <a:r>
              <a:rPr lang="zh-CN" altLang="en-US" sz="2800" dirty="0">
                <a:solidFill>
                  <a:schemeClr val="accent2"/>
                </a:solidFill>
                <a:latin typeface="微软雅黑" panose="020B0503020204020204" pitchFamily="34" charset="-122"/>
                <a:ea typeface="微软雅黑" panose="020B0503020204020204" pitchFamily="34" charset="-122"/>
              </a:rPr>
              <a:t>具体目标</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5</a:t>
            </a:r>
            <a:endParaRPr lang="zh-CN" altLang="en-US" dirty="0">
              <a:solidFill>
                <a:schemeClr val="accent2"/>
              </a:solidFill>
            </a:endParaRPr>
          </a:p>
        </p:txBody>
      </p:sp>
      <p:sp>
        <p:nvSpPr>
          <p:cNvPr id="5" name="Freeform 5"/>
          <p:cNvSpPr/>
          <p:nvPr/>
        </p:nvSpPr>
        <p:spPr bwMode="auto">
          <a:xfrm>
            <a:off x="4695898" y="3291857"/>
            <a:ext cx="2293412" cy="3418721"/>
          </a:xfrm>
          <a:custGeom>
            <a:avLst/>
            <a:gdLst>
              <a:gd name="T0" fmla="*/ 1583 w 2240"/>
              <a:gd name="T1" fmla="*/ 3328 h 3328"/>
              <a:gd name="T2" fmla="*/ 932 w 2240"/>
              <a:gd name="T3" fmla="*/ 3328 h 3328"/>
              <a:gd name="T4" fmla="*/ 980 w 2240"/>
              <a:gd name="T5" fmla="*/ 2176 h 3328"/>
              <a:gd name="T6" fmla="*/ 98 w 2240"/>
              <a:gd name="T7" fmla="*/ 1327 h 3328"/>
              <a:gd name="T8" fmla="*/ 215 w 2240"/>
              <a:gd name="T9" fmla="*/ 1195 h 3328"/>
              <a:gd name="T10" fmla="*/ 995 w 2240"/>
              <a:gd name="T11" fmla="*/ 1820 h 3328"/>
              <a:gd name="T12" fmla="*/ 1060 w 2240"/>
              <a:gd name="T13" fmla="*/ 239 h 3328"/>
              <a:gd name="T14" fmla="*/ 1430 w 2240"/>
              <a:gd name="T15" fmla="*/ 239 h 3328"/>
              <a:gd name="T16" fmla="*/ 1489 w 2240"/>
              <a:gd name="T17" fmla="*/ 1413 h 3328"/>
              <a:gd name="T18" fmla="*/ 2075 w 2240"/>
              <a:gd name="T19" fmla="*/ 915 h 3328"/>
              <a:gd name="T20" fmla="*/ 2158 w 2240"/>
              <a:gd name="T21" fmla="*/ 1003 h 3328"/>
              <a:gd name="T22" fmla="*/ 1501 w 2240"/>
              <a:gd name="T23" fmla="*/ 1672 h 3328"/>
              <a:gd name="T24" fmla="*/ 1583 w 2240"/>
              <a:gd name="T25" fmla="*/ 3328 h 3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0" h="3328">
                <a:moveTo>
                  <a:pt x="1583" y="3328"/>
                </a:moveTo>
                <a:lnTo>
                  <a:pt x="932" y="3328"/>
                </a:lnTo>
                <a:cubicBezTo>
                  <a:pt x="948" y="2944"/>
                  <a:pt x="964" y="2560"/>
                  <a:pt x="980" y="2176"/>
                </a:cubicBezTo>
                <a:cubicBezTo>
                  <a:pt x="686" y="1893"/>
                  <a:pt x="392" y="1610"/>
                  <a:pt x="98" y="1327"/>
                </a:cubicBezTo>
                <a:cubicBezTo>
                  <a:pt x="0" y="1225"/>
                  <a:pt x="97" y="1109"/>
                  <a:pt x="215" y="1195"/>
                </a:cubicBezTo>
                <a:cubicBezTo>
                  <a:pt x="475" y="1403"/>
                  <a:pt x="735" y="1611"/>
                  <a:pt x="995" y="1820"/>
                </a:cubicBezTo>
                <a:cubicBezTo>
                  <a:pt x="1017" y="1293"/>
                  <a:pt x="1038" y="766"/>
                  <a:pt x="1060" y="239"/>
                </a:cubicBezTo>
                <a:cubicBezTo>
                  <a:pt x="1094" y="34"/>
                  <a:pt x="1403" y="0"/>
                  <a:pt x="1430" y="239"/>
                </a:cubicBezTo>
                <a:cubicBezTo>
                  <a:pt x="1450" y="630"/>
                  <a:pt x="1469" y="1022"/>
                  <a:pt x="1489" y="1413"/>
                </a:cubicBezTo>
                <a:cubicBezTo>
                  <a:pt x="1684" y="1247"/>
                  <a:pt x="1879" y="1081"/>
                  <a:pt x="2075" y="915"/>
                </a:cubicBezTo>
                <a:cubicBezTo>
                  <a:pt x="2148" y="846"/>
                  <a:pt x="2240" y="924"/>
                  <a:pt x="2158" y="1003"/>
                </a:cubicBezTo>
                <a:cubicBezTo>
                  <a:pt x="1939" y="1226"/>
                  <a:pt x="1720" y="1449"/>
                  <a:pt x="1501" y="1672"/>
                </a:cubicBezTo>
                <a:lnTo>
                  <a:pt x="1583" y="3328"/>
                </a:ln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 name="Oval 6"/>
          <p:cNvSpPr>
            <a:spLocks noChangeArrowheads="1"/>
          </p:cNvSpPr>
          <p:nvPr/>
        </p:nvSpPr>
        <p:spPr bwMode="auto">
          <a:xfrm>
            <a:off x="6511084" y="2666383"/>
            <a:ext cx="1189494" cy="1191632"/>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7" name="Oval 7"/>
          <p:cNvSpPr>
            <a:spLocks noChangeArrowheads="1"/>
          </p:cNvSpPr>
          <p:nvPr/>
        </p:nvSpPr>
        <p:spPr bwMode="auto">
          <a:xfrm>
            <a:off x="4308672" y="3041551"/>
            <a:ext cx="1071828" cy="107610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8" name="Oval 8"/>
          <p:cNvSpPr>
            <a:spLocks noChangeArrowheads="1"/>
          </p:cNvSpPr>
          <p:nvPr/>
        </p:nvSpPr>
        <p:spPr bwMode="auto">
          <a:xfrm>
            <a:off x="4099013" y="3933670"/>
            <a:ext cx="1371340" cy="1377758"/>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9" name="Oval 9"/>
          <p:cNvSpPr>
            <a:spLocks noChangeArrowheads="1"/>
          </p:cNvSpPr>
          <p:nvPr/>
        </p:nvSpPr>
        <p:spPr bwMode="auto">
          <a:xfrm>
            <a:off x="6598393" y="3751132"/>
            <a:ext cx="1294324" cy="1298601"/>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0" name="Oval 10"/>
          <p:cNvSpPr>
            <a:spLocks noChangeArrowheads="1"/>
          </p:cNvSpPr>
          <p:nvPr/>
        </p:nvSpPr>
        <p:spPr bwMode="auto">
          <a:xfrm>
            <a:off x="5091682" y="2448390"/>
            <a:ext cx="1807651" cy="1812344"/>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grpSp>
        <p:nvGrpSpPr>
          <p:cNvPr id="11" name="组合 10"/>
          <p:cNvGrpSpPr/>
          <p:nvPr/>
        </p:nvGrpSpPr>
        <p:grpSpPr>
          <a:xfrm>
            <a:off x="567146" y="5918522"/>
            <a:ext cx="642020" cy="853450"/>
            <a:chOff x="567145" y="5038676"/>
            <a:chExt cx="779027" cy="1068972"/>
          </a:xfrm>
        </p:grpSpPr>
        <p:sp>
          <p:nvSpPr>
            <p:cNvPr id="12" name="Freeform 11"/>
            <p:cNvSpPr/>
            <p:nvPr/>
          </p:nvSpPr>
          <p:spPr bwMode="auto">
            <a:xfrm>
              <a:off x="815669" y="5444917"/>
              <a:ext cx="119483" cy="638835"/>
            </a:xfrm>
            <a:custGeom>
              <a:avLst/>
              <a:gdLst>
                <a:gd name="T0" fmla="*/ 5 w 156"/>
                <a:gd name="T1" fmla="*/ 83 h 834"/>
                <a:gd name="T2" fmla="*/ 107 w 156"/>
                <a:gd name="T3" fmla="*/ 83 h 834"/>
                <a:gd name="T4" fmla="*/ 156 w 156"/>
                <a:gd name="T5" fmla="*/ 834 h 834"/>
                <a:gd name="T6" fmla="*/ 5 w 156"/>
                <a:gd name="T7" fmla="*/ 834 h 834"/>
                <a:gd name="T8" fmla="*/ 5 w 156"/>
                <a:gd name="T9" fmla="*/ 83 h 834"/>
              </a:gdLst>
              <a:ahLst/>
              <a:cxnLst>
                <a:cxn ang="0">
                  <a:pos x="T0" y="T1"/>
                </a:cxn>
                <a:cxn ang="0">
                  <a:pos x="T2" y="T3"/>
                </a:cxn>
                <a:cxn ang="0">
                  <a:pos x="T4" y="T5"/>
                </a:cxn>
                <a:cxn ang="0">
                  <a:pos x="T6" y="T7"/>
                </a:cxn>
                <a:cxn ang="0">
                  <a:pos x="T8" y="T9"/>
                </a:cxn>
              </a:cxnLst>
              <a:rect l="0" t="0" r="r" b="b"/>
              <a:pathLst>
                <a:path w="156" h="834">
                  <a:moveTo>
                    <a:pt x="5" y="83"/>
                  </a:moveTo>
                  <a:cubicBezTo>
                    <a:pt x="0" y="10"/>
                    <a:pt x="106" y="0"/>
                    <a:pt x="107" y="83"/>
                  </a:cubicBezTo>
                  <a:cubicBezTo>
                    <a:pt x="124" y="333"/>
                    <a:pt x="140" y="584"/>
                    <a:pt x="156" y="834"/>
                  </a:cubicBezTo>
                  <a:cubicBezTo>
                    <a:pt x="106" y="834"/>
                    <a:pt x="55" y="834"/>
                    <a:pt x="5" y="834"/>
                  </a:cubicBezTo>
                  <a:cubicBezTo>
                    <a:pt x="5" y="584"/>
                    <a:pt x="5" y="333"/>
                    <a:pt x="5" y="8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accent1"/>
                </a:solidFill>
              </a:endParaRPr>
            </a:p>
          </p:txBody>
        </p:sp>
        <p:sp>
          <p:nvSpPr>
            <p:cNvPr id="13" name="Oval 12"/>
            <p:cNvSpPr>
              <a:spLocks noChangeArrowheads="1"/>
            </p:cNvSpPr>
            <p:nvPr/>
          </p:nvSpPr>
          <p:spPr bwMode="auto">
            <a:xfrm>
              <a:off x="567145" y="5038676"/>
              <a:ext cx="563959" cy="565552"/>
            </a:xfrm>
            <a:prstGeom prst="ellipse">
              <a:avLst/>
            </a:prstGeom>
            <a:solidFill>
              <a:schemeClr val="bg1"/>
            </a:solidFill>
            <a:ln w="15875"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4" name="Freeform 13"/>
            <p:cNvSpPr/>
            <p:nvPr/>
          </p:nvSpPr>
          <p:spPr bwMode="auto">
            <a:xfrm>
              <a:off x="1127917" y="5664765"/>
              <a:ext cx="81248" cy="442883"/>
            </a:xfrm>
            <a:custGeom>
              <a:avLst/>
              <a:gdLst>
                <a:gd name="T0" fmla="*/ 3 w 108"/>
                <a:gd name="T1" fmla="*/ 58 h 579"/>
                <a:gd name="T2" fmla="*/ 74 w 108"/>
                <a:gd name="T3" fmla="*/ 58 h 579"/>
                <a:gd name="T4" fmla="*/ 108 w 108"/>
                <a:gd name="T5" fmla="*/ 579 h 579"/>
                <a:gd name="T6" fmla="*/ 3 w 108"/>
                <a:gd name="T7" fmla="*/ 579 h 579"/>
                <a:gd name="T8" fmla="*/ 3 w 108"/>
                <a:gd name="T9" fmla="*/ 58 h 579"/>
              </a:gdLst>
              <a:ahLst/>
              <a:cxnLst>
                <a:cxn ang="0">
                  <a:pos x="T0" y="T1"/>
                </a:cxn>
                <a:cxn ang="0">
                  <a:pos x="T2" y="T3"/>
                </a:cxn>
                <a:cxn ang="0">
                  <a:pos x="T4" y="T5"/>
                </a:cxn>
                <a:cxn ang="0">
                  <a:pos x="T6" y="T7"/>
                </a:cxn>
                <a:cxn ang="0">
                  <a:pos x="T8" y="T9"/>
                </a:cxn>
              </a:cxnLst>
              <a:rect l="0" t="0" r="r" b="b"/>
              <a:pathLst>
                <a:path w="108" h="579">
                  <a:moveTo>
                    <a:pt x="3" y="58"/>
                  </a:moveTo>
                  <a:cubicBezTo>
                    <a:pt x="0" y="7"/>
                    <a:pt x="74" y="0"/>
                    <a:pt x="74" y="58"/>
                  </a:cubicBezTo>
                  <a:cubicBezTo>
                    <a:pt x="86" y="232"/>
                    <a:pt x="97" y="405"/>
                    <a:pt x="108" y="579"/>
                  </a:cubicBezTo>
                  <a:cubicBezTo>
                    <a:pt x="73" y="579"/>
                    <a:pt x="38" y="579"/>
                    <a:pt x="3" y="579"/>
                  </a:cubicBezTo>
                  <a:cubicBezTo>
                    <a:pt x="3" y="405"/>
                    <a:pt x="3" y="232"/>
                    <a:pt x="3" y="5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5" name="Oval 14"/>
            <p:cNvSpPr>
              <a:spLocks noChangeArrowheads="1"/>
            </p:cNvSpPr>
            <p:nvPr/>
          </p:nvSpPr>
          <p:spPr bwMode="auto">
            <a:xfrm>
              <a:off x="955862" y="5382786"/>
              <a:ext cx="390310" cy="391903"/>
            </a:xfrm>
            <a:prstGeom prst="ellipse">
              <a:avLst/>
            </a:prstGeom>
            <a:solidFill>
              <a:schemeClr val="bg1"/>
            </a:solidFill>
            <a:ln w="15875"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grpSp>
      <p:grpSp>
        <p:nvGrpSpPr>
          <p:cNvPr id="16" name="组合 15"/>
          <p:cNvGrpSpPr/>
          <p:nvPr/>
        </p:nvGrpSpPr>
        <p:grpSpPr>
          <a:xfrm>
            <a:off x="2526662" y="5570621"/>
            <a:ext cx="451647" cy="1027703"/>
            <a:chOff x="2526662" y="4646772"/>
            <a:chExt cx="548028" cy="1287228"/>
          </a:xfrm>
        </p:grpSpPr>
        <p:sp>
          <p:nvSpPr>
            <p:cNvPr id="17" name="Freeform 15"/>
            <p:cNvSpPr/>
            <p:nvPr/>
          </p:nvSpPr>
          <p:spPr bwMode="auto">
            <a:xfrm>
              <a:off x="2767221" y="5312690"/>
              <a:ext cx="116297" cy="621310"/>
            </a:xfrm>
            <a:custGeom>
              <a:avLst/>
              <a:gdLst>
                <a:gd name="T0" fmla="*/ 5 w 152"/>
                <a:gd name="T1" fmla="*/ 81 h 813"/>
                <a:gd name="T2" fmla="*/ 105 w 152"/>
                <a:gd name="T3" fmla="*/ 81 h 813"/>
                <a:gd name="T4" fmla="*/ 152 w 152"/>
                <a:gd name="T5" fmla="*/ 813 h 813"/>
                <a:gd name="T6" fmla="*/ 5 w 152"/>
                <a:gd name="T7" fmla="*/ 813 h 813"/>
                <a:gd name="T8" fmla="*/ 5 w 152"/>
                <a:gd name="T9" fmla="*/ 81 h 813"/>
              </a:gdLst>
              <a:ahLst/>
              <a:cxnLst>
                <a:cxn ang="0">
                  <a:pos x="T0" y="T1"/>
                </a:cxn>
                <a:cxn ang="0">
                  <a:pos x="T2" y="T3"/>
                </a:cxn>
                <a:cxn ang="0">
                  <a:pos x="T4" y="T5"/>
                </a:cxn>
                <a:cxn ang="0">
                  <a:pos x="T6" y="T7"/>
                </a:cxn>
                <a:cxn ang="0">
                  <a:pos x="T8" y="T9"/>
                </a:cxn>
              </a:cxnLst>
              <a:rect l="0" t="0" r="r" b="b"/>
              <a:pathLst>
                <a:path w="152" h="813">
                  <a:moveTo>
                    <a:pt x="5" y="81"/>
                  </a:moveTo>
                  <a:cubicBezTo>
                    <a:pt x="0" y="10"/>
                    <a:pt x="104" y="0"/>
                    <a:pt x="105" y="81"/>
                  </a:cubicBezTo>
                  <a:cubicBezTo>
                    <a:pt x="121" y="325"/>
                    <a:pt x="136" y="569"/>
                    <a:pt x="152" y="813"/>
                  </a:cubicBezTo>
                  <a:cubicBezTo>
                    <a:pt x="103" y="813"/>
                    <a:pt x="54" y="813"/>
                    <a:pt x="5" y="813"/>
                  </a:cubicBezTo>
                  <a:cubicBezTo>
                    <a:pt x="5" y="569"/>
                    <a:pt x="5" y="325"/>
                    <a:pt x="5" y="8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8" name="Oval 16"/>
            <p:cNvSpPr>
              <a:spLocks noChangeArrowheads="1"/>
            </p:cNvSpPr>
            <p:nvPr/>
          </p:nvSpPr>
          <p:spPr bwMode="auto">
            <a:xfrm>
              <a:off x="2526662" y="4646772"/>
              <a:ext cx="548028" cy="756724"/>
            </a:xfrm>
            <a:prstGeom prst="ellipse">
              <a:avLst/>
            </a:prstGeom>
            <a:solidFill>
              <a:schemeClr val="bg1"/>
            </a:solidFill>
            <a:ln w="15875"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grpSp>
      <p:grpSp>
        <p:nvGrpSpPr>
          <p:cNvPr id="19" name="组合 18"/>
          <p:cNvGrpSpPr/>
          <p:nvPr/>
        </p:nvGrpSpPr>
        <p:grpSpPr>
          <a:xfrm>
            <a:off x="3074690" y="5937923"/>
            <a:ext cx="313789" cy="677926"/>
            <a:chOff x="3074690" y="5102400"/>
            <a:chExt cx="380752" cy="849124"/>
          </a:xfrm>
        </p:grpSpPr>
        <p:sp>
          <p:nvSpPr>
            <p:cNvPr id="20" name="Freeform 17"/>
            <p:cNvSpPr/>
            <p:nvPr/>
          </p:nvSpPr>
          <p:spPr bwMode="auto">
            <a:xfrm>
              <a:off x="3241966" y="5521386"/>
              <a:ext cx="81248" cy="430138"/>
            </a:xfrm>
            <a:custGeom>
              <a:avLst/>
              <a:gdLst>
                <a:gd name="T0" fmla="*/ 3 w 106"/>
                <a:gd name="T1" fmla="*/ 56 h 564"/>
                <a:gd name="T2" fmla="*/ 73 w 106"/>
                <a:gd name="T3" fmla="*/ 56 h 564"/>
                <a:gd name="T4" fmla="*/ 106 w 106"/>
                <a:gd name="T5" fmla="*/ 564 h 564"/>
                <a:gd name="T6" fmla="*/ 3 w 106"/>
                <a:gd name="T7" fmla="*/ 564 h 564"/>
                <a:gd name="T8" fmla="*/ 3 w 106"/>
                <a:gd name="T9" fmla="*/ 56 h 564"/>
              </a:gdLst>
              <a:ahLst/>
              <a:cxnLst>
                <a:cxn ang="0">
                  <a:pos x="T0" y="T1"/>
                </a:cxn>
                <a:cxn ang="0">
                  <a:pos x="T2" y="T3"/>
                </a:cxn>
                <a:cxn ang="0">
                  <a:pos x="T4" y="T5"/>
                </a:cxn>
                <a:cxn ang="0">
                  <a:pos x="T6" y="T7"/>
                </a:cxn>
                <a:cxn ang="0">
                  <a:pos x="T8" y="T9"/>
                </a:cxn>
              </a:cxnLst>
              <a:rect l="0" t="0" r="r" b="b"/>
              <a:pathLst>
                <a:path w="106" h="564">
                  <a:moveTo>
                    <a:pt x="3" y="56"/>
                  </a:moveTo>
                  <a:cubicBezTo>
                    <a:pt x="0" y="7"/>
                    <a:pt x="72" y="0"/>
                    <a:pt x="73" y="56"/>
                  </a:cubicBezTo>
                  <a:cubicBezTo>
                    <a:pt x="84" y="226"/>
                    <a:pt x="95" y="395"/>
                    <a:pt x="106" y="564"/>
                  </a:cubicBezTo>
                  <a:cubicBezTo>
                    <a:pt x="72" y="564"/>
                    <a:pt x="38" y="564"/>
                    <a:pt x="3" y="564"/>
                  </a:cubicBezTo>
                  <a:cubicBezTo>
                    <a:pt x="3" y="395"/>
                    <a:pt x="3" y="226"/>
                    <a:pt x="3" y="5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accent1"/>
                </a:solidFill>
              </a:endParaRPr>
            </a:p>
          </p:txBody>
        </p:sp>
        <p:sp>
          <p:nvSpPr>
            <p:cNvPr id="21" name="Oval 18"/>
            <p:cNvSpPr>
              <a:spLocks noChangeArrowheads="1"/>
            </p:cNvSpPr>
            <p:nvPr/>
          </p:nvSpPr>
          <p:spPr bwMode="auto">
            <a:xfrm>
              <a:off x="3074690" y="5102400"/>
              <a:ext cx="380752" cy="525724"/>
            </a:xfrm>
            <a:prstGeom prst="ellipse">
              <a:avLst/>
            </a:prstGeom>
            <a:solidFill>
              <a:schemeClr val="bg1"/>
            </a:solidFill>
            <a:ln w="15875"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grpSp>
      <p:grpSp>
        <p:nvGrpSpPr>
          <p:cNvPr id="22" name="组合 21"/>
          <p:cNvGrpSpPr/>
          <p:nvPr/>
        </p:nvGrpSpPr>
        <p:grpSpPr>
          <a:xfrm>
            <a:off x="8556559" y="5863328"/>
            <a:ext cx="330526" cy="658527"/>
            <a:chOff x="8556559" y="4890517"/>
            <a:chExt cx="433324" cy="967014"/>
          </a:xfrm>
        </p:grpSpPr>
        <p:sp>
          <p:nvSpPr>
            <p:cNvPr id="23" name="Freeform 19"/>
            <p:cNvSpPr/>
            <p:nvPr/>
          </p:nvSpPr>
          <p:spPr bwMode="auto">
            <a:xfrm>
              <a:off x="8747731" y="5366855"/>
              <a:ext cx="90807" cy="490676"/>
            </a:xfrm>
            <a:custGeom>
              <a:avLst/>
              <a:gdLst>
                <a:gd name="T0" fmla="*/ 4 w 120"/>
                <a:gd name="T1" fmla="*/ 64 h 643"/>
                <a:gd name="T2" fmla="*/ 83 w 120"/>
                <a:gd name="T3" fmla="*/ 64 h 643"/>
                <a:gd name="T4" fmla="*/ 120 w 120"/>
                <a:gd name="T5" fmla="*/ 643 h 643"/>
                <a:gd name="T6" fmla="*/ 4 w 120"/>
                <a:gd name="T7" fmla="*/ 643 h 643"/>
                <a:gd name="T8" fmla="*/ 4 w 120"/>
                <a:gd name="T9" fmla="*/ 64 h 643"/>
              </a:gdLst>
              <a:ahLst/>
              <a:cxnLst>
                <a:cxn ang="0">
                  <a:pos x="T0" y="T1"/>
                </a:cxn>
                <a:cxn ang="0">
                  <a:pos x="T2" y="T3"/>
                </a:cxn>
                <a:cxn ang="0">
                  <a:pos x="T4" y="T5"/>
                </a:cxn>
                <a:cxn ang="0">
                  <a:pos x="T6" y="T7"/>
                </a:cxn>
                <a:cxn ang="0">
                  <a:pos x="T8" y="T9"/>
                </a:cxn>
              </a:cxnLst>
              <a:rect l="0" t="0" r="r" b="b"/>
              <a:pathLst>
                <a:path w="120" h="643">
                  <a:moveTo>
                    <a:pt x="4" y="64"/>
                  </a:moveTo>
                  <a:cubicBezTo>
                    <a:pt x="0" y="8"/>
                    <a:pt x="82" y="0"/>
                    <a:pt x="83" y="64"/>
                  </a:cubicBezTo>
                  <a:cubicBezTo>
                    <a:pt x="95" y="257"/>
                    <a:pt x="108" y="450"/>
                    <a:pt x="120" y="643"/>
                  </a:cubicBezTo>
                  <a:cubicBezTo>
                    <a:pt x="81" y="643"/>
                    <a:pt x="43" y="643"/>
                    <a:pt x="4" y="643"/>
                  </a:cubicBezTo>
                  <a:cubicBezTo>
                    <a:pt x="4" y="450"/>
                    <a:pt x="4" y="257"/>
                    <a:pt x="4" y="6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24" name="Oval 20"/>
            <p:cNvSpPr>
              <a:spLocks noChangeArrowheads="1"/>
            </p:cNvSpPr>
            <p:nvPr/>
          </p:nvSpPr>
          <p:spPr bwMode="auto">
            <a:xfrm>
              <a:off x="8556559" y="4890517"/>
              <a:ext cx="433324" cy="597414"/>
            </a:xfrm>
            <a:prstGeom prst="ellipse">
              <a:avLst/>
            </a:prstGeom>
            <a:solidFill>
              <a:schemeClr val="bg1"/>
            </a:solidFill>
            <a:ln w="15875"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grpSp>
      <p:grpSp>
        <p:nvGrpSpPr>
          <p:cNvPr id="25" name="组合 24"/>
          <p:cNvGrpSpPr/>
          <p:nvPr/>
        </p:nvGrpSpPr>
        <p:grpSpPr>
          <a:xfrm>
            <a:off x="10500145" y="5739065"/>
            <a:ext cx="808087" cy="999182"/>
            <a:chOff x="10500145" y="4600572"/>
            <a:chExt cx="1059414" cy="1467249"/>
          </a:xfrm>
        </p:grpSpPr>
        <p:sp>
          <p:nvSpPr>
            <p:cNvPr id="26" name="Freeform 21"/>
            <p:cNvSpPr/>
            <p:nvPr/>
          </p:nvSpPr>
          <p:spPr bwMode="auto">
            <a:xfrm>
              <a:off x="11151724" y="5358890"/>
              <a:ext cx="132228" cy="708931"/>
            </a:xfrm>
            <a:custGeom>
              <a:avLst/>
              <a:gdLst>
                <a:gd name="T0" fmla="*/ 168 w 174"/>
                <a:gd name="T1" fmla="*/ 92 h 926"/>
                <a:gd name="T2" fmla="*/ 54 w 174"/>
                <a:gd name="T3" fmla="*/ 92 h 926"/>
                <a:gd name="T4" fmla="*/ 0 w 174"/>
                <a:gd name="T5" fmla="*/ 926 h 926"/>
                <a:gd name="T6" fmla="*/ 168 w 174"/>
                <a:gd name="T7" fmla="*/ 926 h 926"/>
                <a:gd name="T8" fmla="*/ 168 w 174"/>
                <a:gd name="T9" fmla="*/ 92 h 926"/>
              </a:gdLst>
              <a:ahLst/>
              <a:cxnLst>
                <a:cxn ang="0">
                  <a:pos x="T0" y="T1"/>
                </a:cxn>
                <a:cxn ang="0">
                  <a:pos x="T2" y="T3"/>
                </a:cxn>
                <a:cxn ang="0">
                  <a:pos x="T4" y="T5"/>
                </a:cxn>
                <a:cxn ang="0">
                  <a:pos x="T6" y="T7"/>
                </a:cxn>
                <a:cxn ang="0">
                  <a:pos x="T8" y="T9"/>
                </a:cxn>
              </a:cxnLst>
              <a:rect l="0" t="0" r="r" b="b"/>
              <a:pathLst>
                <a:path w="174" h="926">
                  <a:moveTo>
                    <a:pt x="168" y="92"/>
                  </a:moveTo>
                  <a:cubicBezTo>
                    <a:pt x="174" y="11"/>
                    <a:pt x="56" y="0"/>
                    <a:pt x="54" y="92"/>
                  </a:cubicBezTo>
                  <a:cubicBezTo>
                    <a:pt x="36" y="370"/>
                    <a:pt x="18" y="648"/>
                    <a:pt x="0" y="926"/>
                  </a:cubicBezTo>
                  <a:cubicBezTo>
                    <a:pt x="56" y="926"/>
                    <a:pt x="112" y="926"/>
                    <a:pt x="168" y="926"/>
                  </a:cubicBezTo>
                  <a:cubicBezTo>
                    <a:pt x="168" y="648"/>
                    <a:pt x="168" y="370"/>
                    <a:pt x="168" y="9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27" name="Oval 22"/>
            <p:cNvSpPr>
              <a:spLocks noChangeArrowheads="1"/>
            </p:cNvSpPr>
            <p:nvPr/>
          </p:nvSpPr>
          <p:spPr bwMode="auto">
            <a:xfrm>
              <a:off x="10933469" y="4600572"/>
              <a:ext cx="626090" cy="861869"/>
            </a:xfrm>
            <a:prstGeom prst="ellipse">
              <a:avLst/>
            </a:prstGeom>
            <a:solidFill>
              <a:schemeClr val="bg1"/>
            </a:solidFill>
            <a:ln w="15875"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8" name="Freeform 23"/>
            <p:cNvSpPr/>
            <p:nvPr/>
          </p:nvSpPr>
          <p:spPr bwMode="auto">
            <a:xfrm>
              <a:off x="10651490" y="5551773"/>
              <a:ext cx="92400" cy="490676"/>
            </a:xfrm>
            <a:custGeom>
              <a:avLst/>
              <a:gdLst>
                <a:gd name="T0" fmla="*/ 117 w 121"/>
                <a:gd name="T1" fmla="*/ 64 h 642"/>
                <a:gd name="T2" fmla="*/ 38 w 121"/>
                <a:gd name="T3" fmla="*/ 64 h 642"/>
                <a:gd name="T4" fmla="*/ 0 w 121"/>
                <a:gd name="T5" fmla="*/ 642 h 642"/>
                <a:gd name="T6" fmla="*/ 117 w 121"/>
                <a:gd name="T7" fmla="*/ 642 h 642"/>
                <a:gd name="T8" fmla="*/ 117 w 121"/>
                <a:gd name="T9" fmla="*/ 64 h 642"/>
              </a:gdLst>
              <a:ahLst/>
              <a:cxnLst>
                <a:cxn ang="0">
                  <a:pos x="T0" y="T1"/>
                </a:cxn>
                <a:cxn ang="0">
                  <a:pos x="T2" y="T3"/>
                </a:cxn>
                <a:cxn ang="0">
                  <a:pos x="T4" y="T5"/>
                </a:cxn>
                <a:cxn ang="0">
                  <a:pos x="T6" y="T7"/>
                </a:cxn>
                <a:cxn ang="0">
                  <a:pos x="T8" y="T9"/>
                </a:cxn>
              </a:cxnLst>
              <a:rect l="0" t="0" r="r" b="b"/>
              <a:pathLst>
                <a:path w="121" h="642">
                  <a:moveTo>
                    <a:pt x="117" y="64"/>
                  </a:moveTo>
                  <a:cubicBezTo>
                    <a:pt x="121" y="8"/>
                    <a:pt x="39" y="0"/>
                    <a:pt x="38" y="64"/>
                  </a:cubicBezTo>
                  <a:cubicBezTo>
                    <a:pt x="26" y="257"/>
                    <a:pt x="13" y="450"/>
                    <a:pt x="0" y="642"/>
                  </a:cubicBezTo>
                  <a:cubicBezTo>
                    <a:pt x="39" y="642"/>
                    <a:pt x="78" y="642"/>
                    <a:pt x="117" y="642"/>
                  </a:cubicBezTo>
                  <a:cubicBezTo>
                    <a:pt x="117" y="450"/>
                    <a:pt x="117" y="257"/>
                    <a:pt x="117" y="6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29" name="Oval 24"/>
            <p:cNvSpPr>
              <a:spLocks noChangeArrowheads="1"/>
            </p:cNvSpPr>
            <p:nvPr/>
          </p:nvSpPr>
          <p:spPr bwMode="auto">
            <a:xfrm>
              <a:off x="10500145" y="5119924"/>
              <a:ext cx="433324" cy="597414"/>
            </a:xfrm>
            <a:prstGeom prst="ellipse">
              <a:avLst/>
            </a:prstGeom>
            <a:solidFill>
              <a:schemeClr val="accent5"/>
            </a:solidFill>
            <a:ln w="15875"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grpSp>
      <p:sp>
        <p:nvSpPr>
          <p:cNvPr id="30" name="自由: 形状 37"/>
          <p:cNvSpPr/>
          <p:nvPr/>
        </p:nvSpPr>
        <p:spPr bwMode="auto">
          <a:xfrm>
            <a:off x="0" y="6378949"/>
            <a:ext cx="12196800" cy="479051"/>
          </a:xfrm>
          <a:custGeom>
            <a:avLst/>
            <a:gdLst>
              <a:gd name="connsiteX0" fmla="*/ 6098400 w 12196800"/>
              <a:gd name="connsiteY0" fmla="*/ 11 h 479051"/>
              <a:gd name="connsiteX1" fmla="*/ 12196800 w 12196800"/>
              <a:gd name="connsiteY1" fmla="*/ 377310 h 479051"/>
              <a:gd name="connsiteX2" fmla="*/ 12196800 w 12196800"/>
              <a:gd name="connsiteY2" fmla="*/ 479051 h 479051"/>
              <a:gd name="connsiteX3" fmla="*/ 0 w 12196800"/>
              <a:gd name="connsiteY3" fmla="*/ 479051 h 479051"/>
              <a:gd name="connsiteX4" fmla="*/ 0 w 12196800"/>
              <a:gd name="connsiteY4" fmla="*/ 377310 h 479051"/>
              <a:gd name="connsiteX5" fmla="*/ 6098400 w 12196800"/>
              <a:gd name="connsiteY5" fmla="*/ 11 h 479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6800" h="479051">
                <a:moveTo>
                  <a:pt x="6098400" y="11"/>
                </a:moveTo>
                <a:cubicBezTo>
                  <a:pt x="8131264" y="1349"/>
                  <a:pt x="10164127" y="128454"/>
                  <a:pt x="12196800" y="377310"/>
                </a:cubicBezTo>
                <a:lnTo>
                  <a:pt x="12196800" y="479051"/>
                </a:lnTo>
                <a:lnTo>
                  <a:pt x="0" y="479051"/>
                </a:lnTo>
                <a:lnTo>
                  <a:pt x="0" y="377310"/>
                </a:lnTo>
                <a:cubicBezTo>
                  <a:pt x="2032673" y="123102"/>
                  <a:pt x="4065537" y="-1327"/>
                  <a:pt x="6098400" y="11"/>
                </a:cubicBezTo>
                <a:close/>
              </a:path>
            </a:pathLst>
          </a:custGeom>
          <a:solidFill>
            <a:schemeClr val="accent1"/>
          </a:solidFill>
          <a:ln>
            <a:noFill/>
          </a:ln>
        </p:spPr>
        <p:txBody>
          <a:bodyPr vert="horz" wrap="square" lIns="91440" tIns="45720" rIns="91440" bIns="45720" numCol="1" anchor="t" anchorCtr="0" compatLnSpc="1">
            <a:noAutofit/>
          </a:bodyPr>
          <a:lstStyle/>
          <a:p>
            <a:endParaRPr lang="zh-CN" altLang="en-US">
              <a:solidFill>
                <a:schemeClr val="accent1"/>
              </a:solidFill>
            </a:endParaRPr>
          </a:p>
        </p:txBody>
      </p:sp>
      <p:cxnSp>
        <p:nvCxnSpPr>
          <p:cNvPr id="31" name="直接连接符 30"/>
          <p:cNvCxnSpPr/>
          <p:nvPr/>
        </p:nvCxnSpPr>
        <p:spPr bwMode="auto">
          <a:xfrm flipH="1">
            <a:off x="7801269" y="3049282"/>
            <a:ext cx="901110" cy="0"/>
          </a:xfrm>
          <a:prstGeom prst="line">
            <a:avLst/>
          </a:prstGeom>
          <a:solidFill>
            <a:schemeClr val="accent1"/>
          </a:solidFill>
          <a:ln w="9525" cap="flat" cmpd="sng" algn="ctr">
            <a:solidFill>
              <a:schemeClr val="accent1"/>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接连接符 31"/>
          <p:cNvCxnSpPr/>
          <p:nvPr/>
        </p:nvCxnSpPr>
        <p:spPr bwMode="auto">
          <a:xfrm flipH="1">
            <a:off x="8005806" y="4481040"/>
            <a:ext cx="901110" cy="0"/>
          </a:xfrm>
          <a:prstGeom prst="line">
            <a:avLst/>
          </a:prstGeom>
          <a:solidFill>
            <a:schemeClr val="accent1"/>
          </a:solidFill>
          <a:ln w="9525" cap="flat" cmpd="sng" algn="ctr">
            <a:solidFill>
              <a:schemeClr val="accent1"/>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接连接符 32"/>
          <p:cNvCxnSpPr/>
          <p:nvPr/>
        </p:nvCxnSpPr>
        <p:spPr bwMode="auto">
          <a:xfrm>
            <a:off x="3325522" y="3297149"/>
            <a:ext cx="901110" cy="0"/>
          </a:xfrm>
          <a:prstGeom prst="line">
            <a:avLst/>
          </a:prstGeom>
          <a:solidFill>
            <a:schemeClr val="accent1"/>
          </a:solidFill>
          <a:ln w="9525" cap="flat" cmpd="sng" algn="ctr">
            <a:solidFill>
              <a:schemeClr val="accent1"/>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连接符 33"/>
          <p:cNvCxnSpPr/>
          <p:nvPr/>
        </p:nvCxnSpPr>
        <p:spPr bwMode="auto">
          <a:xfrm>
            <a:off x="3060827" y="4769798"/>
            <a:ext cx="901110" cy="0"/>
          </a:xfrm>
          <a:prstGeom prst="line">
            <a:avLst/>
          </a:prstGeom>
          <a:solidFill>
            <a:schemeClr val="accent1"/>
          </a:solidFill>
          <a:ln w="9525" cap="flat" cmpd="sng" algn="ctr">
            <a:solidFill>
              <a:schemeClr val="accent1"/>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接连接符 34"/>
          <p:cNvCxnSpPr/>
          <p:nvPr/>
        </p:nvCxnSpPr>
        <p:spPr bwMode="auto">
          <a:xfrm>
            <a:off x="6027167" y="2060848"/>
            <a:ext cx="0" cy="288032"/>
          </a:xfrm>
          <a:prstGeom prst="line">
            <a:avLst/>
          </a:prstGeom>
          <a:solidFill>
            <a:schemeClr val="accent1"/>
          </a:solidFill>
          <a:ln w="9525" cap="flat" cmpd="sng" algn="ctr">
            <a:solidFill>
              <a:schemeClr val="accent1"/>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TextBox 21"/>
          <p:cNvSpPr txBox="1"/>
          <p:nvPr/>
        </p:nvSpPr>
        <p:spPr>
          <a:xfrm>
            <a:off x="4446017" y="1115972"/>
            <a:ext cx="3162300" cy="400110"/>
          </a:xfrm>
          <a:prstGeom prst="rect">
            <a:avLst/>
          </a:prstGeom>
          <a:noFill/>
        </p:spPr>
        <p:txBody>
          <a:bodyPr wrap="square" rtlCol="0">
            <a:spAutoFit/>
          </a:bodyPr>
          <a:lstStyle/>
          <a:p>
            <a:pPr algn="ctr"/>
            <a:r>
              <a:rPr lang="zh-CN" altLang="en-US" sz="2000" b="1" dirty="0">
                <a:solidFill>
                  <a:schemeClr val="accent1"/>
                </a:solidFill>
                <a:latin typeface="+mj-ea"/>
                <a:ea typeface="+mj-ea"/>
              </a:rPr>
              <a:t>终端渠道</a:t>
            </a:r>
            <a:endParaRPr lang="zh-CN" altLang="en-US" sz="2000" b="1" dirty="0">
              <a:solidFill>
                <a:schemeClr val="accent1"/>
              </a:solidFill>
              <a:latin typeface="+mj-ea"/>
              <a:ea typeface="+mj-ea"/>
            </a:endParaRPr>
          </a:p>
        </p:txBody>
      </p:sp>
      <p:sp>
        <p:nvSpPr>
          <p:cNvPr id="37" name="TextBox 22"/>
          <p:cNvSpPr txBox="1"/>
          <p:nvPr/>
        </p:nvSpPr>
        <p:spPr>
          <a:xfrm>
            <a:off x="4325879" y="1486525"/>
            <a:ext cx="3408288" cy="369332"/>
          </a:xfrm>
          <a:prstGeom prst="rect">
            <a:avLst/>
          </a:prstGeom>
          <a:noFill/>
        </p:spPr>
        <p:txBody>
          <a:bodyPr wrap="square" rtlCol="0">
            <a:spAutoFit/>
          </a:bodyPr>
          <a:lstStyle/>
          <a:p>
            <a:pPr algn="ctr"/>
            <a:r>
              <a:rPr lang="zh-CN" altLang="en-US" dirty="0">
                <a:solidFill>
                  <a:schemeClr val="accent1"/>
                </a:solidFill>
                <a:latin typeface="+mn-ea"/>
                <a:ea typeface="+mn-ea"/>
              </a:rPr>
              <a:t>终端渠道计划完成总任务的</a:t>
            </a:r>
            <a:r>
              <a:rPr lang="en-US" altLang="zh-CN" dirty="0">
                <a:solidFill>
                  <a:schemeClr val="accent1"/>
                </a:solidFill>
                <a:latin typeface="+mn-ea"/>
                <a:ea typeface="+mn-ea"/>
              </a:rPr>
              <a:t>45%</a:t>
            </a:r>
            <a:endParaRPr lang="zh-CN" altLang="en-US" dirty="0">
              <a:solidFill>
                <a:schemeClr val="accent1"/>
              </a:solidFill>
              <a:latin typeface="+mn-ea"/>
              <a:ea typeface="+mn-ea"/>
            </a:endParaRPr>
          </a:p>
        </p:txBody>
      </p:sp>
      <p:sp>
        <p:nvSpPr>
          <p:cNvPr id="38" name="文本框 37"/>
          <p:cNvSpPr txBox="1"/>
          <p:nvPr/>
        </p:nvSpPr>
        <p:spPr>
          <a:xfrm>
            <a:off x="5514445" y="3026319"/>
            <a:ext cx="1207382" cy="523220"/>
          </a:xfrm>
          <a:prstGeom prst="rect">
            <a:avLst/>
          </a:prstGeom>
          <a:noFill/>
        </p:spPr>
        <p:txBody>
          <a:bodyPr wrap="none" rtlCol="0">
            <a:spAutoFit/>
          </a:bodyPr>
          <a:lstStyle/>
          <a:p>
            <a:r>
              <a:rPr lang="en-US" altLang="zh-CN" sz="2800" b="1" dirty="0">
                <a:solidFill>
                  <a:schemeClr val="accent2"/>
                </a:solidFill>
                <a:latin typeface="+mj-ea"/>
                <a:ea typeface="+mj-ea"/>
              </a:rPr>
              <a:t>230</a:t>
            </a:r>
            <a:r>
              <a:rPr lang="zh-CN" altLang="en-US" sz="2800" b="1" dirty="0">
                <a:solidFill>
                  <a:schemeClr val="accent2"/>
                </a:solidFill>
                <a:latin typeface="+mj-ea"/>
                <a:ea typeface="+mj-ea"/>
              </a:rPr>
              <a:t>万</a:t>
            </a:r>
            <a:endParaRPr lang="zh-CN" altLang="en-US" sz="2800" b="1" dirty="0">
              <a:solidFill>
                <a:schemeClr val="accent2"/>
              </a:solidFill>
              <a:latin typeface="+mj-ea"/>
              <a:ea typeface="+mj-ea"/>
            </a:endParaRPr>
          </a:p>
        </p:txBody>
      </p:sp>
      <p:sp>
        <p:nvSpPr>
          <p:cNvPr id="39" name="文本框 38"/>
          <p:cNvSpPr txBox="1"/>
          <p:nvPr/>
        </p:nvSpPr>
        <p:spPr>
          <a:xfrm>
            <a:off x="4323319" y="4385887"/>
            <a:ext cx="986167" cy="523220"/>
          </a:xfrm>
          <a:prstGeom prst="rect">
            <a:avLst/>
          </a:prstGeom>
          <a:noFill/>
        </p:spPr>
        <p:txBody>
          <a:bodyPr wrap="none" rtlCol="0">
            <a:spAutoFit/>
          </a:bodyPr>
          <a:lstStyle/>
          <a:p>
            <a:r>
              <a:rPr lang="en-US" altLang="zh-CN" sz="2800" b="1" dirty="0">
                <a:solidFill>
                  <a:schemeClr val="accent2"/>
                </a:solidFill>
                <a:latin typeface="+mj-ea"/>
                <a:ea typeface="+mj-ea"/>
              </a:rPr>
              <a:t>86</a:t>
            </a:r>
            <a:r>
              <a:rPr lang="zh-CN" altLang="en-US" sz="2800" b="1" dirty="0">
                <a:solidFill>
                  <a:schemeClr val="accent2"/>
                </a:solidFill>
                <a:latin typeface="+mj-ea"/>
                <a:ea typeface="+mj-ea"/>
              </a:rPr>
              <a:t>万</a:t>
            </a:r>
            <a:endParaRPr lang="zh-CN" altLang="en-US" sz="2800" b="1" dirty="0">
              <a:solidFill>
                <a:schemeClr val="accent2"/>
              </a:solidFill>
              <a:latin typeface="+mj-ea"/>
              <a:ea typeface="+mj-ea"/>
            </a:endParaRPr>
          </a:p>
        </p:txBody>
      </p:sp>
      <p:sp>
        <p:nvSpPr>
          <p:cNvPr id="40" name="文本框 39"/>
          <p:cNvSpPr txBox="1"/>
          <p:nvPr/>
        </p:nvSpPr>
        <p:spPr>
          <a:xfrm>
            <a:off x="6673975" y="4181350"/>
            <a:ext cx="1207382" cy="523220"/>
          </a:xfrm>
          <a:prstGeom prst="rect">
            <a:avLst/>
          </a:prstGeom>
          <a:noFill/>
        </p:spPr>
        <p:txBody>
          <a:bodyPr wrap="none" rtlCol="0">
            <a:spAutoFit/>
          </a:bodyPr>
          <a:lstStyle/>
          <a:p>
            <a:r>
              <a:rPr lang="en-US" altLang="zh-CN" sz="2800" b="1" dirty="0">
                <a:solidFill>
                  <a:schemeClr val="accent2"/>
                </a:solidFill>
                <a:latin typeface="+mj-ea"/>
                <a:ea typeface="+mj-ea"/>
              </a:rPr>
              <a:t>120</a:t>
            </a:r>
            <a:r>
              <a:rPr lang="zh-CN" altLang="en-US" sz="2800" b="1" dirty="0">
                <a:solidFill>
                  <a:schemeClr val="accent2"/>
                </a:solidFill>
                <a:latin typeface="+mj-ea"/>
                <a:ea typeface="+mj-ea"/>
              </a:rPr>
              <a:t>万</a:t>
            </a:r>
            <a:endParaRPr lang="zh-CN" altLang="en-US" sz="2800" b="1" dirty="0">
              <a:solidFill>
                <a:schemeClr val="accent2"/>
              </a:solidFill>
              <a:latin typeface="+mj-ea"/>
              <a:ea typeface="+mj-ea"/>
            </a:endParaRPr>
          </a:p>
        </p:txBody>
      </p:sp>
      <p:sp>
        <p:nvSpPr>
          <p:cNvPr id="41" name="文本框 40"/>
          <p:cNvSpPr txBox="1"/>
          <p:nvPr/>
        </p:nvSpPr>
        <p:spPr>
          <a:xfrm>
            <a:off x="6890009" y="3097094"/>
            <a:ext cx="816249" cy="430887"/>
          </a:xfrm>
          <a:prstGeom prst="rect">
            <a:avLst/>
          </a:prstGeom>
          <a:noFill/>
        </p:spPr>
        <p:txBody>
          <a:bodyPr wrap="none" rtlCol="0">
            <a:spAutoFit/>
          </a:bodyPr>
          <a:lstStyle/>
          <a:p>
            <a:r>
              <a:rPr lang="en-US" altLang="zh-CN" sz="2200" b="1" dirty="0">
                <a:solidFill>
                  <a:schemeClr val="accent2"/>
                </a:solidFill>
                <a:latin typeface="+mj-ea"/>
                <a:ea typeface="+mj-ea"/>
              </a:rPr>
              <a:t>30</a:t>
            </a:r>
            <a:r>
              <a:rPr lang="zh-CN" altLang="en-US" sz="2200" b="1" dirty="0">
                <a:solidFill>
                  <a:schemeClr val="accent2"/>
                </a:solidFill>
                <a:latin typeface="+mj-ea"/>
                <a:ea typeface="+mj-ea"/>
              </a:rPr>
              <a:t>万</a:t>
            </a:r>
            <a:endParaRPr lang="zh-CN" altLang="en-US" sz="2200" b="1" dirty="0">
              <a:solidFill>
                <a:schemeClr val="accent2"/>
              </a:solidFill>
              <a:latin typeface="+mj-ea"/>
              <a:ea typeface="+mj-ea"/>
            </a:endParaRPr>
          </a:p>
        </p:txBody>
      </p:sp>
      <p:sp>
        <p:nvSpPr>
          <p:cNvPr id="42" name="文本框 41"/>
          <p:cNvSpPr txBox="1"/>
          <p:nvPr/>
        </p:nvSpPr>
        <p:spPr>
          <a:xfrm>
            <a:off x="4372568" y="3338040"/>
            <a:ext cx="758541" cy="400110"/>
          </a:xfrm>
          <a:prstGeom prst="rect">
            <a:avLst/>
          </a:prstGeom>
          <a:noFill/>
        </p:spPr>
        <p:txBody>
          <a:bodyPr wrap="none" rtlCol="0">
            <a:spAutoFit/>
          </a:bodyPr>
          <a:lstStyle/>
          <a:p>
            <a:r>
              <a:rPr lang="en-US" altLang="zh-CN" sz="2000" b="1" dirty="0">
                <a:solidFill>
                  <a:schemeClr val="accent2"/>
                </a:solidFill>
                <a:latin typeface="+mj-ea"/>
                <a:ea typeface="+mj-ea"/>
              </a:rPr>
              <a:t>45</a:t>
            </a:r>
            <a:r>
              <a:rPr lang="zh-CN" altLang="en-US" sz="2000" b="1" dirty="0">
                <a:solidFill>
                  <a:schemeClr val="accent2"/>
                </a:solidFill>
                <a:latin typeface="+mj-ea"/>
                <a:ea typeface="+mj-ea"/>
              </a:rPr>
              <a:t>万</a:t>
            </a:r>
            <a:endParaRPr lang="zh-CN" altLang="en-US" sz="2000" b="1" dirty="0">
              <a:solidFill>
                <a:schemeClr val="accent2"/>
              </a:solidFill>
              <a:latin typeface="+mj-ea"/>
              <a:ea typeface="+mj-ea"/>
            </a:endParaRPr>
          </a:p>
        </p:txBody>
      </p:sp>
      <p:sp>
        <p:nvSpPr>
          <p:cNvPr id="43" name="TextBox 21"/>
          <p:cNvSpPr txBox="1"/>
          <p:nvPr/>
        </p:nvSpPr>
        <p:spPr>
          <a:xfrm>
            <a:off x="8771644" y="2606328"/>
            <a:ext cx="2536588" cy="400110"/>
          </a:xfrm>
          <a:prstGeom prst="rect">
            <a:avLst/>
          </a:prstGeom>
          <a:noFill/>
        </p:spPr>
        <p:txBody>
          <a:bodyPr wrap="square" rtlCol="0">
            <a:spAutoFit/>
          </a:bodyPr>
          <a:lstStyle/>
          <a:p>
            <a:r>
              <a:rPr lang="zh-CN" altLang="en-US" sz="2000" b="1" dirty="0">
                <a:solidFill>
                  <a:schemeClr val="accent1"/>
                </a:solidFill>
                <a:latin typeface="+mj-ea"/>
                <a:ea typeface="+mj-ea"/>
              </a:rPr>
              <a:t>协议大客户</a:t>
            </a:r>
            <a:endParaRPr lang="zh-CN" altLang="en-US" sz="2000" b="1" dirty="0">
              <a:solidFill>
                <a:schemeClr val="accent1"/>
              </a:solidFill>
              <a:latin typeface="+mj-ea"/>
              <a:ea typeface="+mj-ea"/>
            </a:endParaRPr>
          </a:p>
        </p:txBody>
      </p:sp>
      <p:sp>
        <p:nvSpPr>
          <p:cNvPr id="44" name="TextBox 22"/>
          <p:cNvSpPr txBox="1"/>
          <p:nvPr/>
        </p:nvSpPr>
        <p:spPr>
          <a:xfrm>
            <a:off x="8737010" y="2964763"/>
            <a:ext cx="2793801" cy="369332"/>
          </a:xfrm>
          <a:prstGeom prst="rect">
            <a:avLst/>
          </a:prstGeom>
          <a:noFill/>
        </p:spPr>
        <p:txBody>
          <a:bodyPr wrap="square" rtlCol="0">
            <a:spAutoFit/>
          </a:bodyPr>
          <a:lstStyle/>
          <a:p>
            <a:r>
              <a:rPr lang="zh-CN" altLang="en-US" dirty="0">
                <a:solidFill>
                  <a:schemeClr val="accent1"/>
                </a:solidFill>
                <a:latin typeface="+mn-ea"/>
                <a:ea typeface="+mn-ea"/>
              </a:rPr>
              <a:t>占总计划的</a:t>
            </a:r>
            <a:r>
              <a:rPr lang="en-US" altLang="zh-CN" dirty="0">
                <a:solidFill>
                  <a:schemeClr val="accent1"/>
                </a:solidFill>
                <a:latin typeface="+mn-ea"/>
                <a:ea typeface="+mn-ea"/>
              </a:rPr>
              <a:t>6%</a:t>
            </a:r>
            <a:endParaRPr lang="zh-CN" altLang="en-US" dirty="0">
              <a:solidFill>
                <a:schemeClr val="accent1"/>
              </a:solidFill>
              <a:latin typeface="+mn-ea"/>
              <a:ea typeface="+mn-ea"/>
            </a:endParaRPr>
          </a:p>
        </p:txBody>
      </p:sp>
      <p:sp>
        <p:nvSpPr>
          <p:cNvPr id="45" name="TextBox 21"/>
          <p:cNvSpPr txBox="1"/>
          <p:nvPr/>
        </p:nvSpPr>
        <p:spPr>
          <a:xfrm>
            <a:off x="8771644" y="4086212"/>
            <a:ext cx="2536588" cy="400110"/>
          </a:xfrm>
          <a:prstGeom prst="rect">
            <a:avLst/>
          </a:prstGeom>
          <a:noFill/>
        </p:spPr>
        <p:txBody>
          <a:bodyPr wrap="square" rtlCol="0">
            <a:spAutoFit/>
          </a:bodyPr>
          <a:lstStyle/>
          <a:p>
            <a:r>
              <a:rPr lang="zh-CN" altLang="en-US" sz="2000" b="1" dirty="0">
                <a:solidFill>
                  <a:schemeClr val="accent1"/>
                </a:solidFill>
                <a:latin typeface="+mj-ea"/>
                <a:ea typeface="+mj-ea"/>
              </a:rPr>
              <a:t>网络旗舰店</a:t>
            </a:r>
            <a:endParaRPr lang="zh-CN" altLang="en-US" sz="2000" b="1" dirty="0">
              <a:solidFill>
                <a:schemeClr val="accent1"/>
              </a:solidFill>
              <a:latin typeface="+mj-ea"/>
              <a:ea typeface="+mj-ea"/>
            </a:endParaRPr>
          </a:p>
        </p:txBody>
      </p:sp>
      <p:sp>
        <p:nvSpPr>
          <p:cNvPr id="46" name="TextBox 22"/>
          <p:cNvSpPr txBox="1"/>
          <p:nvPr/>
        </p:nvSpPr>
        <p:spPr>
          <a:xfrm>
            <a:off x="8737011" y="4442960"/>
            <a:ext cx="2793801" cy="369332"/>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t>占总计划的</a:t>
            </a:r>
            <a:r>
              <a:rPr lang="en-US" altLang="zh-CN" dirty="0"/>
              <a:t>23.4%</a:t>
            </a:r>
            <a:endParaRPr lang="zh-CN" altLang="en-US" dirty="0"/>
          </a:p>
        </p:txBody>
      </p:sp>
      <p:sp>
        <p:nvSpPr>
          <p:cNvPr id="47" name="TextBox 21"/>
          <p:cNvSpPr txBox="1"/>
          <p:nvPr/>
        </p:nvSpPr>
        <p:spPr>
          <a:xfrm>
            <a:off x="566971" y="4230590"/>
            <a:ext cx="2536588" cy="400110"/>
          </a:xfrm>
          <a:prstGeom prst="rect">
            <a:avLst/>
          </a:prstGeom>
          <a:noFill/>
        </p:spPr>
        <p:txBody>
          <a:bodyPr wrap="square" rtlCol="0">
            <a:spAutoFit/>
          </a:bodyPr>
          <a:lstStyle/>
          <a:p>
            <a:pPr algn="r"/>
            <a:r>
              <a:rPr lang="zh-CN" altLang="en-US" sz="2000" b="1" dirty="0">
                <a:solidFill>
                  <a:schemeClr val="accent1"/>
                </a:solidFill>
                <a:latin typeface="+mj-ea"/>
                <a:ea typeface="+mj-ea"/>
              </a:rPr>
              <a:t>自营形象店</a:t>
            </a:r>
            <a:endParaRPr lang="zh-CN" altLang="en-US" sz="2000" b="1" dirty="0">
              <a:solidFill>
                <a:schemeClr val="accent1"/>
              </a:solidFill>
              <a:latin typeface="+mj-ea"/>
              <a:ea typeface="+mj-ea"/>
            </a:endParaRPr>
          </a:p>
        </p:txBody>
      </p:sp>
      <p:sp>
        <p:nvSpPr>
          <p:cNvPr id="48" name="TextBox 22"/>
          <p:cNvSpPr txBox="1"/>
          <p:nvPr/>
        </p:nvSpPr>
        <p:spPr>
          <a:xfrm>
            <a:off x="532339" y="4587338"/>
            <a:ext cx="2508138" cy="369332"/>
          </a:xfrm>
          <a:prstGeom prst="rect">
            <a:avLst/>
          </a:prstGeom>
          <a:noFill/>
        </p:spPr>
        <p:txBody>
          <a:bodyPr wrap="square" rtlCol="0">
            <a:spAutoFit/>
          </a:bodyPr>
          <a:lstStyle>
            <a:defPPr>
              <a:defRPr lang="zh-CN"/>
            </a:defPPr>
            <a:lvl1pPr algn="r">
              <a:defRPr>
                <a:solidFill>
                  <a:schemeClr val="accent1"/>
                </a:solidFill>
                <a:latin typeface="+mn-ea"/>
                <a:ea typeface="+mn-ea"/>
              </a:defRPr>
            </a:lvl1pPr>
          </a:lstStyle>
          <a:p>
            <a:r>
              <a:rPr lang="zh-CN" altLang="en-US" dirty="0"/>
              <a:t>占总计划的</a:t>
            </a:r>
            <a:r>
              <a:rPr lang="en-US" altLang="zh-CN" dirty="0"/>
              <a:t>16.8%</a:t>
            </a:r>
            <a:endParaRPr lang="zh-CN" altLang="en-US" dirty="0"/>
          </a:p>
        </p:txBody>
      </p:sp>
      <p:sp>
        <p:nvSpPr>
          <p:cNvPr id="49" name="TextBox 21"/>
          <p:cNvSpPr txBox="1"/>
          <p:nvPr/>
        </p:nvSpPr>
        <p:spPr>
          <a:xfrm>
            <a:off x="783539" y="2810863"/>
            <a:ext cx="2536588" cy="400110"/>
          </a:xfrm>
          <a:prstGeom prst="rect">
            <a:avLst/>
          </a:prstGeom>
          <a:noFill/>
        </p:spPr>
        <p:txBody>
          <a:bodyPr wrap="square" rtlCol="0">
            <a:spAutoFit/>
          </a:bodyPr>
          <a:lstStyle/>
          <a:p>
            <a:pPr algn="r"/>
            <a:r>
              <a:rPr lang="zh-CN" altLang="en-US" sz="2000" b="1" dirty="0">
                <a:solidFill>
                  <a:schemeClr val="accent1"/>
                </a:solidFill>
                <a:latin typeface="+mj-ea"/>
                <a:ea typeface="+mj-ea"/>
              </a:rPr>
              <a:t>团购客户</a:t>
            </a:r>
            <a:endParaRPr lang="zh-CN" altLang="en-US" sz="2000" b="1" dirty="0">
              <a:solidFill>
                <a:schemeClr val="accent1"/>
              </a:solidFill>
              <a:latin typeface="+mj-ea"/>
              <a:ea typeface="+mj-ea"/>
            </a:endParaRPr>
          </a:p>
        </p:txBody>
      </p:sp>
      <p:sp>
        <p:nvSpPr>
          <p:cNvPr id="50" name="TextBox 22"/>
          <p:cNvSpPr txBox="1"/>
          <p:nvPr/>
        </p:nvSpPr>
        <p:spPr>
          <a:xfrm>
            <a:off x="748907" y="3167611"/>
            <a:ext cx="2508138" cy="369332"/>
          </a:xfrm>
          <a:prstGeom prst="rect">
            <a:avLst/>
          </a:prstGeom>
          <a:noFill/>
        </p:spPr>
        <p:txBody>
          <a:bodyPr wrap="square" rtlCol="0">
            <a:spAutoFit/>
          </a:bodyPr>
          <a:lstStyle>
            <a:defPPr>
              <a:defRPr lang="zh-CN"/>
            </a:defPPr>
            <a:lvl1pPr algn="ctr">
              <a:defRPr>
                <a:solidFill>
                  <a:schemeClr val="accent1"/>
                </a:solidFill>
                <a:latin typeface="+mn-ea"/>
                <a:ea typeface="+mn-ea"/>
              </a:defRPr>
            </a:lvl1pPr>
          </a:lstStyle>
          <a:p>
            <a:pPr algn="r"/>
            <a:r>
              <a:rPr lang="zh-CN" altLang="en-US" dirty="0"/>
              <a:t>占总计划的</a:t>
            </a:r>
            <a:r>
              <a:rPr lang="en-US" altLang="zh-CN" dirty="0"/>
              <a:t>8.8%</a:t>
            </a:r>
            <a:endParaRPr lang="zh-CN" altLang="en-US" dirty="0"/>
          </a:p>
        </p:txBody>
      </p:sp>
    </p:spTree>
  </p:cSld>
  <p:clrMapOvr>
    <a:masterClrMapping/>
  </p:clrMapOvr>
  <p:transition spd="slow" advTm="13169">
    <p:push/>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5.4 </a:t>
            </a:r>
            <a:r>
              <a:rPr lang="zh-CN" altLang="en-US" sz="2800" dirty="0">
                <a:solidFill>
                  <a:schemeClr val="accent2"/>
                </a:solidFill>
                <a:latin typeface="微软雅黑" panose="020B0503020204020204" pitchFamily="34" charset="-122"/>
                <a:ea typeface="微软雅黑" panose="020B0503020204020204" pitchFamily="34" charset="-122"/>
              </a:rPr>
              <a:t>行动路径</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5</a:t>
            </a:r>
            <a:endParaRPr lang="zh-CN" altLang="en-US" dirty="0">
              <a:solidFill>
                <a:schemeClr val="accent2"/>
              </a:solidFill>
            </a:endParaRPr>
          </a:p>
        </p:txBody>
      </p:sp>
      <p:sp>
        <p:nvSpPr>
          <p:cNvPr id="5" name="矩形 4"/>
          <p:cNvSpPr/>
          <p:nvPr/>
        </p:nvSpPr>
        <p:spPr>
          <a:xfrm>
            <a:off x="4441101" y="1036585"/>
            <a:ext cx="2842299" cy="646331"/>
          </a:xfrm>
          <a:prstGeom prst="rect">
            <a:avLst/>
          </a:prstGeom>
        </p:spPr>
        <p:txBody>
          <a:bodyPr wrap="square">
            <a:spAutoFit/>
          </a:bodyPr>
          <a:lstStyle/>
          <a:p>
            <a:pPr algn="ctr"/>
            <a:r>
              <a:rPr lang="zh-CN" altLang="en-US" sz="3200" dirty="0">
                <a:solidFill>
                  <a:schemeClr val="accent1"/>
                </a:solidFill>
                <a:latin typeface="微软雅黑" panose="020B0503020204020204" pitchFamily="34" charset="-122"/>
                <a:ea typeface="微软雅黑" panose="020B0503020204020204" pitchFamily="34" charset="-122"/>
                <a:cs typeface="+mn-ea"/>
                <a:sym typeface="+mn-lt"/>
              </a:rPr>
              <a:t>深度</a:t>
            </a:r>
            <a:r>
              <a:rPr lang="zh-CN" altLang="en-US" sz="3600" b="1" dirty="0">
                <a:solidFill>
                  <a:schemeClr val="bg2"/>
                </a:solidFill>
                <a:latin typeface="微软雅黑" panose="020B0503020204020204" pitchFamily="34" charset="-122"/>
                <a:ea typeface="微软雅黑" panose="020B0503020204020204" pitchFamily="34" charset="-122"/>
                <a:cs typeface="+mn-ea"/>
                <a:sym typeface="+mn-lt"/>
              </a:rPr>
              <a:t>品牌</a:t>
            </a:r>
            <a:r>
              <a:rPr lang="zh-CN" altLang="en-US" sz="3200" dirty="0">
                <a:solidFill>
                  <a:schemeClr val="accent1"/>
                </a:solidFill>
                <a:latin typeface="微软雅黑" panose="020B0503020204020204" pitchFamily="34" charset="-122"/>
                <a:ea typeface="微软雅黑" panose="020B0503020204020204" pitchFamily="34" charset="-122"/>
                <a:cs typeface="+mn-ea"/>
                <a:sym typeface="+mn-lt"/>
              </a:rPr>
              <a:t>建设</a:t>
            </a:r>
            <a:endParaRPr lang="zh-CN" altLang="en-US" sz="32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2179192" y="1710057"/>
            <a:ext cx="7622600" cy="400110"/>
          </a:xfrm>
          <a:prstGeom prst="rect">
            <a:avLst/>
          </a:prstGeom>
        </p:spPr>
        <p:txBody>
          <a:bodyPr wrap="none">
            <a:spAutoFit/>
          </a:bodyPr>
          <a:lstStyle/>
          <a:p>
            <a:pPr algn="r"/>
            <a:r>
              <a:rPr lang="zh-CN" altLang="en-US" sz="2000" dirty="0">
                <a:solidFill>
                  <a:schemeClr val="accent1"/>
                </a:solidFill>
                <a:latin typeface="微软雅黑" panose="020B0503020204020204" pitchFamily="34" charset="-122"/>
                <a:ea typeface="微软雅黑" panose="020B0503020204020204" pitchFamily="34" charset="-122"/>
                <a:cs typeface="+mn-ea"/>
                <a:sym typeface="+mn-lt"/>
              </a:rPr>
              <a:t>致力于从产品研发为根本，营销为手段，三年内挤身行业第一梯队</a:t>
            </a:r>
            <a:endParaRPr lang="en-US" altLang="zh-CN" sz="20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7" name="椭圆 6"/>
          <p:cNvSpPr/>
          <p:nvPr/>
        </p:nvSpPr>
        <p:spPr bwMode="auto">
          <a:xfrm>
            <a:off x="1350126" y="2564316"/>
            <a:ext cx="1476586" cy="147658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8" name="TextBox 5"/>
          <p:cNvSpPr txBox="1"/>
          <p:nvPr/>
        </p:nvSpPr>
        <p:spPr>
          <a:xfrm>
            <a:off x="1553503" y="2995999"/>
            <a:ext cx="1084748" cy="584775"/>
          </a:xfrm>
          <a:prstGeom prst="rect">
            <a:avLst/>
          </a:prstGeom>
          <a:noFill/>
        </p:spPr>
        <p:txBody>
          <a:bodyPr wrap="square" rtlCol="0">
            <a:spAutoFit/>
          </a:bodyPr>
          <a:lstStyle/>
          <a:p>
            <a:pPr algn="ctr"/>
            <a:r>
              <a:rPr lang="zh-CN" altLang="en-US" sz="3200" b="1" dirty="0">
                <a:solidFill>
                  <a:schemeClr val="accent2"/>
                </a:solidFill>
                <a:latin typeface="微软雅黑" panose="020B0503020204020204" pitchFamily="34" charset="-122"/>
                <a:ea typeface="微软雅黑" panose="020B0503020204020204" pitchFamily="34" charset="-122"/>
              </a:rPr>
              <a:t>团队</a:t>
            </a:r>
            <a:endParaRPr lang="zh-CN" altLang="en-US" sz="3200" b="1" dirty="0">
              <a:solidFill>
                <a:schemeClr val="accent2"/>
              </a:solidFill>
              <a:latin typeface="微软雅黑" panose="020B0503020204020204" pitchFamily="34" charset="-122"/>
              <a:ea typeface="微软雅黑" panose="020B0503020204020204" pitchFamily="34" charset="-122"/>
            </a:endParaRPr>
          </a:p>
        </p:txBody>
      </p:sp>
      <p:sp>
        <p:nvSpPr>
          <p:cNvPr id="9" name="TextBox 81"/>
          <p:cNvSpPr txBox="1"/>
          <p:nvPr/>
        </p:nvSpPr>
        <p:spPr>
          <a:xfrm>
            <a:off x="1316326" y="4261982"/>
            <a:ext cx="1506481" cy="369332"/>
          </a:xfrm>
          <a:prstGeom prst="rect">
            <a:avLst/>
          </a:prstGeom>
          <a:noFill/>
        </p:spPr>
        <p:txBody>
          <a:bodyPr wrap="square"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团队是保障</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134811" y="4602373"/>
            <a:ext cx="1929622" cy="954107"/>
          </a:xfrm>
          <a:prstGeom prst="rect">
            <a:avLst/>
          </a:prstGeom>
          <a:noFill/>
        </p:spPr>
        <p:txBody>
          <a:bodyPr wrap="square" rtlCol="0">
            <a:spAutoFit/>
          </a:bodyPr>
          <a:lstStyle/>
          <a:p>
            <a:pPr algn="just"/>
            <a:r>
              <a:rPr lang="zh-CN" altLang="en-US" sz="1400" dirty="0">
                <a:solidFill>
                  <a:schemeClr val="accent1"/>
                </a:solidFill>
                <a:latin typeface="微软雅黑" panose="020B0503020204020204" pitchFamily="34" charset="-122"/>
                <a:ea typeface="微软雅黑" panose="020B0503020204020204" pitchFamily="34" charset="-122"/>
                <a:sym typeface="+mn-lt"/>
              </a:rPr>
              <a:t>在强化现有团队建设的基础上，通过整合各种资源，加强团队的研发、运营能力。</a:t>
            </a:r>
            <a:endParaRPr lang="zh-CN" altLang="en-US" sz="1400" dirty="0">
              <a:solidFill>
                <a:schemeClr val="accent1"/>
              </a:solidFill>
              <a:latin typeface="微软雅黑" panose="020B0503020204020204" pitchFamily="34" charset="-122"/>
              <a:ea typeface="微软雅黑" panose="020B0503020204020204" pitchFamily="34" charset="-122"/>
              <a:sym typeface="+mn-lt"/>
            </a:endParaRPr>
          </a:p>
        </p:txBody>
      </p:sp>
      <p:sp>
        <p:nvSpPr>
          <p:cNvPr id="11" name="椭圆 10"/>
          <p:cNvSpPr/>
          <p:nvPr/>
        </p:nvSpPr>
        <p:spPr bwMode="auto">
          <a:xfrm>
            <a:off x="3975287" y="4727547"/>
            <a:ext cx="1476586" cy="1476586"/>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2" name="TextBox 5"/>
          <p:cNvSpPr txBox="1"/>
          <p:nvPr/>
        </p:nvSpPr>
        <p:spPr>
          <a:xfrm>
            <a:off x="4178664" y="5169487"/>
            <a:ext cx="1084748" cy="584775"/>
          </a:xfrm>
          <a:prstGeom prst="rect">
            <a:avLst/>
          </a:prstGeom>
          <a:noFill/>
        </p:spPr>
        <p:txBody>
          <a:bodyPr wrap="square" rtlCol="0">
            <a:spAutoFit/>
          </a:bodyPr>
          <a:lstStyle/>
          <a:p>
            <a:pPr algn="ctr"/>
            <a:r>
              <a:rPr lang="zh-CN" altLang="en-US" sz="3200" b="1" dirty="0">
                <a:solidFill>
                  <a:schemeClr val="accent2"/>
                </a:solidFill>
                <a:latin typeface="微软雅黑" panose="020B0503020204020204" pitchFamily="34" charset="-122"/>
                <a:ea typeface="微软雅黑" panose="020B0503020204020204" pitchFamily="34" charset="-122"/>
              </a:rPr>
              <a:t>产品</a:t>
            </a:r>
            <a:endParaRPr lang="zh-CN" altLang="en-US" sz="3200" b="1" dirty="0">
              <a:solidFill>
                <a:schemeClr val="accent2"/>
              </a:solidFill>
              <a:latin typeface="微软雅黑" panose="020B0503020204020204" pitchFamily="34" charset="-122"/>
              <a:ea typeface="微软雅黑" panose="020B0503020204020204" pitchFamily="34" charset="-122"/>
            </a:endParaRPr>
          </a:p>
        </p:txBody>
      </p:sp>
      <p:sp>
        <p:nvSpPr>
          <p:cNvPr id="13" name="TextBox 81"/>
          <p:cNvSpPr txBox="1"/>
          <p:nvPr/>
        </p:nvSpPr>
        <p:spPr>
          <a:xfrm>
            <a:off x="3998415" y="3511450"/>
            <a:ext cx="1506481" cy="369332"/>
          </a:xfrm>
          <a:prstGeom prst="rect">
            <a:avLst/>
          </a:prstGeom>
          <a:noFill/>
        </p:spPr>
        <p:txBody>
          <a:bodyPr wrap="square"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产品开发</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14" name="TextBox 9"/>
          <p:cNvSpPr txBox="1"/>
          <p:nvPr/>
        </p:nvSpPr>
        <p:spPr>
          <a:xfrm>
            <a:off x="3922486" y="3826005"/>
            <a:ext cx="1718450" cy="954107"/>
          </a:xfrm>
          <a:prstGeom prst="rect">
            <a:avLst/>
          </a:prstGeom>
          <a:noFill/>
        </p:spPr>
        <p:txBody>
          <a:bodyPr wrap="square" rtlCol="0">
            <a:spAutoFit/>
          </a:bodyPr>
          <a:lstStyle>
            <a:defPPr>
              <a:defRPr lang="zh-CN"/>
            </a:defPPr>
            <a:lvl1pPr algn="just">
              <a:defRPr sz="1600">
                <a:solidFill>
                  <a:schemeClr val="bg2"/>
                </a:solidFill>
                <a:latin typeface="微软雅黑" panose="020B0503020204020204" pitchFamily="34" charset="-122"/>
                <a:ea typeface="微软雅黑" panose="020B0503020204020204" pitchFamily="34" charset="-122"/>
              </a:defRPr>
            </a:lvl1pPr>
          </a:lstStyle>
          <a:p>
            <a:r>
              <a:rPr lang="zh-CN" altLang="en-US" sz="1400" dirty="0">
                <a:solidFill>
                  <a:schemeClr val="accent1"/>
                </a:solidFill>
              </a:rPr>
              <a:t>进一步挖掘客户痛点，在产品开发上要更加注重创新和品质。</a:t>
            </a:r>
            <a:endParaRPr lang="zh-CN" altLang="en-US" sz="1400" dirty="0">
              <a:solidFill>
                <a:schemeClr val="accent1"/>
              </a:solidFill>
            </a:endParaRPr>
          </a:p>
        </p:txBody>
      </p:sp>
      <p:sp>
        <p:nvSpPr>
          <p:cNvPr id="15" name="椭圆 14"/>
          <p:cNvSpPr/>
          <p:nvPr/>
        </p:nvSpPr>
        <p:spPr bwMode="auto">
          <a:xfrm>
            <a:off x="6717859" y="2564316"/>
            <a:ext cx="1476586" cy="1476586"/>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16" name="TextBox 5"/>
          <p:cNvSpPr txBox="1"/>
          <p:nvPr/>
        </p:nvSpPr>
        <p:spPr>
          <a:xfrm>
            <a:off x="6921236" y="2995998"/>
            <a:ext cx="1084748" cy="584775"/>
          </a:xfrm>
          <a:prstGeom prst="rect">
            <a:avLst/>
          </a:prstGeom>
          <a:noFill/>
        </p:spPr>
        <p:txBody>
          <a:bodyPr wrap="square" rtlCol="0">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营销</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17" name="TextBox 81"/>
          <p:cNvSpPr txBox="1"/>
          <p:nvPr/>
        </p:nvSpPr>
        <p:spPr>
          <a:xfrm>
            <a:off x="6717859" y="4301479"/>
            <a:ext cx="1506481" cy="369332"/>
          </a:xfrm>
          <a:prstGeom prst="rect">
            <a:avLst/>
          </a:prstGeom>
          <a:noFill/>
        </p:spPr>
        <p:txBody>
          <a:bodyPr wrap="square"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营销组合</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18" name="TextBox 9"/>
          <p:cNvSpPr txBox="1"/>
          <p:nvPr/>
        </p:nvSpPr>
        <p:spPr>
          <a:xfrm>
            <a:off x="6455657" y="4688274"/>
            <a:ext cx="2090996" cy="738664"/>
          </a:xfrm>
          <a:prstGeom prst="rect">
            <a:avLst/>
          </a:prstGeom>
          <a:noFill/>
        </p:spPr>
        <p:txBody>
          <a:bodyPr wrap="square" rtlCol="0">
            <a:spAutoFit/>
          </a:bodyPr>
          <a:lstStyle>
            <a:defPPr>
              <a:defRPr lang="zh-CN"/>
            </a:defPPr>
            <a:lvl1pPr algn="just">
              <a:defRPr sz="1600">
                <a:solidFill>
                  <a:schemeClr val="bg2"/>
                </a:solidFill>
                <a:latin typeface="微软雅黑" panose="020B0503020204020204" pitchFamily="34" charset="-122"/>
                <a:ea typeface="微软雅黑" panose="020B0503020204020204" pitchFamily="34" charset="-122"/>
              </a:defRPr>
            </a:lvl1pPr>
          </a:lstStyle>
          <a:p>
            <a:r>
              <a:rPr lang="zh-CN" altLang="en-US" sz="1400" dirty="0">
                <a:solidFill>
                  <a:schemeClr val="accent1"/>
                </a:solidFill>
              </a:rPr>
              <a:t>网络营销为主，继续扩大粉丝营销优势；同时开启线下营销工作。</a:t>
            </a:r>
            <a:endParaRPr lang="zh-CN" altLang="en-US" sz="1400" dirty="0">
              <a:solidFill>
                <a:schemeClr val="accent1"/>
              </a:solidFill>
            </a:endParaRPr>
          </a:p>
        </p:txBody>
      </p:sp>
      <p:sp>
        <p:nvSpPr>
          <p:cNvPr id="19" name="椭圆 18"/>
          <p:cNvSpPr/>
          <p:nvPr/>
        </p:nvSpPr>
        <p:spPr bwMode="auto">
          <a:xfrm>
            <a:off x="9390846" y="4727547"/>
            <a:ext cx="1476586" cy="1476586"/>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pPr algn="ctr"/>
            <a:endParaRPr lang="zh-CN" altLang="en-US" b="1">
              <a:solidFill>
                <a:schemeClr val="accent2"/>
              </a:solidFill>
              <a:latin typeface="+mj-ea"/>
              <a:ea typeface="+mj-ea"/>
            </a:endParaRPr>
          </a:p>
        </p:txBody>
      </p:sp>
      <p:sp>
        <p:nvSpPr>
          <p:cNvPr id="20" name="TextBox 5"/>
          <p:cNvSpPr txBox="1"/>
          <p:nvPr/>
        </p:nvSpPr>
        <p:spPr>
          <a:xfrm>
            <a:off x="9594223" y="5169487"/>
            <a:ext cx="1084748" cy="584775"/>
          </a:xfrm>
          <a:prstGeom prst="rect">
            <a:avLst/>
          </a:prstGeom>
          <a:noFill/>
        </p:spPr>
        <p:txBody>
          <a:bodyPr wrap="square" rtlCol="0">
            <a:spAutoFit/>
          </a:bodyPr>
          <a:lstStyle/>
          <a:p>
            <a:pPr algn="ctr"/>
            <a:r>
              <a:rPr lang="zh-CN" altLang="en-US" sz="3200" b="1" dirty="0">
                <a:solidFill>
                  <a:schemeClr val="accent2"/>
                </a:solidFill>
                <a:latin typeface="微软雅黑" panose="020B0503020204020204" pitchFamily="34" charset="-122"/>
                <a:ea typeface="微软雅黑" panose="020B0503020204020204" pitchFamily="34" charset="-122"/>
              </a:rPr>
              <a:t>口碑</a:t>
            </a:r>
            <a:endParaRPr lang="zh-CN" altLang="en-US" sz="3200" b="1" dirty="0">
              <a:solidFill>
                <a:schemeClr val="accent2"/>
              </a:solidFill>
              <a:latin typeface="微软雅黑" panose="020B0503020204020204" pitchFamily="34" charset="-122"/>
              <a:ea typeface="微软雅黑" panose="020B0503020204020204" pitchFamily="34" charset="-122"/>
            </a:endParaRPr>
          </a:p>
        </p:txBody>
      </p:sp>
      <p:sp>
        <p:nvSpPr>
          <p:cNvPr id="21" name="TextBox 81"/>
          <p:cNvSpPr txBox="1"/>
          <p:nvPr/>
        </p:nvSpPr>
        <p:spPr>
          <a:xfrm>
            <a:off x="9414500" y="3511450"/>
            <a:ext cx="1506481" cy="369332"/>
          </a:xfrm>
          <a:prstGeom prst="rect">
            <a:avLst/>
          </a:prstGeom>
          <a:noFill/>
        </p:spPr>
        <p:txBody>
          <a:bodyPr wrap="square"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口碑传播</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22" name="TextBox 9"/>
          <p:cNvSpPr txBox="1"/>
          <p:nvPr/>
        </p:nvSpPr>
        <p:spPr>
          <a:xfrm>
            <a:off x="9338571" y="3898245"/>
            <a:ext cx="1718450" cy="738664"/>
          </a:xfrm>
          <a:prstGeom prst="rect">
            <a:avLst/>
          </a:prstGeom>
          <a:noFill/>
        </p:spPr>
        <p:txBody>
          <a:bodyPr wrap="square" rtlCol="0">
            <a:spAutoFit/>
          </a:bodyPr>
          <a:lstStyle>
            <a:defPPr>
              <a:defRPr lang="zh-CN"/>
            </a:defPPr>
            <a:lvl1pPr algn="just">
              <a:defRPr sz="1600">
                <a:solidFill>
                  <a:schemeClr val="bg2"/>
                </a:solidFill>
                <a:latin typeface="微软雅黑" panose="020B0503020204020204" pitchFamily="34" charset="-122"/>
                <a:ea typeface="微软雅黑" panose="020B0503020204020204" pitchFamily="34" charset="-122"/>
              </a:defRPr>
            </a:lvl1pPr>
          </a:lstStyle>
          <a:p>
            <a:r>
              <a:rPr lang="zh-CN" altLang="en-US" sz="1400" dirty="0">
                <a:solidFill>
                  <a:schemeClr val="accent1"/>
                </a:solidFill>
                <a:sym typeface="+mn-lt"/>
              </a:rPr>
              <a:t>互联网时代，产品的口碑比以往任何时代都重要。</a:t>
            </a:r>
            <a:endParaRPr lang="zh-CN" altLang="en-US" sz="1400" dirty="0">
              <a:solidFill>
                <a:schemeClr val="accent1"/>
              </a:solidFill>
              <a:sym typeface="+mn-lt"/>
            </a:endParaRPr>
          </a:p>
        </p:txBody>
      </p:sp>
      <p:cxnSp>
        <p:nvCxnSpPr>
          <p:cNvPr id="23" name="直接连接符 22"/>
          <p:cNvCxnSpPr/>
          <p:nvPr/>
        </p:nvCxnSpPr>
        <p:spPr bwMode="auto">
          <a:xfrm>
            <a:off x="2699976" y="3876018"/>
            <a:ext cx="1443790" cy="972704"/>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接连接符 23"/>
          <p:cNvCxnSpPr/>
          <p:nvPr/>
        </p:nvCxnSpPr>
        <p:spPr bwMode="auto">
          <a:xfrm>
            <a:off x="8059688" y="3876018"/>
            <a:ext cx="1443790" cy="972704"/>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接连接符 24"/>
          <p:cNvCxnSpPr/>
          <p:nvPr/>
        </p:nvCxnSpPr>
        <p:spPr bwMode="auto">
          <a:xfrm flipH="1">
            <a:off x="5323535" y="3876018"/>
            <a:ext cx="1443790" cy="972704"/>
          </a:xfrm>
          <a:prstGeom prst="line">
            <a:avLst/>
          </a:prstGeom>
          <a:solidFill>
            <a:schemeClr val="accent1"/>
          </a:solidFill>
          <a:ln w="9525"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9330">
    <p:push/>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5.5  </a:t>
            </a:r>
            <a:r>
              <a:rPr lang="zh-CN" altLang="en-US" sz="2800" dirty="0">
                <a:solidFill>
                  <a:schemeClr val="accent2"/>
                </a:solidFill>
                <a:latin typeface="微软雅黑" panose="020B0503020204020204" pitchFamily="34" charset="-122"/>
                <a:ea typeface="微软雅黑" panose="020B0503020204020204" pitchFamily="34" charset="-122"/>
              </a:rPr>
              <a:t>保障措施</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5</a:t>
            </a:r>
            <a:endParaRPr lang="zh-CN" altLang="en-US" dirty="0">
              <a:solidFill>
                <a:schemeClr val="accent2"/>
              </a:solidFill>
            </a:endParaRPr>
          </a:p>
        </p:txBody>
      </p:sp>
      <p:sp>
        <p:nvSpPr>
          <p:cNvPr id="34" name="Freeform 6"/>
          <p:cNvSpPr/>
          <p:nvPr/>
        </p:nvSpPr>
        <p:spPr bwMode="auto">
          <a:xfrm>
            <a:off x="6648450" y="2868613"/>
            <a:ext cx="1376363"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1"/>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35" name="Freeform 7"/>
          <p:cNvSpPr/>
          <p:nvPr/>
        </p:nvSpPr>
        <p:spPr bwMode="auto">
          <a:xfrm>
            <a:off x="3794125" y="2868613"/>
            <a:ext cx="1374775"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1"/>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36" name="Freeform 8"/>
          <p:cNvSpPr/>
          <p:nvPr/>
        </p:nvSpPr>
        <p:spPr bwMode="auto">
          <a:xfrm>
            <a:off x="4506913" y="1628775"/>
            <a:ext cx="1374775"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2"/>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37" name="Freeform 9"/>
          <p:cNvSpPr/>
          <p:nvPr/>
        </p:nvSpPr>
        <p:spPr bwMode="auto">
          <a:xfrm>
            <a:off x="5937250" y="1628775"/>
            <a:ext cx="1374775"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38" name="Freeform 10"/>
          <p:cNvSpPr/>
          <p:nvPr/>
        </p:nvSpPr>
        <p:spPr bwMode="auto">
          <a:xfrm>
            <a:off x="4506913" y="4100513"/>
            <a:ext cx="1374775"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tx1"/>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39" name="Freeform 11"/>
          <p:cNvSpPr/>
          <p:nvPr/>
        </p:nvSpPr>
        <p:spPr bwMode="auto">
          <a:xfrm>
            <a:off x="5937250" y="4100513"/>
            <a:ext cx="1374775"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bg2"/>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42" name="Freeform 14"/>
          <p:cNvSpPr>
            <a:spLocks noEditPoints="1"/>
          </p:cNvSpPr>
          <p:nvPr/>
        </p:nvSpPr>
        <p:spPr bwMode="auto">
          <a:xfrm>
            <a:off x="6428581" y="2093912"/>
            <a:ext cx="439738" cy="60007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3" name="Freeform 15"/>
          <p:cNvSpPr>
            <a:spLocks noEditPoints="1"/>
          </p:cNvSpPr>
          <p:nvPr/>
        </p:nvSpPr>
        <p:spPr bwMode="auto">
          <a:xfrm>
            <a:off x="6987928" y="3329100"/>
            <a:ext cx="698500" cy="598488"/>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4" name="Freeform 16"/>
          <p:cNvSpPr>
            <a:spLocks noEditPoints="1"/>
          </p:cNvSpPr>
          <p:nvPr/>
        </p:nvSpPr>
        <p:spPr bwMode="auto">
          <a:xfrm>
            <a:off x="6292850" y="4614863"/>
            <a:ext cx="752475" cy="60007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5" name="Freeform 17"/>
          <p:cNvSpPr>
            <a:spLocks noEditPoints="1"/>
          </p:cNvSpPr>
          <p:nvPr/>
        </p:nvSpPr>
        <p:spPr bwMode="auto">
          <a:xfrm>
            <a:off x="4184650" y="3359150"/>
            <a:ext cx="612775" cy="614363"/>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6" name="TextBox 18"/>
          <p:cNvSpPr txBox="1"/>
          <p:nvPr/>
        </p:nvSpPr>
        <p:spPr>
          <a:xfrm>
            <a:off x="2187304" y="1695971"/>
            <a:ext cx="1997346" cy="400110"/>
          </a:xfrm>
          <a:prstGeom prst="rect">
            <a:avLst/>
          </a:prstGeom>
          <a:noFill/>
        </p:spPr>
        <p:txBody>
          <a:bodyPr wrap="square" rtlCol="0">
            <a:spAutoFit/>
          </a:bodyPr>
          <a:lstStyle/>
          <a:p>
            <a:pPr algn="r"/>
            <a:r>
              <a:rPr lang="zh-CN" altLang="en-US" sz="2000" b="1">
                <a:solidFill>
                  <a:schemeClr val="accent1"/>
                </a:solidFill>
                <a:latin typeface="+mj-ea"/>
              </a:rPr>
              <a:t>统一思想</a:t>
            </a:r>
            <a:endParaRPr lang="zh-CN" altLang="en-US" sz="2000" b="1" dirty="0">
              <a:solidFill>
                <a:schemeClr val="accent1"/>
              </a:solidFill>
              <a:latin typeface="+mj-ea"/>
            </a:endParaRPr>
          </a:p>
        </p:txBody>
      </p:sp>
      <p:sp>
        <p:nvSpPr>
          <p:cNvPr id="47" name="TextBox 19"/>
          <p:cNvSpPr txBox="1"/>
          <p:nvPr/>
        </p:nvSpPr>
        <p:spPr>
          <a:xfrm>
            <a:off x="795556" y="2089398"/>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请在这里输入段落文本内容请在这里输入段落文本内容</a:t>
            </a:r>
            <a:endParaRPr lang="zh-CN" altLang="en-US" dirty="0">
              <a:solidFill>
                <a:schemeClr val="accent1"/>
              </a:solidFill>
              <a:latin typeface="+mn-ea"/>
              <a:ea typeface="+mn-ea"/>
            </a:endParaRPr>
          </a:p>
        </p:txBody>
      </p:sp>
      <p:sp>
        <p:nvSpPr>
          <p:cNvPr id="48" name="TextBox 20"/>
          <p:cNvSpPr txBox="1"/>
          <p:nvPr/>
        </p:nvSpPr>
        <p:spPr>
          <a:xfrm>
            <a:off x="7498889" y="1695971"/>
            <a:ext cx="1997346" cy="400110"/>
          </a:xfrm>
          <a:prstGeom prst="rect">
            <a:avLst/>
          </a:prstGeom>
          <a:noFill/>
        </p:spPr>
        <p:txBody>
          <a:bodyPr wrap="square" rtlCol="0">
            <a:spAutoFit/>
          </a:bodyPr>
          <a:lstStyle/>
          <a:p>
            <a:r>
              <a:rPr lang="zh-CN" altLang="en-US" sz="2000" b="1">
                <a:solidFill>
                  <a:schemeClr val="accent1"/>
                </a:solidFill>
                <a:latin typeface="+mj-ea"/>
              </a:rPr>
              <a:t>分解计划</a:t>
            </a:r>
            <a:endParaRPr lang="zh-CN" altLang="en-US" sz="2000" b="1" dirty="0">
              <a:solidFill>
                <a:schemeClr val="accent1"/>
              </a:solidFill>
              <a:latin typeface="+mj-ea"/>
            </a:endParaRPr>
          </a:p>
        </p:txBody>
      </p:sp>
      <p:sp>
        <p:nvSpPr>
          <p:cNvPr id="49" name="TextBox 21"/>
          <p:cNvSpPr txBox="1"/>
          <p:nvPr/>
        </p:nvSpPr>
        <p:spPr>
          <a:xfrm>
            <a:off x="7464370" y="2089398"/>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请在这里输入段落文本内容请在这里输入段落文本内容</a:t>
            </a:r>
            <a:endParaRPr lang="zh-CN" altLang="en-US" dirty="0">
              <a:solidFill>
                <a:schemeClr val="accent1"/>
              </a:solidFill>
              <a:latin typeface="+mn-ea"/>
              <a:ea typeface="+mn-ea"/>
            </a:endParaRPr>
          </a:p>
        </p:txBody>
      </p:sp>
      <p:sp>
        <p:nvSpPr>
          <p:cNvPr id="50" name="TextBox 22"/>
          <p:cNvSpPr txBox="1"/>
          <p:nvPr/>
        </p:nvSpPr>
        <p:spPr>
          <a:xfrm>
            <a:off x="8192572" y="3099102"/>
            <a:ext cx="1997346" cy="400110"/>
          </a:xfrm>
          <a:prstGeom prst="rect">
            <a:avLst/>
          </a:prstGeom>
          <a:noFill/>
        </p:spPr>
        <p:txBody>
          <a:bodyPr wrap="square" rtlCol="0">
            <a:spAutoFit/>
          </a:bodyPr>
          <a:lstStyle/>
          <a:p>
            <a:r>
              <a:rPr lang="zh-CN" altLang="en-US" sz="2000" b="1">
                <a:solidFill>
                  <a:schemeClr val="accent1"/>
                </a:solidFill>
                <a:latin typeface="+mj-ea"/>
              </a:rPr>
              <a:t>人员调度</a:t>
            </a:r>
            <a:endParaRPr lang="zh-CN" altLang="en-US" sz="2000" b="1" dirty="0">
              <a:solidFill>
                <a:schemeClr val="accent1"/>
              </a:solidFill>
              <a:latin typeface="+mj-ea"/>
            </a:endParaRPr>
          </a:p>
        </p:txBody>
      </p:sp>
      <p:sp>
        <p:nvSpPr>
          <p:cNvPr id="51" name="TextBox 23"/>
          <p:cNvSpPr txBox="1"/>
          <p:nvPr/>
        </p:nvSpPr>
        <p:spPr>
          <a:xfrm>
            <a:off x="8158053" y="3492529"/>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请在这里输入段落文本内容请在这里输入段落文本内容</a:t>
            </a:r>
            <a:endParaRPr lang="zh-CN" altLang="en-US" dirty="0">
              <a:solidFill>
                <a:schemeClr val="accent1"/>
              </a:solidFill>
              <a:latin typeface="+mn-ea"/>
              <a:ea typeface="+mn-ea"/>
            </a:endParaRPr>
          </a:p>
        </p:txBody>
      </p:sp>
      <p:sp>
        <p:nvSpPr>
          <p:cNvPr id="52" name="TextBox 24"/>
          <p:cNvSpPr txBox="1"/>
          <p:nvPr/>
        </p:nvSpPr>
        <p:spPr>
          <a:xfrm>
            <a:off x="7467358" y="4439171"/>
            <a:ext cx="1997346" cy="400110"/>
          </a:xfrm>
          <a:prstGeom prst="rect">
            <a:avLst/>
          </a:prstGeom>
          <a:noFill/>
        </p:spPr>
        <p:txBody>
          <a:bodyPr wrap="square" rtlCol="0">
            <a:spAutoFit/>
          </a:bodyPr>
          <a:lstStyle/>
          <a:p>
            <a:r>
              <a:rPr lang="zh-CN" altLang="en-US" sz="2000" b="1">
                <a:solidFill>
                  <a:schemeClr val="accent1"/>
                </a:solidFill>
                <a:latin typeface="+mj-ea"/>
              </a:rPr>
              <a:t>资金保障</a:t>
            </a:r>
            <a:endParaRPr lang="zh-CN" altLang="en-US" sz="2000" b="1" dirty="0">
              <a:solidFill>
                <a:schemeClr val="accent1"/>
              </a:solidFill>
              <a:latin typeface="+mj-ea"/>
            </a:endParaRPr>
          </a:p>
        </p:txBody>
      </p:sp>
      <p:sp>
        <p:nvSpPr>
          <p:cNvPr id="53" name="TextBox 26"/>
          <p:cNvSpPr txBox="1"/>
          <p:nvPr/>
        </p:nvSpPr>
        <p:spPr>
          <a:xfrm>
            <a:off x="7432839" y="4832598"/>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请在这里输入段落文本内容请在这里输入段落文本内容</a:t>
            </a:r>
            <a:endParaRPr lang="zh-CN" altLang="en-US" dirty="0">
              <a:solidFill>
                <a:schemeClr val="accent1"/>
              </a:solidFill>
              <a:latin typeface="+mn-ea"/>
              <a:ea typeface="+mn-ea"/>
            </a:endParaRPr>
          </a:p>
        </p:txBody>
      </p:sp>
      <p:sp>
        <p:nvSpPr>
          <p:cNvPr id="54" name="TextBox 27"/>
          <p:cNvSpPr txBox="1"/>
          <p:nvPr/>
        </p:nvSpPr>
        <p:spPr>
          <a:xfrm>
            <a:off x="2313429" y="4454937"/>
            <a:ext cx="1997346" cy="400110"/>
          </a:xfrm>
          <a:prstGeom prst="rect">
            <a:avLst/>
          </a:prstGeom>
          <a:noFill/>
        </p:spPr>
        <p:txBody>
          <a:bodyPr wrap="square" rtlCol="0">
            <a:spAutoFit/>
          </a:bodyPr>
          <a:lstStyle/>
          <a:p>
            <a:pPr algn="r"/>
            <a:r>
              <a:rPr lang="zh-CN" altLang="en-US" sz="2000" b="1">
                <a:solidFill>
                  <a:schemeClr val="accent1"/>
                </a:solidFill>
                <a:latin typeface="+mj-ea"/>
              </a:rPr>
              <a:t>培训先行</a:t>
            </a:r>
            <a:endParaRPr lang="zh-CN" altLang="en-US" sz="2000" b="1" dirty="0">
              <a:solidFill>
                <a:schemeClr val="accent1"/>
              </a:solidFill>
              <a:latin typeface="+mj-ea"/>
            </a:endParaRPr>
          </a:p>
        </p:txBody>
      </p:sp>
      <p:sp>
        <p:nvSpPr>
          <p:cNvPr id="57" name="TextBox 28"/>
          <p:cNvSpPr txBox="1"/>
          <p:nvPr/>
        </p:nvSpPr>
        <p:spPr>
          <a:xfrm>
            <a:off x="921681" y="4848364"/>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请在这里输入段落文本内容请在这里输入段落文本内容</a:t>
            </a:r>
            <a:endParaRPr lang="zh-CN" altLang="en-US" dirty="0">
              <a:solidFill>
                <a:schemeClr val="accent1"/>
              </a:solidFill>
              <a:latin typeface="+mn-ea"/>
              <a:ea typeface="+mn-ea"/>
            </a:endParaRPr>
          </a:p>
        </p:txBody>
      </p:sp>
      <p:sp>
        <p:nvSpPr>
          <p:cNvPr id="58" name="TextBox 31"/>
          <p:cNvSpPr txBox="1"/>
          <p:nvPr/>
        </p:nvSpPr>
        <p:spPr>
          <a:xfrm>
            <a:off x="1667043" y="3099103"/>
            <a:ext cx="1997346" cy="400110"/>
          </a:xfrm>
          <a:prstGeom prst="rect">
            <a:avLst/>
          </a:prstGeom>
          <a:noFill/>
        </p:spPr>
        <p:txBody>
          <a:bodyPr wrap="square" rtlCol="0">
            <a:spAutoFit/>
          </a:bodyPr>
          <a:lstStyle/>
          <a:p>
            <a:pPr algn="r"/>
            <a:r>
              <a:rPr lang="zh-CN" altLang="en-US" sz="2000" b="1">
                <a:solidFill>
                  <a:schemeClr val="accent1"/>
                </a:solidFill>
                <a:latin typeface="+mj-ea"/>
              </a:rPr>
              <a:t>督导及时</a:t>
            </a:r>
            <a:endParaRPr lang="zh-CN" altLang="en-US" sz="2000" b="1" dirty="0">
              <a:solidFill>
                <a:schemeClr val="accent1"/>
              </a:solidFill>
              <a:latin typeface="+mj-ea"/>
            </a:endParaRPr>
          </a:p>
        </p:txBody>
      </p:sp>
      <p:sp>
        <p:nvSpPr>
          <p:cNvPr id="59" name="TextBox 32"/>
          <p:cNvSpPr txBox="1"/>
          <p:nvPr/>
        </p:nvSpPr>
        <p:spPr>
          <a:xfrm>
            <a:off x="275295" y="3492530"/>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请在这里输入段落文本内容请在这里输入段落文本内容</a:t>
            </a:r>
            <a:endParaRPr lang="zh-CN" altLang="en-US" dirty="0">
              <a:solidFill>
                <a:schemeClr val="accent1"/>
              </a:solidFill>
              <a:latin typeface="+mn-ea"/>
              <a:ea typeface="+mn-ea"/>
            </a:endParaRPr>
          </a:p>
        </p:txBody>
      </p:sp>
      <p:sp>
        <p:nvSpPr>
          <p:cNvPr id="60" name="Freeform 19"/>
          <p:cNvSpPr>
            <a:spLocks noEditPoints="1"/>
          </p:cNvSpPr>
          <p:nvPr/>
        </p:nvSpPr>
        <p:spPr bwMode="auto">
          <a:xfrm>
            <a:off x="4868193" y="4586245"/>
            <a:ext cx="652214" cy="617624"/>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1" name="Freeform 34"/>
          <p:cNvSpPr>
            <a:spLocks noEditPoints="1"/>
          </p:cNvSpPr>
          <p:nvPr/>
        </p:nvSpPr>
        <p:spPr bwMode="auto">
          <a:xfrm>
            <a:off x="4867672" y="2130425"/>
            <a:ext cx="549275" cy="585788"/>
          </a:xfrm>
          <a:custGeom>
            <a:avLst/>
            <a:gdLst>
              <a:gd name="T0" fmla="*/ 339 w 895"/>
              <a:gd name="T1" fmla="*/ 594 h 955"/>
              <a:gd name="T2" fmla="*/ 322 w 895"/>
              <a:gd name="T3" fmla="*/ 540 h 955"/>
              <a:gd name="T4" fmla="*/ 391 w 895"/>
              <a:gd name="T5" fmla="*/ 260 h 955"/>
              <a:gd name="T6" fmla="*/ 464 w 895"/>
              <a:gd name="T7" fmla="*/ 487 h 955"/>
              <a:gd name="T8" fmla="*/ 555 w 895"/>
              <a:gd name="T9" fmla="*/ 224 h 955"/>
              <a:gd name="T10" fmla="*/ 354 w 895"/>
              <a:gd name="T11" fmla="*/ 446 h 955"/>
              <a:gd name="T12" fmla="*/ 337 w 895"/>
              <a:gd name="T13" fmla="*/ 475 h 955"/>
              <a:gd name="T14" fmla="*/ 460 w 895"/>
              <a:gd name="T15" fmla="*/ 547 h 955"/>
              <a:gd name="T16" fmla="*/ 590 w 895"/>
              <a:gd name="T17" fmla="*/ 190 h 955"/>
              <a:gd name="T18" fmla="*/ 596 w 895"/>
              <a:gd name="T19" fmla="*/ 121 h 955"/>
              <a:gd name="T20" fmla="*/ 590 w 895"/>
              <a:gd name="T21" fmla="*/ 190 h 955"/>
              <a:gd name="T22" fmla="*/ 699 w 895"/>
              <a:gd name="T23" fmla="*/ 225 h 955"/>
              <a:gd name="T24" fmla="*/ 630 w 895"/>
              <a:gd name="T25" fmla="*/ 231 h 955"/>
              <a:gd name="T26" fmla="*/ 511 w 895"/>
              <a:gd name="T27" fmla="*/ 160 h 955"/>
              <a:gd name="T28" fmla="*/ 481 w 895"/>
              <a:gd name="T29" fmla="*/ 97 h 955"/>
              <a:gd name="T30" fmla="*/ 511 w 895"/>
              <a:gd name="T31" fmla="*/ 160 h 955"/>
              <a:gd name="T32" fmla="*/ 395 w 895"/>
              <a:gd name="T33" fmla="*/ 119 h 955"/>
              <a:gd name="T34" fmla="*/ 401 w 895"/>
              <a:gd name="T35" fmla="*/ 188 h 955"/>
              <a:gd name="T36" fmla="*/ 658 w 895"/>
              <a:gd name="T37" fmla="*/ 341 h 955"/>
              <a:gd name="T38" fmla="*/ 721 w 895"/>
              <a:gd name="T39" fmla="*/ 311 h 955"/>
              <a:gd name="T40" fmla="*/ 658 w 895"/>
              <a:gd name="T41" fmla="*/ 341 h 955"/>
              <a:gd name="T42" fmla="*/ 329 w 895"/>
              <a:gd name="T43" fmla="*/ 489 h 955"/>
              <a:gd name="T44" fmla="*/ 312 w 895"/>
              <a:gd name="T45" fmla="*/ 519 h 955"/>
              <a:gd name="T46" fmla="*/ 435 w 895"/>
              <a:gd name="T47" fmla="*/ 590 h 955"/>
              <a:gd name="T48" fmla="*/ 326 w 895"/>
              <a:gd name="T49" fmla="*/ 955 h 955"/>
              <a:gd name="T50" fmla="*/ 349 w 895"/>
              <a:gd name="T51" fmla="*/ 55 h 955"/>
              <a:gd name="T52" fmla="*/ 852 w 895"/>
              <a:gd name="T53" fmla="*/ 271 h 955"/>
              <a:gd name="T54" fmla="*/ 860 w 895"/>
              <a:gd name="T55" fmla="*/ 415 h 955"/>
              <a:gd name="T56" fmla="*/ 885 w 895"/>
              <a:gd name="T57" fmla="*/ 597 h 955"/>
              <a:gd name="T58" fmla="*/ 854 w 895"/>
              <a:gd name="T59" fmla="*/ 751 h 955"/>
              <a:gd name="T60" fmla="*/ 668 w 895"/>
              <a:gd name="T61" fmla="*/ 793 h 955"/>
              <a:gd name="T62" fmla="*/ 326 w 895"/>
              <a:gd name="T63" fmla="*/ 955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5" h="955">
                <a:moveTo>
                  <a:pt x="322" y="540"/>
                </a:moveTo>
                <a:cubicBezTo>
                  <a:pt x="313" y="559"/>
                  <a:pt x="320" y="583"/>
                  <a:pt x="339" y="594"/>
                </a:cubicBezTo>
                <a:cubicBezTo>
                  <a:pt x="355" y="603"/>
                  <a:pt x="375" y="601"/>
                  <a:pt x="388" y="589"/>
                </a:cubicBezTo>
                <a:lnTo>
                  <a:pt x="322" y="540"/>
                </a:lnTo>
                <a:close/>
                <a:moveTo>
                  <a:pt x="555" y="224"/>
                </a:moveTo>
                <a:cubicBezTo>
                  <a:pt x="495" y="190"/>
                  <a:pt x="422" y="206"/>
                  <a:pt x="391" y="260"/>
                </a:cubicBezTo>
                <a:cubicBezTo>
                  <a:pt x="359" y="316"/>
                  <a:pt x="400" y="376"/>
                  <a:pt x="371" y="434"/>
                </a:cubicBezTo>
                <a:lnTo>
                  <a:pt x="464" y="487"/>
                </a:lnTo>
                <a:cubicBezTo>
                  <a:pt x="499" y="434"/>
                  <a:pt x="573" y="439"/>
                  <a:pt x="605" y="384"/>
                </a:cubicBezTo>
                <a:cubicBezTo>
                  <a:pt x="637" y="330"/>
                  <a:pt x="614" y="258"/>
                  <a:pt x="555" y="224"/>
                </a:cubicBezTo>
                <a:close/>
                <a:moveTo>
                  <a:pt x="455" y="522"/>
                </a:moveTo>
                <a:lnTo>
                  <a:pt x="354" y="446"/>
                </a:lnTo>
                <a:cubicBezTo>
                  <a:pt x="346" y="440"/>
                  <a:pt x="336" y="442"/>
                  <a:pt x="331" y="450"/>
                </a:cubicBezTo>
                <a:cubicBezTo>
                  <a:pt x="327" y="458"/>
                  <a:pt x="329" y="470"/>
                  <a:pt x="337" y="475"/>
                </a:cubicBezTo>
                <a:lnTo>
                  <a:pt x="437" y="552"/>
                </a:lnTo>
                <a:cubicBezTo>
                  <a:pt x="445" y="557"/>
                  <a:pt x="455" y="555"/>
                  <a:pt x="460" y="547"/>
                </a:cubicBezTo>
                <a:cubicBezTo>
                  <a:pt x="464" y="539"/>
                  <a:pt x="462" y="527"/>
                  <a:pt x="455" y="522"/>
                </a:cubicBezTo>
                <a:close/>
                <a:moveTo>
                  <a:pt x="590" y="190"/>
                </a:moveTo>
                <a:lnTo>
                  <a:pt x="622" y="136"/>
                </a:lnTo>
                <a:lnTo>
                  <a:pt x="596" y="121"/>
                </a:lnTo>
                <a:lnTo>
                  <a:pt x="565" y="176"/>
                </a:lnTo>
                <a:lnTo>
                  <a:pt x="590" y="190"/>
                </a:lnTo>
                <a:close/>
                <a:moveTo>
                  <a:pt x="644" y="256"/>
                </a:moveTo>
                <a:lnTo>
                  <a:pt x="699" y="225"/>
                </a:lnTo>
                <a:lnTo>
                  <a:pt x="684" y="200"/>
                </a:lnTo>
                <a:lnTo>
                  <a:pt x="630" y="231"/>
                </a:lnTo>
                <a:lnTo>
                  <a:pt x="644" y="256"/>
                </a:lnTo>
                <a:close/>
                <a:moveTo>
                  <a:pt x="511" y="160"/>
                </a:moveTo>
                <a:lnTo>
                  <a:pt x="511" y="97"/>
                </a:lnTo>
                <a:lnTo>
                  <a:pt x="481" y="97"/>
                </a:lnTo>
                <a:lnTo>
                  <a:pt x="481" y="160"/>
                </a:lnTo>
                <a:lnTo>
                  <a:pt x="511" y="160"/>
                </a:lnTo>
                <a:close/>
                <a:moveTo>
                  <a:pt x="426" y="174"/>
                </a:moveTo>
                <a:lnTo>
                  <a:pt x="395" y="119"/>
                </a:lnTo>
                <a:lnTo>
                  <a:pt x="370" y="134"/>
                </a:lnTo>
                <a:lnTo>
                  <a:pt x="401" y="188"/>
                </a:lnTo>
                <a:lnTo>
                  <a:pt x="426" y="174"/>
                </a:lnTo>
                <a:close/>
                <a:moveTo>
                  <a:pt x="658" y="341"/>
                </a:moveTo>
                <a:lnTo>
                  <a:pt x="721" y="341"/>
                </a:lnTo>
                <a:lnTo>
                  <a:pt x="721" y="311"/>
                </a:lnTo>
                <a:lnTo>
                  <a:pt x="658" y="311"/>
                </a:lnTo>
                <a:lnTo>
                  <a:pt x="658" y="341"/>
                </a:lnTo>
                <a:close/>
                <a:moveTo>
                  <a:pt x="430" y="565"/>
                </a:moveTo>
                <a:lnTo>
                  <a:pt x="329" y="489"/>
                </a:lnTo>
                <a:cubicBezTo>
                  <a:pt x="321" y="483"/>
                  <a:pt x="311" y="485"/>
                  <a:pt x="307" y="493"/>
                </a:cubicBezTo>
                <a:cubicBezTo>
                  <a:pt x="302" y="501"/>
                  <a:pt x="304" y="513"/>
                  <a:pt x="312" y="519"/>
                </a:cubicBezTo>
                <a:lnTo>
                  <a:pt x="412" y="595"/>
                </a:lnTo>
                <a:cubicBezTo>
                  <a:pt x="420" y="601"/>
                  <a:pt x="430" y="599"/>
                  <a:pt x="435" y="590"/>
                </a:cubicBezTo>
                <a:cubicBezTo>
                  <a:pt x="440" y="582"/>
                  <a:pt x="437" y="571"/>
                  <a:pt x="430" y="565"/>
                </a:cubicBezTo>
                <a:close/>
                <a:moveTo>
                  <a:pt x="326" y="955"/>
                </a:moveTo>
                <a:cubicBezTo>
                  <a:pt x="337" y="880"/>
                  <a:pt x="337" y="800"/>
                  <a:pt x="317" y="729"/>
                </a:cubicBezTo>
                <a:cubicBezTo>
                  <a:pt x="0" y="551"/>
                  <a:pt x="83" y="139"/>
                  <a:pt x="349" y="55"/>
                </a:cubicBezTo>
                <a:cubicBezTo>
                  <a:pt x="489" y="0"/>
                  <a:pt x="680" y="33"/>
                  <a:pt x="805" y="158"/>
                </a:cubicBezTo>
                <a:cubicBezTo>
                  <a:pt x="895" y="248"/>
                  <a:pt x="852" y="271"/>
                  <a:pt x="852" y="271"/>
                </a:cubicBezTo>
                <a:lnTo>
                  <a:pt x="832" y="282"/>
                </a:lnTo>
                <a:cubicBezTo>
                  <a:pt x="843" y="325"/>
                  <a:pt x="862" y="405"/>
                  <a:pt x="860" y="415"/>
                </a:cubicBezTo>
                <a:cubicBezTo>
                  <a:pt x="856" y="430"/>
                  <a:pt x="840" y="445"/>
                  <a:pt x="840" y="445"/>
                </a:cubicBezTo>
                <a:lnTo>
                  <a:pt x="885" y="597"/>
                </a:lnTo>
                <a:lnTo>
                  <a:pt x="845" y="614"/>
                </a:lnTo>
                <a:cubicBezTo>
                  <a:pt x="854" y="662"/>
                  <a:pt x="859" y="703"/>
                  <a:pt x="854" y="751"/>
                </a:cubicBezTo>
                <a:cubicBezTo>
                  <a:pt x="853" y="759"/>
                  <a:pt x="826" y="783"/>
                  <a:pt x="804" y="784"/>
                </a:cubicBezTo>
                <a:lnTo>
                  <a:pt x="668" y="793"/>
                </a:lnTo>
                <a:lnTo>
                  <a:pt x="677" y="955"/>
                </a:lnTo>
                <a:lnTo>
                  <a:pt x="326" y="955"/>
                </a:lnTo>
                <a:close/>
              </a:path>
            </a:pathLst>
          </a:custGeom>
          <a:solidFill>
            <a:schemeClr val="accent2"/>
          </a:solidFill>
          <a:ln>
            <a:noFill/>
          </a:ln>
        </p:spPr>
        <p:txBody>
          <a:bodyPr vert="horz" wrap="square" lIns="91440" tIns="45720" rIns="91440" bIns="45720" numCol="1" anchor="t" anchorCtr="0" compatLnSpc="1"/>
          <a:lstStyle/>
          <a:p>
            <a:endParaRPr lang="zh-CN" altLang="en-US">
              <a:solidFill>
                <a:schemeClr val="accent1"/>
              </a:solidFill>
            </a:endParaRPr>
          </a:p>
        </p:txBody>
      </p:sp>
    </p:spTree>
  </p:cSld>
  <p:clrMapOvr>
    <a:masterClrMapping/>
  </p:clrMapOvr>
  <p:transition spd="slow" advTm="9307">
    <p:push/>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8" name="Rectangle 27"/>
          <p:cNvSpPr>
            <a:spLocks noChangeArrowheads="1"/>
          </p:cNvSpPr>
          <p:nvPr/>
        </p:nvSpPr>
        <p:spPr bwMode="auto">
          <a:xfrm>
            <a:off x="5324837" y="355176"/>
            <a:ext cx="133049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4000" b="1" i="0" u="none" strike="noStrike" cap="none" normalizeH="0" baseline="0" dirty="0">
                <a:ln>
                  <a:noFill/>
                </a:ln>
                <a:effectLst/>
                <a:latin typeface="微软雅黑" panose="020B0503020204020204" pitchFamily="34" charset="-122"/>
                <a:ea typeface="微软雅黑" panose="020B0503020204020204" pitchFamily="34" charset="-122"/>
              </a:rPr>
              <a:t>目  录</a:t>
            </a:r>
            <a:endParaRPr kumimoji="0" lang="zh-CN" altLang="zh-CN" sz="1800" b="0" i="0" u="none" strike="noStrike" cap="none" normalizeH="0" baseline="0" dirty="0">
              <a:ln>
                <a:noFill/>
              </a:ln>
              <a:effectLst/>
            </a:endParaRPr>
          </a:p>
        </p:txBody>
      </p:sp>
      <p:sp>
        <p:nvSpPr>
          <p:cNvPr id="39" name="Freeform 38"/>
          <p:cNvSpPr/>
          <p:nvPr/>
        </p:nvSpPr>
        <p:spPr bwMode="auto">
          <a:xfrm>
            <a:off x="5076825" y="1046163"/>
            <a:ext cx="1854200" cy="300038"/>
          </a:xfrm>
          <a:custGeom>
            <a:avLst/>
            <a:gdLst>
              <a:gd name="T0" fmla="*/ 48 w 2427"/>
              <a:gd name="T1" fmla="*/ 6 h 391"/>
              <a:gd name="T2" fmla="*/ 1212 w 2427"/>
              <a:gd name="T3" fmla="*/ 317 h 391"/>
              <a:gd name="T4" fmla="*/ 2379 w 2427"/>
              <a:gd name="T5" fmla="*/ 5 h 391"/>
              <a:gd name="T6" fmla="*/ 2422 w 2427"/>
              <a:gd name="T7" fmla="*/ 30 h 391"/>
              <a:gd name="T8" fmla="*/ 2422 w 2427"/>
              <a:gd name="T9" fmla="*/ 30 h 391"/>
              <a:gd name="T10" fmla="*/ 2397 w 2427"/>
              <a:gd name="T11" fmla="*/ 72 h 391"/>
              <a:gd name="T12" fmla="*/ 1232 w 2427"/>
              <a:gd name="T13" fmla="*/ 384 h 391"/>
              <a:gd name="T14" fmla="*/ 1206 w 2427"/>
              <a:gd name="T15" fmla="*/ 388 h 391"/>
              <a:gd name="T16" fmla="*/ 30 w 2427"/>
              <a:gd name="T17" fmla="*/ 73 h 391"/>
              <a:gd name="T18" fmla="*/ 5 w 2427"/>
              <a:gd name="T19" fmla="*/ 30 h 391"/>
              <a:gd name="T20" fmla="*/ 5 w 2427"/>
              <a:gd name="T21" fmla="*/ 30 h 391"/>
              <a:gd name="T22" fmla="*/ 48 w 2427"/>
              <a:gd name="T23" fmla="*/ 6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27" h="391">
                <a:moveTo>
                  <a:pt x="48" y="6"/>
                </a:moveTo>
                <a:lnTo>
                  <a:pt x="1212" y="317"/>
                </a:lnTo>
                <a:lnTo>
                  <a:pt x="2379" y="5"/>
                </a:lnTo>
                <a:cubicBezTo>
                  <a:pt x="2397" y="0"/>
                  <a:pt x="2417" y="11"/>
                  <a:pt x="2422" y="30"/>
                </a:cubicBezTo>
                <a:lnTo>
                  <a:pt x="2422" y="30"/>
                </a:lnTo>
                <a:cubicBezTo>
                  <a:pt x="2427" y="48"/>
                  <a:pt x="2416" y="67"/>
                  <a:pt x="2397" y="72"/>
                </a:cubicBezTo>
                <a:lnTo>
                  <a:pt x="1232" y="384"/>
                </a:lnTo>
                <a:cubicBezTo>
                  <a:pt x="1225" y="389"/>
                  <a:pt x="1215" y="391"/>
                  <a:pt x="1206" y="388"/>
                </a:cubicBezTo>
                <a:lnTo>
                  <a:pt x="30" y="73"/>
                </a:lnTo>
                <a:cubicBezTo>
                  <a:pt x="11" y="68"/>
                  <a:pt x="0" y="49"/>
                  <a:pt x="5" y="30"/>
                </a:cubicBezTo>
                <a:lnTo>
                  <a:pt x="5" y="30"/>
                </a:lnTo>
                <a:cubicBezTo>
                  <a:pt x="10" y="12"/>
                  <a:pt x="30" y="1"/>
                  <a:pt x="48" y="6"/>
                </a:cubicBezTo>
                <a:close/>
              </a:path>
            </a:pathLst>
          </a:cu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46" name="TextBox 61"/>
          <p:cNvSpPr txBox="1"/>
          <p:nvPr/>
        </p:nvSpPr>
        <p:spPr>
          <a:xfrm>
            <a:off x="1331780" y="3907014"/>
            <a:ext cx="1737297" cy="523220"/>
          </a:xfrm>
          <a:prstGeom prst="rect">
            <a:avLst/>
          </a:prstGeom>
          <a:noFill/>
        </p:spPr>
        <p:txBody>
          <a:bodyPr wrap="square" rtlCol="0">
            <a:spAutoFit/>
          </a:bodyPr>
          <a:lstStyle>
            <a:defPPr>
              <a:defRPr lang="zh-CN"/>
            </a:defPPr>
            <a:lvl1pPr>
              <a:defRPr sz="3200" b="1">
                <a:solidFill>
                  <a:schemeClr val="tx2"/>
                </a:solidFill>
                <a:latin typeface="+mn-ea"/>
                <a:ea typeface="+mn-ea"/>
              </a:defRPr>
            </a:lvl1pPr>
          </a:lstStyle>
          <a:p>
            <a:pPr algn="ctr"/>
            <a:r>
              <a:rPr lang="zh-CN" altLang="en-US" sz="2800" dirty="0">
                <a:solidFill>
                  <a:schemeClr val="tx1"/>
                </a:solidFill>
              </a:rPr>
              <a:t>工作回顾</a:t>
            </a:r>
            <a:endParaRPr lang="en-US" altLang="zh-CN" sz="2800" dirty="0">
              <a:solidFill>
                <a:schemeClr val="tx1"/>
              </a:solidFill>
            </a:endParaRPr>
          </a:p>
        </p:txBody>
      </p:sp>
      <p:sp>
        <p:nvSpPr>
          <p:cNvPr id="50" name="TextBox 61"/>
          <p:cNvSpPr txBox="1"/>
          <p:nvPr/>
        </p:nvSpPr>
        <p:spPr>
          <a:xfrm>
            <a:off x="3823029" y="3895059"/>
            <a:ext cx="1737297" cy="523220"/>
          </a:xfrm>
          <a:prstGeom prst="rect">
            <a:avLst/>
          </a:prstGeom>
          <a:noFill/>
        </p:spPr>
        <p:txBody>
          <a:bodyPr wrap="square" rtlCol="0">
            <a:spAutoFit/>
          </a:bodyPr>
          <a:lstStyle>
            <a:defPPr>
              <a:defRPr lang="zh-CN"/>
            </a:defPPr>
            <a:lvl1pPr>
              <a:defRPr sz="3200" b="1">
                <a:solidFill>
                  <a:schemeClr val="tx2"/>
                </a:solidFill>
                <a:latin typeface="+mn-ea"/>
                <a:ea typeface="+mn-ea"/>
              </a:defRPr>
            </a:lvl1pPr>
          </a:lstStyle>
          <a:p>
            <a:pPr algn="ctr"/>
            <a:r>
              <a:rPr lang="zh-CN" altLang="en-US" sz="2800" dirty="0">
                <a:solidFill>
                  <a:schemeClr val="tx1"/>
                </a:solidFill>
              </a:rPr>
              <a:t>存在问题</a:t>
            </a:r>
            <a:endParaRPr lang="en-US" altLang="zh-CN" sz="2800" dirty="0">
              <a:solidFill>
                <a:schemeClr val="tx1"/>
              </a:solidFill>
            </a:endParaRPr>
          </a:p>
        </p:txBody>
      </p:sp>
      <p:sp>
        <p:nvSpPr>
          <p:cNvPr id="54" name="TextBox 61"/>
          <p:cNvSpPr txBox="1"/>
          <p:nvPr/>
        </p:nvSpPr>
        <p:spPr>
          <a:xfrm>
            <a:off x="6460097" y="3907014"/>
            <a:ext cx="1737297" cy="523220"/>
          </a:xfrm>
          <a:prstGeom prst="rect">
            <a:avLst/>
          </a:prstGeom>
          <a:noFill/>
        </p:spPr>
        <p:txBody>
          <a:bodyPr wrap="square" rtlCol="0">
            <a:spAutoFit/>
          </a:bodyPr>
          <a:lstStyle>
            <a:defPPr>
              <a:defRPr lang="zh-CN"/>
            </a:defPPr>
            <a:lvl1pPr>
              <a:defRPr sz="3200" b="1">
                <a:solidFill>
                  <a:schemeClr val="tx2"/>
                </a:solidFill>
                <a:latin typeface="+mn-ea"/>
                <a:ea typeface="+mn-ea"/>
              </a:defRPr>
            </a:lvl1pPr>
          </a:lstStyle>
          <a:p>
            <a:pPr algn="ctr"/>
            <a:r>
              <a:rPr lang="zh-CN" altLang="en-US" sz="2800" dirty="0">
                <a:solidFill>
                  <a:schemeClr val="tx1"/>
                </a:solidFill>
              </a:rPr>
              <a:t>形势分析</a:t>
            </a:r>
            <a:endParaRPr lang="en-US" altLang="zh-CN" sz="2800" dirty="0">
              <a:solidFill>
                <a:schemeClr val="tx1"/>
              </a:solidFill>
            </a:endParaRPr>
          </a:p>
        </p:txBody>
      </p:sp>
      <p:sp>
        <p:nvSpPr>
          <p:cNvPr id="62" name="文本框 61"/>
          <p:cNvSpPr txBox="1"/>
          <p:nvPr/>
        </p:nvSpPr>
        <p:spPr>
          <a:xfrm>
            <a:off x="5449927" y="844652"/>
            <a:ext cx="1107996" cy="369332"/>
          </a:xfrm>
          <a:prstGeom prst="rect">
            <a:avLst/>
          </a:prstGeom>
          <a:noFill/>
        </p:spPr>
        <p:txBody>
          <a:bodyPr wrap="none" rtlCol="0">
            <a:spAutoFit/>
          </a:bodyPr>
          <a:lstStyle/>
          <a:p>
            <a:r>
              <a:rPr lang="en-US" altLang="zh-CN" dirty="0"/>
              <a:t>Contents</a:t>
            </a:r>
            <a:endParaRPr lang="zh-CN" altLang="en-US" dirty="0"/>
          </a:p>
        </p:txBody>
      </p:sp>
      <p:sp>
        <p:nvSpPr>
          <p:cNvPr id="63" name="Oval 63"/>
          <p:cNvSpPr>
            <a:spLocks noChangeArrowheads="1"/>
          </p:cNvSpPr>
          <p:nvPr/>
        </p:nvSpPr>
        <p:spPr bwMode="auto">
          <a:xfrm>
            <a:off x="1575438" y="2495869"/>
            <a:ext cx="1341760" cy="135881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65" name="Oval 65"/>
          <p:cNvSpPr>
            <a:spLocks noChangeArrowheads="1"/>
          </p:cNvSpPr>
          <p:nvPr/>
        </p:nvSpPr>
        <p:spPr bwMode="auto">
          <a:xfrm>
            <a:off x="4036857" y="2495869"/>
            <a:ext cx="1341760" cy="135881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66" name="Oval 66"/>
          <p:cNvSpPr>
            <a:spLocks noChangeArrowheads="1"/>
          </p:cNvSpPr>
          <p:nvPr/>
        </p:nvSpPr>
        <p:spPr bwMode="auto">
          <a:xfrm>
            <a:off x="6650722" y="2495869"/>
            <a:ext cx="1341760" cy="135881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69" name="Oval 69"/>
          <p:cNvSpPr>
            <a:spLocks noChangeArrowheads="1"/>
          </p:cNvSpPr>
          <p:nvPr/>
        </p:nvSpPr>
        <p:spPr bwMode="auto">
          <a:xfrm>
            <a:off x="9309756" y="2495869"/>
            <a:ext cx="1341760" cy="1358816"/>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73" name="TextBox 61"/>
          <p:cNvSpPr txBox="1"/>
          <p:nvPr/>
        </p:nvSpPr>
        <p:spPr>
          <a:xfrm>
            <a:off x="9146118" y="3907014"/>
            <a:ext cx="1737297" cy="523220"/>
          </a:xfrm>
          <a:prstGeom prst="rect">
            <a:avLst/>
          </a:prstGeom>
          <a:noFill/>
        </p:spPr>
        <p:txBody>
          <a:bodyPr wrap="square" rtlCol="0">
            <a:spAutoFit/>
          </a:bodyPr>
          <a:lstStyle>
            <a:defPPr>
              <a:defRPr lang="zh-CN"/>
            </a:defPPr>
            <a:lvl1pPr>
              <a:defRPr sz="3200" b="1">
                <a:solidFill>
                  <a:schemeClr val="tx2"/>
                </a:solidFill>
                <a:latin typeface="+mn-ea"/>
                <a:ea typeface="+mn-ea"/>
              </a:defRPr>
            </a:lvl1pPr>
          </a:lstStyle>
          <a:p>
            <a:pPr algn="ctr"/>
            <a:r>
              <a:rPr lang="zh-CN" altLang="en-US" sz="2800" dirty="0">
                <a:solidFill>
                  <a:schemeClr val="tx1"/>
                </a:solidFill>
              </a:rPr>
              <a:t>工作规划</a:t>
            </a:r>
            <a:endParaRPr lang="en-US" altLang="zh-CN" sz="2800" dirty="0">
              <a:solidFill>
                <a:schemeClr val="tx1"/>
              </a:solidFill>
            </a:endParaRPr>
          </a:p>
        </p:txBody>
      </p:sp>
      <p:sp>
        <p:nvSpPr>
          <p:cNvPr id="74" name="文本框 73"/>
          <p:cNvSpPr txBox="1"/>
          <p:nvPr/>
        </p:nvSpPr>
        <p:spPr>
          <a:xfrm>
            <a:off x="1434045" y="4418279"/>
            <a:ext cx="1620957" cy="338554"/>
          </a:xfrm>
          <a:prstGeom prst="rect">
            <a:avLst/>
          </a:prstGeom>
          <a:noFill/>
        </p:spPr>
        <p:txBody>
          <a:bodyPr wrap="none" rtlCol="0">
            <a:spAutoFit/>
          </a:bodyPr>
          <a:lstStyle/>
          <a:p>
            <a:pPr algn="ctr"/>
            <a:r>
              <a:rPr lang="zh-CN" altLang="en-US" sz="1600" dirty="0">
                <a:latin typeface="+mj-ea"/>
                <a:ea typeface="+mj-ea"/>
              </a:rPr>
              <a:t>干了些什么工作</a:t>
            </a:r>
            <a:endParaRPr lang="zh-CN" altLang="en-US" sz="1600" dirty="0">
              <a:latin typeface="+mj-ea"/>
              <a:ea typeface="+mj-ea"/>
            </a:endParaRPr>
          </a:p>
        </p:txBody>
      </p:sp>
      <p:sp>
        <p:nvSpPr>
          <p:cNvPr id="76" name="文本框 75"/>
          <p:cNvSpPr txBox="1"/>
          <p:nvPr/>
        </p:nvSpPr>
        <p:spPr>
          <a:xfrm>
            <a:off x="3999850" y="4418279"/>
            <a:ext cx="1415772" cy="338554"/>
          </a:xfrm>
          <a:prstGeom prst="rect">
            <a:avLst/>
          </a:prstGeom>
          <a:noFill/>
        </p:spPr>
        <p:txBody>
          <a:bodyPr wrap="none" rtlCol="0">
            <a:spAutoFit/>
          </a:bodyPr>
          <a:lstStyle/>
          <a:p>
            <a:pPr algn="ctr"/>
            <a:r>
              <a:rPr lang="zh-CN" altLang="en-US" sz="1600" dirty="0">
                <a:latin typeface="+mj-ea"/>
                <a:ea typeface="+mj-ea"/>
              </a:rPr>
              <a:t>存在哪些问题</a:t>
            </a:r>
            <a:endParaRPr lang="zh-CN" altLang="en-US" sz="1600" dirty="0">
              <a:latin typeface="+mj-ea"/>
              <a:ea typeface="+mj-ea"/>
            </a:endParaRPr>
          </a:p>
        </p:txBody>
      </p:sp>
      <p:sp>
        <p:nvSpPr>
          <p:cNvPr id="77" name="文本框 76"/>
          <p:cNvSpPr txBox="1"/>
          <p:nvPr/>
        </p:nvSpPr>
        <p:spPr>
          <a:xfrm>
            <a:off x="6460097" y="4418279"/>
            <a:ext cx="1826141" cy="338554"/>
          </a:xfrm>
          <a:prstGeom prst="rect">
            <a:avLst/>
          </a:prstGeom>
          <a:noFill/>
        </p:spPr>
        <p:txBody>
          <a:bodyPr wrap="none" rtlCol="0">
            <a:spAutoFit/>
          </a:bodyPr>
          <a:lstStyle/>
          <a:p>
            <a:pPr algn="ctr"/>
            <a:r>
              <a:rPr lang="zh-CN" altLang="en-US" sz="1600" dirty="0">
                <a:latin typeface="+mj-ea"/>
                <a:ea typeface="+mj-ea"/>
              </a:rPr>
              <a:t>综合分析当前形势</a:t>
            </a:r>
            <a:endParaRPr lang="zh-CN" altLang="en-US" sz="1600" dirty="0">
              <a:latin typeface="+mj-ea"/>
              <a:ea typeface="+mj-ea"/>
            </a:endParaRPr>
          </a:p>
        </p:txBody>
      </p:sp>
      <p:sp>
        <p:nvSpPr>
          <p:cNvPr id="78" name="文本框 77"/>
          <p:cNvSpPr txBox="1"/>
          <p:nvPr/>
        </p:nvSpPr>
        <p:spPr>
          <a:xfrm>
            <a:off x="9271117" y="4418279"/>
            <a:ext cx="1620957" cy="338554"/>
          </a:xfrm>
          <a:prstGeom prst="rect">
            <a:avLst/>
          </a:prstGeom>
          <a:noFill/>
        </p:spPr>
        <p:txBody>
          <a:bodyPr wrap="none" rtlCol="0">
            <a:spAutoFit/>
          </a:bodyPr>
          <a:lstStyle/>
          <a:p>
            <a:pPr algn="ctr"/>
            <a:r>
              <a:rPr lang="zh-CN" altLang="en-US" sz="1600" dirty="0">
                <a:latin typeface="+mj-ea"/>
                <a:ea typeface="+mj-ea"/>
              </a:rPr>
              <a:t>下一步工作计划</a:t>
            </a:r>
            <a:endParaRPr lang="zh-CN" altLang="en-US" sz="1600" dirty="0">
              <a:latin typeface="+mj-ea"/>
              <a:ea typeface="+mj-ea"/>
            </a:endParaRPr>
          </a:p>
        </p:txBody>
      </p:sp>
      <p:grpSp>
        <p:nvGrpSpPr>
          <p:cNvPr id="87" name="组合 86"/>
          <p:cNvGrpSpPr/>
          <p:nvPr/>
        </p:nvGrpSpPr>
        <p:grpSpPr>
          <a:xfrm>
            <a:off x="1788358" y="2719111"/>
            <a:ext cx="912330" cy="912332"/>
            <a:chOff x="4598426" y="1496202"/>
            <a:chExt cx="3167150" cy="3167154"/>
          </a:xfrm>
        </p:grpSpPr>
        <p:sp>
          <p:nvSpPr>
            <p:cNvPr id="88" name="椭圆 87"/>
            <p:cNvSpPr/>
            <p:nvPr/>
          </p:nvSpPr>
          <p:spPr>
            <a:xfrm flipH="1">
              <a:off x="4598426" y="1496202"/>
              <a:ext cx="3167150" cy="3167154"/>
            </a:xfrm>
            <a:prstGeom prst="ellipse">
              <a:avLst/>
            </a:prstGeom>
            <a:gradFill flip="none" rotWithShape="1">
              <a:gsLst>
                <a:gs pos="0">
                  <a:srgbClr val="DCDCDC"/>
                </a:gs>
                <a:gs pos="100000">
                  <a:srgbClr val="FFFFFF"/>
                </a:gs>
              </a:gsLst>
              <a:lin ang="189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a:p>
          </p:txBody>
        </p:sp>
        <p:sp>
          <p:nvSpPr>
            <p:cNvPr id="89" name="椭圆 88"/>
            <p:cNvSpPr/>
            <p:nvPr/>
          </p:nvSpPr>
          <p:spPr>
            <a:xfrm flipH="1">
              <a:off x="4672200" y="1569976"/>
              <a:ext cx="3019603" cy="3019607"/>
            </a:xfrm>
            <a:prstGeom prst="ellipse">
              <a:avLst/>
            </a:prstGeom>
            <a:gradFill flip="none" rotWithShape="1">
              <a:gsLst>
                <a:gs pos="0">
                  <a:srgbClr val="DCDCDC"/>
                </a:gs>
                <a:gs pos="100000">
                  <a:srgbClr val="FFFFFF"/>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a:p>
          </p:txBody>
        </p:sp>
      </p:grpSp>
      <p:grpSp>
        <p:nvGrpSpPr>
          <p:cNvPr id="93" name="组合 92"/>
          <p:cNvGrpSpPr/>
          <p:nvPr/>
        </p:nvGrpSpPr>
        <p:grpSpPr>
          <a:xfrm>
            <a:off x="4261961" y="2719111"/>
            <a:ext cx="912330" cy="912332"/>
            <a:chOff x="4598426" y="1496202"/>
            <a:chExt cx="3167150" cy="3167154"/>
          </a:xfrm>
        </p:grpSpPr>
        <p:sp>
          <p:nvSpPr>
            <p:cNvPr id="94" name="椭圆 93"/>
            <p:cNvSpPr/>
            <p:nvPr/>
          </p:nvSpPr>
          <p:spPr>
            <a:xfrm flipH="1">
              <a:off x="4598426" y="1496202"/>
              <a:ext cx="3167150" cy="3167154"/>
            </a:xfrm>
            <a:prstGeom prst="ellipse">
              <a:avLst/>
            </a:prstGeom>
            <a:gradFill flip="none" rotWithShape="1">
              <a:gsLst>
                <a:gs pos="0">
                  <a:srgbClr val="DCDCDC"/>
                </a:gs>
                <a:gs pos="100000">
                  <a:srgbClr val="FFFFFF"/>
                </a:gs>
              </a:gsLst>
              <a:lin ang="189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a:p>
          </p:txBody>
        </p:sp>
        <p:sp>
          <p:nvSpPr>
            <p:cNvPr id="95" name="椭圆 94"/>
            <p:cNvSpPr/>
            <p:nvPr/>
          </p:nvSpPr>
          <p:spPr>
            <a:xfrm flipH="1">
              <a:off x="4672200" y="1569976"/>
              <a:ext cx="3019603" cy="3019607"/>
            </a:xfrm>
            <a:prstGeom prst="ellipse">
              <a:avLst/>
            </a:prstGeom>
            <a:gradFill flip="none" rotWithShape="1">
              <a:gsLst>
                <a:gs pos="0">
                  <a:srgbClr val="DCDCDC"/>
                </a:gs>
                <a:gs pos="100000">
                  <a:srgbClr val="FFFFFF"/>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a:p>
          </p:txBody>
        </p:sp>
      </p:grpSp>
      <p:grpSp>
        <p:nvGrpSpPr>
          <p:cNvPr id="96" name="组合 95"/>
          <p:cNvGrpSpPr/>
          <p:nvPr/>
        </p:nvGrpSpPr>
        <p:grpSpPr>
          <a:xfrm>
            <a:off x="6860652" y="2719111"/>
            <a:ext cx="912330" cy="912332"/>
            <a:chOff x="4598426" y="1496202"/>
            <a:chExt cx="3167150" cy="3167154"/>
          </a:xfrm>
        </p:grpSpPr>
        <p:sp>
          <p:nvSpPr>
            <p:cNvPr id="97" name="椭圆 96"/>
            <p:cNvSpPr/>
            <p:nvPr/>
          </p:nvSpPr>
          <p:spPr>
            <a:xfrm flipH="1">
              <a:off x="4598426" y="1496202"/>
              <a:ext cx="3167150" cy="3167154"/>
            </a:xfrm>
            <a:prstGeom prst="ellipse">
              <a:avLst/>
            </a:prstGeom>
            <a:gradFill flip="none" rotWithShape="1">
              <a:gsLst>
                <a:gs pos="0">
                  <a:srgbClr val="DCDCDC"/>
                </a:gs>
                <a:gs pos="100000">
                  <a:srgbClr val="FFFFFF"/>
                </a:gs>
              </a:gsLst>
              <a:lin ang="189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a:p>
          </p:txBody>
        </p:sp>
        <p:sp>
          <p:nvSpPr>
            <p:cNvPr id="98" name="椭圆 97"/>
            <p:cNvSpPr/>
            <p:nvPr/>
          </p:nvSpPr>
          <p:spPr>
            <a:xfrm flipH="1">
              <a:off x="4672200" y="1569976"/>
              <a:ext cx="3019603" cy="3019607"/>
            </a:xfrm>
            <a:prstGeom prst="ellipse">
              <a:avLst/>
            </a:prstGeom>
            <a:gradFill flip="none" rotWithShape="1">
              <a:gsLst>
                <a:gs pos="0">
                  <a:srgbClr val="DCDCDC"/>
                </a:gs>
                <a:gs pos="100000">
                  <a:srgbClr val="FFFFFF"/>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a:p>
          </p:txBody>
        </p:sp>
      </p:grpSp>
      <p:grpSp>
        <p:nvGrpSpPr>
          <p:cNvPr id="99" name="组合 98"/>
          <p:cNvGrpSpPr/>
          <p:nvPr/>
        </p:nvGrpSpPr>
        <p:grpSpPr>
          <a:xfrm>
            <a:off x="9525778" y="2719111"/>
            <a:ext cx="912330" cy="912332"/>
            <a:chOff x="4598426" y="1496202"/>
            <a:chExt cx="3167150" cy="3167154"/>
          </a:xfrm>
        </p:grpSpPr>
        <p:sp>
          <p:nvSpPr>
            <p:cNvPr id="100" name="椭圆 99"/>
            <p:cNvSpPr/>
            <p:nvPr/>
          </p:nvSpPr>
          <p:spPr>
            <a:xfrm flipH="1">
              <a:off x="4598426" y="1496202"/>
              <a:ext cx="3167150" cy="3167154"/>
            </a:xfrm>
            <a:prstGeom prst="ellipse">
              <a:avLst/>
            </a:prstGeom>
            <a:gradFill flip="none" rotWithShape="1">
              <a:gsLst>
                <a:gs pos="0">
                  <a:srgbClr val="DCDCDC"/>
                </a:gs>
                <a:gs pos="100000">
                  <a:srgbClr val="FFFFFF"/>
                </a:gs>
              </a:gsLst>
              <a:lin ang="189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a:p>
          </p:txBody>
        </p:sp>
        <p:sp>
          <p:nvSpPr>
            <p:cNvPr id="101" name="椭圆 100"/>
            <p:cNvSpPr/>
            <p:nvPr/>
          </p:nvSpPr>
          <p:spPr>
            <a:xfrm flipH="1">
              <a:off x="4672200" y="1569976"/>
              <a:ext cx="3019603" cy="3019607"/>
            </a:xfrm>
            <a:prstGeom prst="ellipse">
              <a:avLst/>
            </a:prstGeom>
            <a:gradFill flip="none" rotWithShape="1">
              <a:gsLst>
                <a:gs pos="0">
                  <a:srgbClr val="DCDCDC"/>
                </a:gs>
                <a:gs pos="100000">
                  <a:srgbClr val="FFFFFF"/>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a:p>
          </p:txBody>
        </p:sp>
      </p:grpSp>
      <p:sp>
        <p:nvSpPr>
          <p:cNvPr id="67" name="Freeform 67"/>
          <p:cNvSpPr>
            <a:spLocks noEditPoints="1"/>
          </p:cNvSpPr>
          <p:nvPr/>
        </p:nvSpPr>
        <p:spPr bwMode="auto">
          <a:xfrm>
            <a:off x="2041540" y="2815249"/>
            <a:ext cx="442044" cy="610700"/>
          </a:xfrm>
          <a:custGeom>
            <a:avLst/>
            <a:gdLst>
              <a:gd name="T0" fmla="*/ 92 w 702"/>
              <a:gd name="T1" fmla="*/ 155 h 958"/>
              <a:gd name="T2" fmla="*/ 78 w 702"/>
              <a:gd name="T3" fmla="*/ 958 h 958"/>
              <a:gd name="T4" fmla="*/ 702 w 702"/>
              <a:gd name="T5" fmla="*/ 236 h 958"/>
              <a:gd name="T6" fmla="*/ 649 w 702"/>
              <a:gd name="T7" fmla="*/ 252 h 958"/>
              <a:gd name="T8" fmla="*/ 80 w 702"/>
              <a:gd name="T9" fmla="*/ 903 h 958"/>
              <a:gd name="T10" fmla="*/ 304 w 702"/>
              <a:gd name="T11" fmla="*/ 102 h 958"/>
              <a:gd name="T12" fmla="*/ 399 w 702"/>
              <a:gd name="T13" fmla="*/ 102 h 958"/>
              <a:gd name="T14" fmla="*/ 350 w 702"/>
              <a:gd name="T15" fmla="*/ 153 h 958"/>
              <a:gd name="T16" fmla="*/ 245 w 702"/>
              <a:gd name="T17" fmla="*/ 105 h 958"/>
              <a:gd name="T18" fmla="*/ 129 w 702"/>
              <a:gd name="T19" fmla="*/ 243 h 958"/>
              <a:gd name="T20" fmla="*/ 574 w 702"/>
              <a:gd name="T21" fmla="*/ 243 h 958"/>
              <a:gd name="T22" fmla="*/ 457 w 702"/>
              <a:gd name="T23" fmla="*/ 105 h 958"/>
              <a:gd name="T24" fmla="*/ 245 w 702"/>
              <a:gd name="T25" fmla="*/ 105 h 958"/>
              <a:gd name="T26" fmla="*/ 248 w 702"/>
              <a:gd name="T27" fmla="*/ 728 h 958"/>
              <a:gd name="T28" fmla="*/ 170 w 702"/>
              <a:gd name="T29" fmla="*/ 750 h 958"/>
              <a:gd name="T30" fmla="*/ 153 w 702"/>
              <a:gd name="T31" fmla="*/ 767 h 958"/>
              <a:gd name="T32" fmla="*/ 248 w 702"/>
              <a:gd name="T33" fmla="*/ 774 h 958"/>
              <a:gd name="T34" fmla="*/ 148 w 702"/>
              <a:gd name="T35" fmla="*/ 823 h 958"/>
              <a:gd name="T36" fmla="*/ 272 w 702"/>
              <a:gd name="T37" fmla="*/ 762 h 958"/>
              <a:gd name="T38" fmla="*/ 272 w 702"/>
              <a:gd name="T39" fmla="*/ 723 h 958"/>
              <a:gd name="T40" fmla="*/ 124 w 702"/>
              <a:gd name="T41" fmla="*/ 730 h 958"/>
              <a:gd name="T42" fmla="*/ 241 w 702"/>
              <a:gd name="T43" fmla="*/ 854 h 958"/>
              <a:gd name="T44" fmla="*/ 241 w 702"/>
              <a:gd name="T45" fmla="*/ 376 h 958"/>
              <a:gd name="T46" fmla="*/ 170 w 702"/>
              <a:gd name="T47" fmla="*/ 398 h 958"/>
              <a:gd name="T48" fmla="*/ 194 w 702"/>
              <a:gd name="T49" fmla="*/ 461 h 958"/>
              <a:gd name="T50" fmla="*/ 148 w 702"/>
              <a:gd name="T51" fmla="*/ 478 h 958"/>
              <a:gd name="T52" fmla="*/ 241 w 702"/>
              <a:gd name="T53" fmla="*/ 352 h 958"/>
              <a:gd name="T54" fmla="*/ 124 w 702"/>
              <a:gd name="T55" fmla="*/ 476 h 958"/>
              <a:gd name="T56" fmla="*/ 271 w 702"/>
              <a:gd name="T57" fmla="*/ 404 h 958"/>
              <a:gd name="T58" fmla="*/ 270 w 702"/>
              <a:gd name="T59" fmla="*/ 371 h 958"/>
              <a:gd name="T60" fmla="*/ 248 w 702"/>
              <a:gd name="T61" fmla="*/ 565 h 958"/>
              <a:gd name="T62" fmla="*/ 153 w 702"/>
              <a:gd name="T63" fmla="*/ 590 h 958"/>
              <a:gd name="T64" fmla="*/ 248 w 702"/>
              <a:gd name="T65" fmla="*/ 653 h 958"/>
              <a:gd name="T66" fmla="*/ 272 w 702"/>
              <a:gd name="T67" fmla="*/ 547 h 958"/>
              <a:gd name="T68" fmla="*/ 124 w 702"/>
              <a:gd name="T69" fmla="*/ 553 h 958"/>
              <a:gd name="T70" fmla="*/ 248 w 702"/>
              <a:gd name="T71" fmla="*/ 677 h 958"/>
              <a:gd name="T72" fmla="*/ 325 w 702"/>
              <a:gd name="T73" fmla="*/ 523 h 958"/>
              <a:gd name="T74" fmla="*/ 367 w 702"/>
              <a:gd name="T75" fmla="*/ 813 h 958"/>
              <a:gd name="T76" fmla="*/ 564 w 702"/>
              <a:gd name="T77" fmla="*/ 752 h 958"/>
              <a:gd name="T78" fmla="*/ 360 w 702"/>
              <a:gd name="T79" fmla="*/ 806 h 958"/>
              <a:gd name="T80" fmla="*/ 564 w 702"/>
              <a:gd name="T81" fmla="*/ 570 h 958"/>
              <a:gd name="T82" fmla="*/ 360 w 702"/>
              <a:gd name="T83" fmla="*/ 461 h 958"/>
              <a:gd name="T84" fmla="*/ 360 w 702"/>
              <a:gd name="T85" fmla="*/ 396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2" h="958">
                <a:moveTo>
                  <a:pt x="53" y="252"/>
                </a:moveTo>
                <a:cubicBezTo>
                  <a:pt x="53" y="225"/>
                  <a:pt x="66" y="212"/>
                  <a:pt x="92" y="211"/>
                </a:cubicBezTo>
                <a:lnTo>
                  <a:pt x="92" y="155"/>
                </a:lnTo>
                <a:cubicBezTo>
                  <a:pt x="44" y="157"/>
                  <a:pt x="0" y="188"/>
                  <a:pt x="0" y="236"/>
                </a:cubicBezTo>
                <a:lnTo>
                  <a:pt x="0" y="881"/>
                </a:lnTo>
                <a:cubicBezTo>
                  <a:pt x="0" y="920"/>
                  <a:pt x="38" y="958"/>
                  <a:pt x="78" y="958"/>
                </a:cubicBezTo>
                <a:lnTo>
                  <a:pt x="625" y="958"/>
                </a:lnTo>
                <a:cubicBezTo>
                  <a:pt x="664" y="958"/>
                  <a:pt x="702" y="920"/>
                  <a:pt x="702" y="881"/>
                </a:cubicBezTo>
                <a:lnTo>
                  <a:pt x="702" y="236"/>
                </a:lnTo>
                <a:cubicBezTo>
                  <a:pt x="702" y="188"/>
                  <a:pt x="659" y="157"/>
                  <a:pt x="610" y="155"/>
                </a:cubicBezTo>
                <a:lnTo>
                  <a:pt x="610" y="211"/>
                </a:lnTo>
                <a:cubicBezTo>
                  <a:pt x="636" y="212"/>
                  <a:pt x="649" y="225"/>
                  <a:pt x="649" y="252"/>
                </a:cubicBezTo>
                <a:lnTo>
                  <a:pt x="649" y="864"/>
                </a:lnTo>
                <a:cubicBezTo>
                  <a:pt x="649" y="883"/>
                  <a:pt x="641" y="903"/>
                  <a:pt x="622" y="903"/>
                </a:cubicBezTo>
                <a:lnTo>
                  <a:pt x="80" y="903"/>
                </a:lnTo>
                <a:cubicBezTo>
                  <a:pt x="59" y="903"/>
                  <a:pt x="53" y="880"/>
                  <a:pt x="53" y="859"/>
                </a:cubicBezTo>
                <a:lnTo>
                  <a:pt x="53" y="252"/>
                </a:lnTo>
                <a:close/>
                <a:moveTo>
                  <a:pt x="304" y="102"/>
                </a:moveTo>
                <a:cubicBezTo>
                  <a:pt x="304" y="80"/>
                  <a:pt x="325" y="58"/>
                  <a:pt x="348" y="58"/>
                </a:cubicBezTo>
                <a:lnTo>
                  <a:pt x="355" y="58"/>
                </a:lnTo>
                <a:cubicBezTo>
                  <a:pt x="377" y="58"/>
                  <a:pt x="399" y="80"/>
                  <a:pt x="399" y="102"/>
                </a:cubicBezTo>
                <a:lnTo>
                  <a:pt x="399" y="107"/>
                </a:lnTo>
                <a:cubicBezTo>
                  <a:pt x="399" y="132"/>
                  <a:pt x="377" y="153"/>
                  <a:pt x="352" y="153"/>
                </a:cubicBezTo>
                <a:lnTo>
                  <a:pt x="350" y="153"/>
                </a:lnTo>
                <a:cubicBezTo>
                  <a:pt x="325" y="153"/>
                  <a:pt x="304" y="132"/>
                  <a:pt x="304" y="107"/>
                </a:cubicBezTo>
                <a:lnTo>
                  <a:pt x="304" y="102"/>
                </a:lnTo>
                <a:close/>
                <a:moveTo>
                  <a:pt x="245" y="105"/>
                </a:moveTo>
                <a:lnTo>
                  <a:pt x="168" y="105"/>
                </a:lnTo>
                <a:cubicBezTo>
                  <a:pt x="141" y="105"/>
                  <a:pt x="129" y="117"/>
                  <a:pt x="129" y="143"/>
                </a:cubicBezTo>
                <a:lnTo>
                  <a:pt x="129" y="243"/>
                </a:lnTo>
                <a:cubicBezTo>
                  <a:pt x="129" y="259"/>
                  <a:pt x="140" y="277"/>
                  <a:pt x="156" y="277"/>
                </a:cubicBezTo>
                <a:lnTo>
                  <a:pt x="547" y="277"/>
                </a:lnTo>
                <a:cubicBezTo>
                  <a:pt x="563" y="277"/>
                  <a:pt x="574" y="259"/>
                  <a:pt x="574" y="243"/>
                </a:cubicBezTo>
                <a:lnTo>
                  <a:pt x="574" y="143"/>
                </a:lnTo>
                <a:cubicBezTo>
                  <a:pt x="574" y="117"/>
                  <a:pt x="561" y="105"/>
                  <a:pt x="535" y="105"/>
                </a:cubicBezTo>
                <a:lnTo>
                  <a:pt x="457" y="105"/>
                </a:lnTo>
                <a:cubicBezTo>
                  <a:pt x="457" y="51"/>
                  <a:pt x="411" y="0"/>
                  <a:pt x="360" y="0"/>
                </a:cubicBezTo>
                <a:lnTo>
                  <a:pt x="343" y="0"/>
                </a:lnTo>
                <a:cubicBezTo>
                  <a:pt x="291" y="0"/>
                  <a:pt x="245" y="51"/>
                  <a:pt x="245" y="105"/>
                </a:cubicBezTo>
                <a:close/>
                <a:moveTo>
                  <a:pt x="148" y="735"/>
                </a:moveTo>
                <a:cubicBezTo>
                  <a:pt x="148" y="730"/>
                  <a:pt x="150" y="728"/>
                  <a:pt x="156" y="728"/>
                </a:cubicBezTo>
                <a:lnTo>
                  <a:pt x="248" y="728"/>
                </a:lnTo>
                <a:lnTo>
                  <a:pt x="248" y="735"/>
                </a:lnTo>
                <a:cubicBezTo>
                  <a:pt x="248" y="743"/>
                  <a:pt x="209" y="765"/>
                  <a:pt x="202" y="769"/>
                </a:cubicBezTo>
                <a:cubicBezTo>
                  <a:pt x="195" y="764"/>
                  <a:pt x="181" y="750"/>
                  <a:pt x="170" y="750"/>
                </a:cubicBezTo>
                <a:lnTo>
                  <a:pt x="168" y="750"/>
                </a:lnTo>
                <a:cubicBezTo>
                  <a:pt x="162" y="750"/>
                  <a:pt x="153" y="759"/>
                  <a:pt x="153" y="764"/>
                </a:cubicBezTo>
                <a:lnTo>
                  <a:pt x="153" y="767"/>
                </a:lnTo>
                <a:cubicBezTo>
                  <a:pt x="153" y="773"/>
                  <a:pt x="187" y="810"/>
                  <a:pt x="194" y="810"/>
                </a:cubicBezTo>
                <a:lnTo>
                  <a:pt x="197" y="810"/>
                </a:lnTo>
                <a:cubicBezTo>
                  <a:pt x="202" y="810"/>
                  <a:pt x="240" y="779"/>
                  <a:pt x="248" y="774"/>
                </a:cubicBezTo>
                <a:cubicBezTo>
                  <a:pt x="248" y="787"/>
                  <a:pt x="253" y="830"/>
                  <a:pt x="241" y="830"/>
                </a:cubicBezTo>
                <a:lnTo>
                  <a:pt x="156" y="830"/>
                </a:lnTo>
                <a:cubicBezTo>
                  <a:pt x="150" y="830"/>
                  <a:pt x="148" y="828"/>
                  <a:pt x="148" y="823"/>
                </a:cubicBezTo>
                <a:lnTo>
                  <a:pt x="148" y="735"/>
                </a:lnTo>
                <a:close/>
                <a:moveTo>
                  <a:pt x="241" y="854"/>
                </a:moveTo>
                <a:cubicBezTo>
                  <a:pt x="286" y="854"/>
                  <a:pt x="269" y="804"/>
                  <a:pt x="272" y="762"/>
                </a:cubicBezTo>
                <a:cubicBezTo>
                  <a:pt x="274" y="740"/>
                  <a:pt x="328" y="721"/>
                  <a:pt x="333" y="701"/>
                </a:cubicBezTo>
                <a:lnTo>
                  <a:pt x="326" y="701"/>
                </a:lnTo>
                <a:cubicBezTo>
                  <a:pt x="309" y="701"/>
                  <a:pt x="284" y="717"/>
                  <a:pt x="272" y="723"/>
                </a:cubicBezTo>
                <a:cubicBezTo>
                  <a:pt x="266" y="714"/>
                  <a:pt x="261" y="704"/>
                  <a:pt x="245" y="704"/>
                </a:cubicBezTo>
                <a:lnTo>
                  <a:pt x="151" y="704"/>
                </a:lnTo>
                <a:cubicBezTo>
                  <a:pt x="137" y="704"/>
                  <a:pt x="124" y="716"/>
                  <a:pt x="124" y="730"/>
                </a:cubicBezTo>
                <a:lnTo>
                  <a:pt x="124" y="827"/>
                </a:lnTo>
                <a:cubicBezTo>
                  <a:pt x="124" y="844"/>
                  <a:pt x="139" y="854"/>
                  <a:pt x="156" y="854"/>
                </a:cubicBezTo>
                <a:lnTo>
                  <a:pt x="241" y="854"/>
                </a:lnTo>
                <a:close/>
                <a:moveTo>
                  <a:pt x="148" y="383"/>
                </a:moveTo>
                <a:cubicBezTo>
                  <a:pt x="148" y="378"/>
                  <a:pt x="150" y="376"/>
                  <a:pt x="156" y="376"/>
                </a:cubicBezTo>
                <a:lnTo>
                  <a:pt x="241" y="376"/>
                </a:lnTo>
                <a:cubicBezTo>
                  <a:pt x="246" y="376"/>
                  <a:pt x="248" y="378"/>
                  <a:pt x="248" y="383"/>
                </a:cubicBezTo>
                <a:cubicBezTo>
                  <a:pt x="248" y="390"/>
                  <a:pt x="207" y="417"/>
                  <a:pt x="202" y="417"/>
                </a:cubicBezTo>
                <a:cubicBezTo>
                  <a:pt x="197" y="417"/>
                  <a:pt x="184" y="398"/>
                  <a:pt x="170" y="398"/>
                </a:cubicBezTo>
                <a:cubicBezTo>
                  <a:pt x="163" y="398"/>
                  <a:pt x="153" y="406"/>
                  <a:pt x="153" y="413"/>
                </a:cubicBezTo>
                <a:lnTo>
                  <a:pt x="153" y="415"/>
                </a:lnTo>
                <a:cubicBezTo>
                  <a:pt x="153" y="425"/>
                  <a:pt x="186" y="457"/>
                  <a:pt x="194" y="461"/>
                </a:cubicBezTo>
                <a:lnTo>
                  <a:pt x="248" y="422"/>
                </a:lnTo>
                <a:lnTo>
                  <a:pt x="248" y="478"/>
                </a:lnTo>
                <a:lnTo>
                  <a:pt x="148" y="478"/>
                </a:lnTo>
                <a:lnTo>
                  <a:pt x="148" y="383"/>
                </a:lnTo>
                <a:close/>
                <a:moveTo>
                  <a:pt x="270" y="371"/>
                </a:moveTo>
                <a:cubicBezTo>
                  <a:pt x="267" y="359"/>
                  <a:pt x="256" y="352"/>
                  <a:pt x="241" y="352"/>
                </a:cubicBezTo>
                <a:lnTo>
                  <a:pt x="156" y="352"/>
                </a:lnTo>
                <a:cubicBezTo>
                  <a:pt x="139" y="352"/>
                  <a:pt x="124" y="362"/>
                  <a:pt x="124" y="379"/>
                </a:cubicBezTo>
                <a:lnTo>
                  <a:pt x="124" y="476"/>
                </a:lnTo>
                <a:cubicBezTo>
                  <a:pt x="124" y="490"/>
                  <a:pt x="137" y="502"/>
                  <a:pt x="151" y="502"/>
                </a:cubicBezTo>
                <a:lnTo>
                  <a:pt x="245" y="502"/>
                </a:lnTo>
                <a:cubicBezTo>
                  <a:pt x="284" y="502"/>
                  <a:pt x="272" y="442"/>
                  <a:pt x="271" y="404"/>
                </a:cubicBezTo>
                <a:lnTo>
                  <a:pt x="333" y="352"/>
                </a:lnTo>
                <a:cubicBezTo>
                  <a:pt x="333" y="352"/>
                  <a:pt x="328" y="350"/>
                  <a:pt x="328" y="350"/>
                </a:cubicBezTo>
                <a:cubicBezTo>
                  <a:pt x="304" y="350"/>
                  <a:pt x="284" y="370"/>
                  <a:pt x="270" y="371"/>
                </a:cubicBezTo>
                <a:close/>
                <a:moveTo>
                  <a:pt x="148" y="553"/>
                </a:moveTo>
                <a:lnTo>
                  <a:pt x="248" y="553"/>
                </a:lnTo>
                <a:lnTo>
                  <a:pt x="248" y="565"/>
                </a:lnTo>
                <a:lnTo>
                  <a:pt x="202" y="595"/>
                </a:lnTo>
                <a:lnTo>
                  <a:pt x="171" y="572"/>
                </a:lnTo>
                <a:cubicBezTo>
                  <a:pt x="163" y="577"/>
                  <a:pt x="153" y="579"/>
                  <a:pt x="153" y="590"/>
                </a:cubicBezTo>
                <a:cubicBezTo>
                  <a:pt x="153" y="597"/>
                  <a:pt x="188" y="636"/>
                  <a:pt x="194" y="636"/>
                </a:cubicBezTo>
                <a:cubicBezTo>
                  <a:pt x="206" y="636"/>
                  <a:pt x="235" y="603"/>
                  <a:pt x="248" y="599"/>
                </a:cubicBezTo>
                <a:lnTo>
                  <a:pt x="248" y="653"/>
                </a:lnTo>
                <a:lnTo>
                  <a:pt x="148" y="653"/>
                </a:lnTo>
                <a:lnTo>
                  <a:pt x="148" y="553"/>
                </a:lnTo>
                <a:close/>
                <a:moveTo>
                  <a:pt x="272" y="547"/>
                </a:moveTo>
                <a:cubicBezTo>
                  <a:pt x="267" y="539"/>
                  <a:pt x="262" y="529"/>
                  <a:pt x="248" y="529"/>
                </a:cubicBezTo>
                <a:lnTo>
                  <a:pt x="148" y="529"/>
                </a:lnTo>
                <a:cubicBezTo>
                  <a:pt x="136" y="529"/>
                  <a:pt x="124" y="541"/>
                  <a:pt x="124" y="553"/>
                </a:cubicBezTo>
                <a:lnTo>
                  <a:pt x="124" y="653"/>
                </a:lnTo>
                <a:cubicBezTo>
                  <a:pt x="124" y="665"/>
                  <a:pt x="136" y="677"/>
                  <a:pt x="148" y="677"/>
                </a:cubicBezTo>
                <a:lnTo>
                  <a:pt x="248" y="677"/>
                </a:lnTo>
                <a:cubicBezTo>
                  <a:pt x="283" y="677"/>
                  <a:pt x="272" y="615"/>
                  <a:pt x="272" y="579"/>
                </a:cubicBezTo>
                <a:lnTo>
                  <a:pt x="333" y="527"/>
                </a:lnTo>
                <a:lnTo>
                  <a:pt x="325" y="523"/>
                </a:lnTo>
                <a:lnTo>
                  <a:pt x="272" y="547"/>
                </a:lnTo>
                <a:close/>
                <a:moveTo>
                  <a:pt x="360" y="806"/>
                </a:moveTo>
                <a:cubicBezTo>
                  <a:pt x="360" y="811"/>
                  <a:pt x="361" y="813"/>
                  <a:pt x="367" y="813"/>
                </a:cubicBezTo>
                <a:lnTo>
                  <a:pt x="557" y="813"/>
                </a:lnTo>
                <a:cubicBezTo>
                  <a:pt x="562" y="813"/>
                  <a:pt x="564" y="811"/>
                  <a:pt x="564" y="806"/>
                </a:cubicBezTo>
                <a:lnTo>
                  <a:pt x="564" y="752"/>
                </a:lnTo>
                <a:cubicBezTo>
                  <a:pt x="564" y="747"/>
                  <a:pt x="562" y="745"/>
                  <a:pt x="557" y="745"/>
                </a:cubicBezTo>
                <a:lnTo>
                  <a:pt x="360" y="745"/>
                </a:lnTo>
                <a:lnTo>
                  <a:pt x="360" y="806"/>
                </a:lnTo>
                <a:close/>
                <a:moveTo>
                  <a:pt x="360" y="636"/>
                </a:moveTo>
                <a:lnTo>
                  <a:pt x="564" y="636"/>
                </a:lnTo>
                <a:lnTo>
                  <a:pt x="564" y="570"/>
                </a:lnTo>
                <a:lnTo>
                  <a:pt x="360" y="570"/>
                </a:lnTo>
                <a:lnTo>
                  <a:pt x="360" y="636"/>
                </a:lnTo>
                <a:close/>
                <a:moveTo>
                  <a:pt x="360" y="461"/>
                </a:moveTo>
                <a:lnTo>
                  <a:pt x="508" y="461"/>
                </a:lnTo>
                <a:lnTo>
                  <a:pt x="508" y="396"/>
                </a:lnTo>
                <a:lnTo>
                  <a:pt x="360" y="396"/>
                </a:lnTo>
                <a:lnTo>
                  <a:pt x="360" y="461"/>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8" name="Freeform 68"/>
          <p:cNvSpPr>
            <a:spLocks noEditPoints="1"/>
          </p:cNvSpPr>
          <p:nvPr/>
        </p:nvSpPr>
        <p:spPr bwMode="auto">
          <a:xfrm>
            <a:off x="7078965" y="2852886"/>
            <a:ext cx="511410" cy="567176"/>
          </a:xfrm>
          <a:custGeom>
            <a:avLst/>
            <a:gdLst>
              <a:gd name="T0" fmla="*/ 421 w 812"/>
              <a:gd name="T1" fmla="*/ 206 h 888"/>
              <a:gd name="T2" fmla="*/ 479 w 812"/>
              <a:gd name="T3" fmla="*/ 321 h 888"/>
              <a:gd name="T4" fmla="*/ 462 w 812"/>
              <a:gd name="T5" fmla="*/ 338 h 888"/>
              <a:gd name="T6" fmla="*/ 445 w 812"/>
              <a:gd name="T7" fmla="*/ 321 h 888"/>
              <a:gd name="T8" fmla="*/ 402 w 812"/>
              <a:gd name="T9" fmla="*/ 234 h 888"/>
              <a:gd name="T10" fmla="*/ 398 w 812"/>
              <a:gd name="T11" fmla="*/ 211 h 888"/>
              <a:gd name="T12" fmla="*/ 421 w 812"/>
              <a:gd name="T13" fmla="*/ 206 h 888"/>
              <a:gd name="T14" fmla="*/ 23 w 812"/>
              <a:gd name="T15" fmla="*/ 282 h 888"/>
              <a:gd name="T16" fmla="*/ 366 w 812"/>
              <a:gd name="T17" fmla="*/ 14 h 888"/>
              <a:gd name="T18" fmla="*/ 658 w 812"/>
              <a:gd name="T19" fmla="*/ 111 h 888"/>
              <a:gd name="T20" fmla="*/ 747 w 812"/>
              <a:gd name="T21" fmla="*/ 359 h 888"/>
              <a:gd name="T22" fmla="*/ 727 w 812"/>
              <a:gd name="T23" fmla="*/ 408 h 888"/>
              <a:gd name="T24" fmla="*/ 778 w 812"/>
              <a:gd name="T25" fmla="*/ 497 h 888"/>
              <a:gd name="T26" fmla="*/ 810 w 812"/>
              <a:gd name="T27" fmla="*/ 547 h 888"/>
              <a:gd name="T28" fmla="*/ 734 w 812"/>
              <a:gd name="T29" fmla="*/ 592 h 888"/>
              <a:gd name="T30" fmla="*/ 752 w 812"/>
              <a:gd name="T31" fmla="*/ 635 h 888"/>
              <a:gd name="T32" fmla="*/ 729 w 812"/>
              <a:gd name="T33" fmla="*/ 659 h 888"/>
              <a:gd name="T34" fmla="*/ 734 w 812"/>
              <a:gd name="T35" fmla="*/ 692 h 888"/>
              <a:gd name="T36" fmla="*/ 725 w 812"/>
              <a:gd name="T37" fmla="*/ 730 h 888"/>
              <a:gd name="T38" fmla="*/ 746 w 812"/>
              <a:gd name="T39" fmla="*/ 782 h 888"/>
              <a:gd name="T40" fmla="*/ 594 w 812"/>
              <a:gd name="T41" fmla="*/ 815 h 888"/>
              <a:gd name="T42" fmla="*/ 490 w 812"/>
              <a:gd name="T43" fmla="*/ 888 h 888"/>
              <a:gd name="T44" fmla="*/ 104 w 812"/>
              <a:gd name="T45" fmla="*/ 888 h 888"/>
              <a:gd name="T46" fmla="*/ 122 w 812"/>
              <a:gd name="T47" fmla="*/ 776 h 888"/>
              <a:gd name="T48" fmla="*/ 41 w 812"/>
              <a:gd name="T49" fmla="*/ 518 h 888"/>
              <a:gd name="T50" fmla="*/ 23 w 812"/>
              <a:gd name="T51" fmla="*/ 282 h 888"/>
              <a:gd name="T52" fmla="*/ 376 w 812"/>
              <a:gd name="T53" fmla="*/ 681 h 888"/>
              <a:gd name="T54" fmla="*/ 376 w 812"/>
              <a:gd name="T55" fmla="*/ 681 h 888"/>
              <a:gd name="T56" fmla="*/ 460 w 812"/>
              <a:gd name="T57" fmla="*/ 629 h 888"/>
              <a:gd name="T58" fmla="*/ 292 w 812"/>
              <a:gd name="T59" fmla="*/ 629 h 888"/>
              <a:gd name="T60" fmla="*/ 376 w 812"/>
              <a:gd name="T61" fmla="*/ 681 h 888"/>
              <a:gd name="T62" fmla="*/ 309 w 812"/>
              <a:gd name="T63" fmla="*/ 594 h 888"/>
              <a:gd name="T64" fmla="*/ 309 w 812"/>
              <a:gd name="T65" fmla="*/ 594 h 888"/>
              <a:gd name="T66" fmla="*/ 443 w 812"/>
              <a:gd name="T67" fmla="*/ 594 h 888"/>
              <a:gd name="T68" fmla="*/ 460 w 812"/>
              <a:gd name="T69" fmla="*/ 577 h 888"/>
              <a:gd name="T70" fmla="*/ 443 w 812"/>
              <a:gd name="T71" fmla="*/ 560 h 888"/>
              <a:gd name="T72" fmla="*/ 309 w 812"/>
              <a:gd name="T73" fmla="*/ 560 h 888"/>
              <a:gd name="T74" fmla="*/ 292 w 812"/>
              <a:gd name="T75" fmla="*/ 577 h 888"/>
              <a:gd name="T76" fmla="*/ 309 w 812"/>
              <a:gd name="T77" fmla="*/ 594 h 888"/>
              <a:gd name="T78" fmla="*/ 309 w 812"/>
              <a:gd name="T79" fmla="*/ 520 h 888"/>
              <a:gd name="T80" fmla="*/ 309 w 812"/>
              <a:gd name="T81" fmla="*/ 520 h 888"/>
              <a:gd name="T82" fmla="*/ 443 w 812"/>
              <a:gd name="T83" fmla="*/ 520 h 888"/>
              <a:gd name="T84" fmla="*/ 545 w 812"/>
              <a:gd name="T85" fmla="*/ 316 h 888"/>
              <a:gd name="T86" fmla="*/ 376 w 812"/>
              <a:gd name="T87" fmla="*/ 142 h 888"/>
              <a:gd name="T88" fmla="*/ 208 w 812"/>
              <a:gd name="T89" fmla="*/ 316 h 888"/>
              <a:gd name="T90" fmla="*/ 309 w 812"/>
              <a:gd name="T91" fmla="*/ 520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2" h="888">
                <a:moveTo>
                  <a:pt x="421" y="206"/>
                </a:moveTo>
                <a:cubicBezTo>
                  <a:pt x="423" y="208"/>
                  <a:pt x="479" y="246"/>
                  <a:pt x="479" y="321"/>
                </a:cubicBezTo>
                <a:cubicBezTo>
                  <a:pt x="479" y="331"/>
                  <a:pt x="472" y="338"/>
                  <a:pt x="462" y="338"/>
                </a:cubicBezTo>
                <a:cubicBezTo>
                  <a:pt x="453" y="338"/>
                  <a:pt x="445" y="331"/>
                  <a:pt x="445" y="321"/>
                </a:cubicBezTo>
                <a:cubicBezTo>
                  <a:pt x="445" y="264"/>
                  <a:pt x="404" y="235"/>
                  <a:pt x="402" y="234"/>
                </a:cubicBezTo>
                <a:cubicBezTo>
                  <a:pt x="395" y="229"/>
                  <a:pt x="393" y="219"/>
                  <a:pt x="398" y="211"/>
                </a:cubicBezTo>
                <a:cubicBezTo>
                  <a:pt x="403" y="203"/>
                  <a:pt x="413" y="201"/>
                  <a:pt x="421" y="206"/>
                </a:cubicBezTo>
                <a:close/>
                <a:moveTo>
                  <a:pt x="23" y="282"/>
                </a:moveTo>
                <a:cubicBezTo>
                  <a:pt x="83" y="0"/>
                  <a:pt x="366" y="14"/>
                  <a:pt x="366" y="14"/>
                </a:cubicBezTo>
                <a:cubicBezTo>
                  <a:pt x="562" y="6"/>
                  <a:pt x="658" y="111"/>
                  <a:pt x="658" y="111"/>
                </a:cubicBezTo>
                <a:cubicBezTo>
                  <a:pt x="711" y="153"/>
                  <a:pt x="781" y="331"/>
                  <a:pt x="747" y="359"/>
                </a:cubicBezTo>
                <a:cubicBezTo>
                  <a:pt x="714" y="387"/>
                  <a:pt x="727" y="408"/>
                  <a:pt x="727" y="408"/>
                </a:cubicBezTo>
                <a:cubicBezTo>
                  <a:pt x="727" y="408"/>
                  <a:pt x="744" y="461"/>
                  <a:pt x="778" y="497"/>
                </a:cubicBezTo>
                <a:cubicBezTo>
                  <a:pt x="812" y="533"/>
                  <a:pt x="810" y="547"/>
                  <a:pt x="810" y="547"/>
                </a:cubicBezTo>
                <a:cubicBezTo>
                  <a:pt x="808" y="600"/>
                  <a:pt x="736" y="583"/>
                  <a:pt x="734" y="592"/>
                </a:cubicBezTo>
                <a:cubicBezTo>
                  <a:pt x="732" y="602"/>
                  <a:pt x="750" y="623"/>
                  <a:pt x="752" y="635"/>
                </a:cubicBezTo>
                <a:cubicBezTo>
                  <a:pt x="754" y="646"/>
                  <a:pt x="729" y="659"/>
                  <a:pt x="729" y="659"/>
                </a:cubicBezTo>
                <a:lnTo>
                  <a:pt x="734" y="692"/>
                </a:lnTo>
                <a:cubicBezTo>
                  <a:pt x="734" y="692"/>
                  <a:pt x="697" y="713"/>
                  <a:pt x="725" y="730"/>
                </a:cubicBezTo>
                <a:cubicBezTo>
                  <a:pt x="752" y="747"/>
                  <a:pt x="746" y="782"/>
                  <a:pt x="746" y="782"/>
                </a:cubicBezTo>
                <a:cubicBezTo>
                  <a:pt x="741" y="844"/>
                  <a:pt x="594" y="815"/>
                  <a:pt x="594" y="815"/>
                </a:cubicBezTo>
                <a:cubicBezTo>
                  <a:pt x="512" y="813"/>
                  <a:pt x="490" y="888"/>
                  <a:pt x="490" y="888"/>
                </a:cubicBezTo>
                <a:lnTo>
                  <a:pt x="104" y="888"/>
                </a:lnTo>
                <a:cubicBezTo>
                  <a:pt x="110" y="839"/>
                  <a:pt x="117" y="817"/>
                  <a:pt x="122" y="776"/>
                </a:cubicBezTo>
                <a:cubicBezTo>
                  <a:pt x="138" y="641"/>
                  <a:pt x="83" y="597"/>
                  <a:pt x="41" y="518"/>
                </a:cubicBezTo>
                <a:cubicBezTo>
                  <a:pt x="0" y="442"/>
                  <a:pt x="23" y="282"/>
                  <a:pt x="23" y="282"/>
                </a:cubicBezTo>
                <a:close/>
                <a:moveTo>
                  <a:pt x="376" y="681"/>
                </a:moveTo>
                <a:lnTo>
                  <a:pt x="376" y="681"/>
                </a:lnTo>
                <a:cubicBezTo>
                  <a:pt x="423" y="681"/>
                  <a:pt x="460" y="658"/>
                  <a:pt x="460" y="629"/>
                </a:cubicBezTo>
                <a:lnTo>
                  <a:pt x="292" y="629"/>
                </a:lnTo>
                <a:cubicBezTo>
                  <a:pt x="292" y="658"/>
                  <a:pt x="329" y="681"/>
                  <a:pt x="376" y="681"/>
                </a:cubicBezTo>
                <a:close/>
                <a:moveTo>
                  <a:pt x="309" y="594"/>
                </a:moveTo>
                <a:lnTo>
                  <a:pt x="309" y="594"/>
                </a:lnTo>
                <a:lnTo>
                  <a:pt x="443" y="594"/>
                </a:lnTo>
                <a:cubicBezTo>
                  <a:pt x="453" y="594"/>
                  <a:pt x="460" y="587"/>
                  <a:pt x="460" y="577"/>
                </a:cubicBezTo>
                <a:cubicBezTo>
                  <a:pt x="460" y="567"/>
                  <a:pt x="453" y="560"/>
                  <a:pt x="443" y="560"/>
                </a:cubicBezTo>
                <a:lnTo>
                  <a:pt x="309" y="560"/>
                </a:lnTo>
                <a:cubicBezTo>
                  <a:pt x="299" y="560"/>
                  <a:pt x="292" y="567"/>
                  <a:pt x="292" y="577"/>
                </a:cubicBezTo>
                <a:cubicBezTo>
                  <a:pt x="292" y="587"/>
                  <a:pt x="299" y="594"/>
                  <a:pt x="309" y="594"/>
                </a:cubicBezTo>
                <a:close/>
                <a:moveTo>
                  <a:pt x="309" y="520"/>
                </a:moveTo>
                <a:lnTo>
                  <a:pt x="309" y="520"/>
                </a:lnTo>
                <a:lnTo>
                  <a:pt x="443" y="520"/>
                </a:lnTo>
                <a:cubicBezTo>
                  <a:pt x="459" y="472"/>
                  <a:pt x="545" y="385"/>
                  <a:pt x="545" y="316"/>
                </a:cubicBezTo>
                <a:cubicBezTo>
                  <a:pt x="545" y="220"/>
                  <a:pt x="469" y="142"/>
                  <a:pt x="376" y="142"/>
                </a:cubicBezTo>
                <a:cubicBezTo>
                  <a:pt x="283" y="142"/>
                  <a:pt x="208" y="220"/>
                  <a:pt x="208" y="316"/>
                </a:cubicBezTo>
                <a:cubicBezTo>
                  <a:pt x="208" y="385"/>
                  <a:pt x="293" y="472"/>
                  <a:pt x="309" y="520"/>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70" name="Freeform 70"/>
          <p:cNvSpPr>
            <a:spLocks noEditPoints="1"/>
          </p:cNvSpPr>
          <p:nvPr/>
        </p:nvSpPr>
        <p:spPr bwMode="auto">
          <a:xfrm>
            <a:off x="9741185" y="2840080"/>
            <a:ext cx="559016" cy="603900"/>
          </a:xfrm>
          <a:custGeom>
            <a:avLst/>
            <a:gdLst>
              <a:gd name="T0" fmla="*/ 268 w 888"/>
              <a:gd name="T1" fmla="*/ 145 h 947"/>
              <a:gd name="T2" fmla="*/ 582 w 888"/>
              <a:gd name="T3" fmla="*/ 105 h 947"/>
              <a:gd name="T4" fmla="*/ 470 w 888"/>
              <a:gd name="T5" fmla="*/ 65 h 947"/>
              <a:gd name="T6" fmla="*/ 340 w 888"/>
              <a:gd name="T7" fmla="*/ 65 h 947"/>
              <a:gd name="T8" fmla="*/ 228 w 888"/>
              <a:gd name="T9" fmla="*/ 105 h 947"/>
              <a:gd name="T10" fmla="*/ 731 w 888"/>
              <a:gd name="T11" fmla="*/ 820 h 947"/>
              <a:gd name="T12" fmla="*/ 743 w 888"/>
              <a:gd name="T13" fmla="*/ 792 h 947"/>
              <a:gd name="T14" fmla="*/ 692 w 888"/>
              <a:gd name="T15" fmla="*/ 615 h 947"/>
              <a:gd name="T16" fmla="*/ 659 w 888"/>
              <a:gd name="T17" fmla="*/ 615 h 947"/>
              <a:gd name="T18" fmla="*/ 659 w 888"/>
              <a:gd name="T19" fmla="*/ 751 h 947"/>
              <a:gd name="T20" fmla="*/ 660 w 888"/>
              <a:gd name="T21" fmla="*/ 754 h 947"/>
              <a:gd name="T22" fmla="*/ 662 w 888"/>
              <a:gd name="T23" fmla="*/ 757 h 947"/>
              <a:gd name="T24" fmla="*/ 664 w 888"/>
              <a:gd name="T25" fmla="*/ 760 h 947"/>
              <a:gd name="T26" fmla="*/ 846 w 888"/>
              <a:gd name="T27" fmla="*/ 625 h 947"/>
              <a:gd name="T28" fmla="*/ 675 w 888"/>
              <a:gd name="T29" fmla="*/ 535 h 947"/>
              <a:gd name="T30" fmla="*/ 637 w 888"/>
              <a:gd name="T31" fmla="*/ 943 h 947"/>
              <a:gd name="T32" fmla="*/ 878 w 888"/>
              <a:gd name="T33" fmla="*/ 779 h 947"/>
              <a:gd name="T34" fmla="*/ 847 w 888"/>
              <a:gd name="T35" fmla="*/ 773 h 947"/>
              <a:gd name="T36" fmla="*/ 676 w 888"/>
              <a:gd name="T37" fmla="*/ 915 h 947"/>
              <a:gd name="T38" fmla="*/ 505 w 888"/>
              <a:gd name="T39" fmla="*/ 708 h 947"/>
              <a:gd name="T40" fmla="*/ 708 w 888"/>
              <a:gd name="T41" fmla="*/ 570 h 947"/>
              <a:gd name="T42" fmla="*/ 847 w 888"/>
              <a:gd name="T43" fmla="*/ 773 h 947"/>
              <a:gd name="T44" fmla="*/ 298 w 888"/>
              <a:gd name="T45" fmla="*/ 772 h 947"/>
              <a:gd name="T46" fmla="*/ 508 w 888"/>
              <a:gd name="T47" fmla="*/ 563 h 947"/>
              <a:gd name="T48" fmla="*/ 552 w 888"/>
              <a:gd name="T49" fmla="*/ 530 h 947"/>
              <a:gd name="T50" fmla="*/ 767 w 888"/>
              <a:gd name="T51" fmla="*/ 321 h 947"/>
              <a:gd name="T52" fmla="*/ 776 w 888"/>
              <a:gd name="T53" fmla="*/ 518 h 947"/>
              <a:gd name="T54" fmla="*/ 809 w 888"/>
              <a:gd name="T55" fmla="*/ 530 h 947"/>
              <a:gd name="T56" fmla="*/ 809 w 888"/>
              <a:gd name="T57" fmla="*/ 218 h 947"/>
              <a:gd name="T58" fmla="*/ 43 w 888"/>
              <a:gd name="T59" fmla="*/ 176 h 947"/>
              <a:gd name="T60" fmla="*/ 0 w 888"/>
              <a:gd name="T61" fmla="*/ 330 h 947"/>
              <a:gd name="T62" fmla="*/ 0 w 888"/>
              <a:gd name="T63" fmla="*/ 563 h 947"/>
              <a:gd name="T64" fmla="*/ 0 w 888"/>
              <a:gd name="T65" fmla="*/ 788 h 947"/>
              <a:gd name="T66" fmla="*/ 448 w 888"/>
              <a:gd name="T67" fmla="*/ 830 h 947"/>
              <a:gd name="T68" fmla="*/ 34 w 888"/>
              <a:gd name="T69" fmla="*/ 330 h 947"/>
              <a:gd name="T70" fmla="*/ 43 w 888"/>
              <a:gd name="T71" fmla="*/ 321 h 947"/>
              <a:gd name="T72" fmla="*/ 265 w 888"/>
              <a:gd name="T73" fmla="*/ 530 h 947"/>
              <a:gd name="T74" fmla="*/ 34 w 888"/>
              <a:gd name="T75" fmla="*/ 330 h 947"/>
              <a:gd name="T76" fmla="*/ 265 w 888"/>
              <a:gd name="T77" fmla="*/ 563 h 947"/>
              <a:gd name="T78" fmla="*/ 43 w 888"/>
              <a:gd name="T79" fmla="*/ 772 h 947"/>
              <a:gd name="T80" fmla="*/ 34 w 888"/>
              <a:gd name="T81" fmla="*/ 563 h 947"/>
              <a:gd name="T82" fmla="*/ 298 w 888"/>
              <a:gd name="T83" fmla="*/ 530 h 947"/>
              <a:gd name="T84" fmla="*/ 298 w 888"/>
              <a:gd name="T85" fmla="*/ 321 h 947"/>
              <a:gd name="T86" fmla="*/ 519 w 888"/>
              <a:gd name="T87" fmla="*/ 530 h 947"/>
              <a:gd name="T88" fmla="*/ 535 w 888"/>
              <a:gd name="T89" fmla="*/ 218 h 947"/>
              <a:gd name="T90" fmla="*/ 564 w 888"/>
              <a:gd name="T91" fmla="*/ 246 h 947"/>
              <a:gd name="T92" fmla="*/ 507 w 888"/>
              <a:gd name="T93" fmla="*/ 246 h 947"/>
              <a:gd name="T94" fmla="*/ 281 w 888"/>
              <a:gd name="T95" fmla="*/ 218 h 947"/>
              <a:gd name="T96" fmla="*/ 310 w 888"/>
              <a:gd name="T97" fmla="*/ 246 h 947"/>
              <a:gd name="T98" fmla="*/ 253 w 888"/>
              <a:gd name="T99" fmla="*/ 246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88" h="947">
                <a:moveTo>
                  <a:pt x="228" y="105"/>
                </a:moveTo>
                <a:cubicBezTo>
                  <a:pt x="228" y="127"/>
                  <a:pt x="246" y="145"/>
                  <a:pt x="268" y="145"/>
                </a:cubicBezTo>
                <a:lnTo>
                  <a:pt x="542" y="145"/>
                </a:lnTo>
                <a:cubicBezTo>
                  <a:pt x="564" y="145"/>
                  <a:pt x="582" y="127"/>
                  <a:pt x="582" y="105"/>
                </a:cubicBezTo>
                <a:cubicBezTo>
                  <a:pt x="582" y="83"/>
                  <a:pt x="564" y="65"/>
                  <a:pt x="542" y="65"/>
                </a:cubicBezTo>
                <a:lnTo>
                  <a:pt x="470" y="65"/>
                </a:lnTo>
                <a:cubicBezTo>
                  <a:pt x="470" y="29"/>
                  <a:pt x="441" y="0"/>
                  <a:pt x="405" y="0"/>
                </a:cubicBezTo>
                <a:cubicBezTo>
                  <a:pt x="369" y="0"/>
                  <a:pt x="340" y="29"/>
                  <a:pt x="340" y="65"/>
                </a:cubicBezTo>
                <a:lnTo>
                  <a:pt x="268" y="65"/>
                </a:lnTo>
                <a:cubicBezTo>
                  <a:pt x="246" y="65"/>
                  <a:pt x="228" y="83"/>
                  <a:pt x="228" y="105"/>
                </a:cubicBezTo>
                <a:close/>
                <a:moveTo>
                  <a:pt x="720" y="815"/>
                </a:moveTo>
                <a:cubicBezTo>
                  <a:pt x="723" y="818"/>
                  <a:pt x="727" y="820"/>
                  <a:pt x="731" y="820"/>
                </a:cubicBezTo>
                <a:cubicBezTo>
                  <a:pt x="736" y="820"/>
                  <a:pt x="740" y="818"/>
                  <a:pt x="743" y="815"/>
                </a:cubicBezTo>
                <a:cubicBezTo>
                  <a:pt x="749" y="809"/>
                  <a:pt x="749" y="798"/>
                  <a:pt x="743" y="792"/>
                </a:cubicBezTo>
                <a:lnTo>
                  <a:pt x="692" y="741"/>
                </a:lnTo>
                <a:lnTo>
                  <a:pt x="692" y="615"/>
                </a:lnTo>
                <a:cubicBezTo>
                  <a:pt x="692" y="605"/>
                  <a:pt x="685" y="598"/>
                  <a:pt x="676" y="598"/>
                </a:cubicBezTo>
                <a:cubicBezTo>
                  <a:pt x="667" y="598"/>
                  <a:pt x="659" y="605"/>
                  <a:pt x="659" y="615"/>
                </a:cubicBezTo>
                <a:lnTo>
                  <a:pt x="659" y="748"/>
                </a:lnTo>
                <a:cubicBezTo>
                  <a:pt x="659" y="749"/>
                  <a:pt x="659" y="750"/>
                  <a:pt x="659" y="751"/>
                </a:cubicBezTo>
                <a:cubicBezTo>
                  <a:pt x="660" y="752"/>
                  <a:pt x="660" y="752"/>
                  <a:pt x="660" y="752"/>
                </a:cubicBezTo>
                <a:cubicBezTo>
                  <a:pt x="660" y="753"/>
                  <a:pt x="660" y="754"/>
                  <a:pt x="660" y="754"/>
                </a:cubicBezTo>
                <a:cubicBezTo>
                  <a:pt x="661" y="755"/>
                  <a:pt x="661" y="755"/>
                  <a:pt x="661" y="756"/>
                </a:cubicBezTo>
                <a:cubicBezTo>
                  <a:pt x="661" y="756"/>
                  <a:pt x="662" y="757"/>
                  <a:pt x="662" y="757"/>
                </a:cubicBezTo>
                <a:cubicBezTo>
                  <a:pt x="662" y="758"/>
                  <a:pt x="663" y="759"/>
                  <a:pt x="664" y="759"/>
                </a:cubicBezTo>
                <a:cubicBezTo>
                  <a:pt x="664" y="759"/>
                  <a:pt x="664" y="759"/>
                  <a:pt x="664" y="760"/>
                </a:cubicBezTo>
                <a:lnTo>
                  <a:pt x="720" y="815"/>
                </a:lnTo>
                <a:close/>
                <a:moveTo>
                  <a:pt x="846" y="625"/>
                </a:moveTo>
                <a:cubicBezTo>
                  <a:pt x="815" y="580"/>
                  <a:pt x="768" y="549"/>
                  <a:pt x="714" y="538"/>
                </a:cubicBezTo>
                <a:cubicBezTo>
                  <a:pt x="702" y="536"/>
                  <a:pt x="688" y="535"/>
                  <a:pt x="675" y="535"/>
                </a:cubicBezTo>
                <a:cubicBezTo>
                  <a:pt x="577" y="535"/>
                  <a:pt x="492" y="605"/>
                  <a:pt x="473" y="702"/>
                </a:cubicBezTo>
                <a:cubicBezTo>
                  <a:pt x="452" y="814"/>
                  <a:pt x="525" y="922"/>
                  <a:pt x="637" y="943"/>
                </a:cubicBezTo>
                <a:cubicBezTo>
                  <a:pt x="650" y="946"/>
                  <a:pt x="663" y="947"/>
                  <a:pt x="676" y="947"/>
                </a:cubicBezTo>
                <a:cubicBezTo>
                  <a:pt x="774" y="947"/>
                  <a:pt x="859" y="876"/>
                  <a:pt x="878" y="779"/>
                </a:cubicBezTo>
                <a:cubicBezTo>
                  <a:pt x="888" y="725"/>
                  <a:pt x="877" y="671"/>
                  <a:pt x="846" y="625"/>
                </a:cubicBezTo>
                <a:close/>
                <a:moveTo>
                  <a:pt x="847" y="773"/>
                </a:moveTo>
                <a:lnTo>
                  <a:pt x="847" y="773"/>
                </a:lnTo>
                <a:cubicBezTo>
                  <a:pt x="831" y="855"/>
                  <a:pt x="759" y="915"/>
                  <a:pt x="676" y="915"/>
                </a:cubicBezTo>
                <a:cubicBezTo>
                  <a:pt x="665" y="915"/>
                  <a:pt x="654" y="914"/>
                  <a:pt x="643" y="912"/>
                </a:cubicBezTo>
                <a:cubicBezTo>
                  <a:pt x="549" y="894"/>
                  <a:pt x="487" y="802"/>
                  <a:pt x="505" y="708"/>
                </a:cubicBezTo>
                <a:cubicBezTo>
                  <a:pt x="520" y="626"/>
                  <a:pt x="592" y="567"/>
                  <a:pt x="675" y="567"/>
                </a:cubicBezTo>
                <a:cubicBezTo>
                  <a:pt x="686" y="567"/>
                  <a:pt x="697" y="568"/>
                  <a:pt x="708" y="570"/>
                </a:cubicBezTo>
                <a:cubicBezTo>
                  <a:pt x="754" y="579"/>
                  <a:pt x="794" y="605"/>
                  <a:pt x="820" y="643"/>
                </a:cubicBezTo>
                <a:cubicBezTo>
                  <a:pt x="846" y="681"/>
                  <a:pt x="855" y="728"/>
                  <a:pt x="847" y="773"/>
                </a:cubicBezTo>
                <a:close/>
                <a:moveTo>
                  <a:pt x="433" y="772"/>
                </a:moveTo>
                <a:lnTo>
                  <a:pt x="298" y="772"/>
                </a:lnTo>
                <a:lnTo>
                  <a:pt x="298" y="563"/>
                </a:lnTo>
                <a:lnTo>
                  <a:pt x="508" y="563"/>
                </a:lnTo>
                <a:cubicBezTo>
                  <a:pt x="522" y="550"/>
                  <a:pt x="537" y="539"/>
                  <a:pt x="553" y="530"/>
                </a:cubicBezTo>
                <a:lnTo>
                  <a:pt x="552" y="530"/>
                </a:lnTo>
                <a:lnTo>
                  <a:pt x="552" y="321"/>
                </a:lnTo>
                <a:lnTo>
                  <a:pt x="767" y="321"/>
                </a:lnTo>
                <a:cubicBezTo>
                  <a:pt x="772" y="321"/>
                  <a:pt x="776" y="325"/>
                  <a:pt x="776" y="330"/>
                </a:cubicBezTo>
                <a:lnTo>
                  <a:pt x="776" y="518"/>
                </a:lnTo>
                <a:cubicBezTo>
                  <a:pt x="788" y="523"/>
                  <a:pt x="799" y="530"/>
                  <a:pt x="809" y="536"/>
                </a:cubicBezTo>
                <a:lnTo>
                  <a:pt x="809" y="530"/>
                </a:lnTo>
                <a:lnTo>
                  <a:pt x="809" y="330"/>
                </a:lnTo>
                <a:lnTo>
                  <a:pt x="809" y="218"/>
                </a:lnTo>
                <a:cubicBezTo>
                  <a:pt x="809" y="195"/>
                  <a:pt x="790" y="176"/>
                  <a:pt x="767" y="176"/>
                </a:cubicBezTo>
                <a:lnTo>
                  <a:pt x="43" y="176"/>
                </a:lnTo>
                <a:cubicBezTo>
                  <a:pt x="19" y="176"/>
                  <a:pt x="0" y="195"/>
                  <a:pt x="0" y="218"/>
                </a:cubicBezTo>
                <a:lnTo>
                  <a:pt x="0" y="330"/>
                </a:lnTo>
                <a:lnTo>
                  <a:pt x="0" y="530"/>
                </a:lnTo>
                <a:lnTo>
                  <a:pt x="0" y="563"/>
                </a:lnTo>
                <a:lnTo>
                  <a:pt x="0" y="763"/>
                </a:lnTo>
                <a:lnTo>
                  <a:pt x="0" y="788"/>
                </a:lnTo>
                <a:cubicBezTo>
                  <a:pt x="0" y="811"/>
                  <a:pt x="19" y="830"/>
                  <a:pt x="43" y="830"/>
                </a:cubicBezTo>
                <a:lnTo>
                  <a:pt x="448" y="830"/>
                </a:lnTo>
                <a:cubicBezTo>
                  <a:pt x="441" y="811"/>
                  <a:pt x="436" y="791"/>
                  <a:pt x="433" y="772"/>
                </a:cubicBezTo>
                <a:close/>
                <a:moveTo>
                  <a:pt x="34" y="330"/>
                </a:moveTo>
                <a:lnTo>
                  <a:pt x="34" y="330"/>
                </a:lnTo>
                <a:cubicBezTo>
                  <a:pt x="34" y="325"/>
                  <a:pt x="38" y="321"/>
                  <a:pt x="43" y="321"/>
                </a:cubicBezTo>
                <a:lnTo>
                  <a:pt x="265" y="321"/>
                </a:lnTo>
                <a:lnTo>
                  <a:pt x="265" y="530"/>
                </a:lnTo>
                <a:lnTo>
                  <a:pt x="34" y="530"/>
                </a:lnTo>
                <a:lnTo>
                  <a:pt x="34" y="330"/>
                </a:lnTo>
                <a:close/>
                <a:moveTo>
                  <a:pt x="265" y="563"/>
                </a:moveTo>
                <a:lnTo>
                  <a:pt x="265" y="563"/>
                </a:lnTo>
                <a:lnTo>
                  <a:pt x="265" y="772"/>
                </a:lnTo>
                <a:lnTo>
                  <a:pt x="43" y="772"/>
                </a:lnTo>
                <a:cubicBezTo>
                  <a:pt x="38" y="772"/>
                  <a:pt x="34" y="768"/>
                  <a:pt x="34" y="763"/>
                </a:cubicBezTo>
                <a:lnTo>
                  <a:pt x="34" y="563"/>
                </a:lnTo>
                <a:lnTo>
                  <a:pt x="265" y="563"/>
                </a:lnTo>
                <a:close/>
                <a:moveTo>
                  <a:pt x="298" y="530"/>
                </a:moveTo>
                <a:lnTo>
                  <a:pt x="298" y="530"/>
                </a:lnTo>
                <a:lnTo>
                  <a:pt x="298" y="321"/>
                </a:lnTo>
                <a:lnTo>
                  <a:pt x="519" y="321"/>
                </a:lnTo>
                <a:lnTo>
                  <a:pt x="519" y="530"/>
                </a:lnTo>
                <a:lnTo>
                  <a:pt x="298" y="530"/>
                </a:lnTo>
                <a:close/>
                <a:moveTo>
                  <a:pt x="535" y="218"/>
                </a:moveTo>
                <a:lnTo>
                  <a:pt x="535" y="218"/>
                </a:lnTo>
                <a:cubicBezTo>
                  <a:pt x="551" y="218"/>
                  <a:pt x="564" y="231"/>
                  <a:pt x="564" y="246"/>
                </a:cubicBezTo>
                <a:cubicBezTo>
                  <a:pt x="564" y="262"/>
                  <a:pt x="551" y="275"/>
                  <a:pt x="535" y="275"/>
                </a:cubicBezTo>
                <a:cubicBezTo>
                  <a:pt x="520" y="275"/>
                  <a:pt x="507" y="262"/>
                  <a:pt x="507" y="246"/>
                </a:cubicBezTo>
                <a:cubicBezTo>
                  <a:pt x="507" y="231"/>
                  <a:pt x="520" y="218"/>
                  <a:pt x="535" y="218"/>
                </a:cubicBezTo>
                <a:close/>
                <a:moveTo>
                  <a:pt x="281" y="218"/>
                </a:moveTo>
                <a:lnTo>
                  <a:pt x="281" y="218"/>
                </a:lnTo>
                <a:cubicBezTo>
                  <a:pt x="297" y="218"/>
                  <a:pt x="310" y="231"/>
                  <a:pt x="310" y="246"/>
                </a:cubicBezTo>
                <a:cubicBezTo>
                  <a:pt x="310" y="262"/>
                  <a:pt x="297" y="275"/>
                  <a:pt x="281" y="275"/>
                </a:cubicBezTo>
                <a:cubicBezTo>
                  <a:pt x="266" y="275"/>
                  <a:pt x="253" y="262"/>
                  <a:pt x="253" y="246"/>
                </a:cubicBezTo>
                <a:cubicBezTo>
                  <a:pt x="253" y="231"/>
                  <a:pt x="266" y="218"/>
                  <a:pt x="281" y="218"/>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72" name="Freeform 72"/>
          <p:cNvSpPr>
            <a:spLocks noEditPoints="1"/>
          </p:cNvSpPr>
          <p:nvPr/>
        </p:nvSpPr>
        <p:spPr bwMode="auto">
          <a:xfrm>
            <a:off x="4422175" y="2858668"/>
            <a:ext cx="550854" cy="560374"/>
          </a:xfrm>
          <a:custGeom>
            <a:avLst/>
            <a:gdLst>
              <a:gd name="T0" fmla="*/ 321 w 877"/>
              <a:gd name="T1" fmla="*/ 60 h 878"/>
              <a:gd name="T2" fmla="*/ 136 w 877"/>
              <a:gd name="T3" fmla="*/ 136 h 878"/>
              <a:gd name="T4" fmla="*/ 60 w 877"/>
              <a:gd name="T5" fmla="*/ 321 h 878"/>
              <a:gd name="T6" fmla="*/ 136 w 877"/>
              <a:gd name="T7" fmla="*/ 505 h 878"/>
              <a:gd name="T8" fmla="*/ 321 w 877"/>
              <a:gd name="T9" fmla="*/ 582 h 878"/>
              <a:gd name="T10" fmla="*/ 505 w 877"/>
              <a:gd name="T11" fmla="*/ 505 h 878"/>
              <a:gd name="T12" fmla="*/ 505 w 877"/>
              <a:gd name="T13" fmla="*/ 136 h 878"/>
              <a:gd name="T14" fmla="*/ 321 w 877"/>
              <a:gd name="T15" fmla="*/ 60 h 878"/>
              <a:gd name="T16" fmla="*/ 321 w 877"/>
              <a:gd name="T17" fmla="*/ 641 h 878"/>
              <a:gd name="T18" fmla="*/ 94 w 877"/>
              <a:gd name="T19" fmla="*/ 547 h 878"/>
              <a:gd name="T20" fmla="*/ 0 w 877"/>
              <a:gd name="T21" fmla="*/ 321 h 878"/>
              <a:gd name="T22" fmla="*/ 94 w 877"/>
              <a:gd name="T23" fmla="*/ 94 h 878"/>
              <a:gd name="T24" fmla="*/ 321 w 877"/>
              <a:gd name="T25" fmla="*/ 0 h 878"/>
              <a:gd name="T26" fmla="*/ 547 w 877"/>
              <a:gd name="T27" fmla="*/ 94 h 878"/>
              <a:gd name="T28" fmla="*/ 547 w 877"/>
              <a:gd name="T29" fmla="*/ 547 h 878"/>
              <a:gd name="T30" fmla="*/ 321 w 877"/>
              <a:gd name="T31" fmla="*/ 641 h 878"/>
              <a:gd name="T32" fmla="*/ 599 w 877"/>
              <a:gd name="T33" fmla="*/ 507 h 878"/>
              <a:gd name="T34" fmla="*/ 599 w 877"/>
              <a:gd name="T35" fmla="*/ 548 h 878"/>
              <a:gd name="T36" fmla="*/ 547 w 877"/>
              <a:gd name="T37" fmla="*/ 599 h 878"/>
              <a:gd name="T38" fmla="*/ 507 w 877"/>
              <a:gd name="T39" fmla="*/ 599 h 878"/>
              <a:gd name="T40" fmla="*/ 505 w 877"/>
              <a:gd name="T41" fmla="*/ 597 h 878"/>
              <a:gd name="T42" fmla="*/ 505 w 877"/>
              <a:gd name="T43" fmla="*/ 556 h 878"/>
              <a:gd name="T44" fmla="*/ 556 w 877"/>
              <a:gd name="T45" fmla="*/ 505 h 878"/>
              <a:gd name="T46" fmla="*/ 597 w 877"/>
              <a:gd name="T47" fmla="*/ 505 h 878"/>
              <a:gd name="T48" fmla="*/ 599 w 877"/>
              <a:gd name="T49" fmla="*/ 507 h 878"/>
              <a:gd name="T50" fmla="*/ 665 w 877"/>
              <a:gd name="T51" fmla="*/ 594 h 878"/>
              <a:gd name="T52" fmla="*/ 665 w 877"/>
              <a:gd name="T53" fmla="*/ 665 h 878"/>
              <a:gd name="T54" fmla="*/ 593 w 877"/>
              <a:gd name="T55" fmla="*/ 665 h 878"/>
              <a:gd name="T56" fmla="*/ 593 w 877"/>
              <a:gd name="T57" fmla="*/ 594 h 878"/>
              <a:gd name="T58" fmla="*/ 665 w 877"/>
              <a:gd name="T59" fmla="*/ 594 h 878"/>
              <a:gd name="T60" fmla="*/ 867 w 877"/>
              <a:gd name="T61" fmla="*/ 786 h 878"/>
              <a:gd name="T62" fmla="*/ 865 w 877"/>
              <a:gd name="T63" fmla="*/ 824 h 878"/>
              <a:gd name="T64" fmla="*/ 824 w 877"/>
              <a:gd name="T65" fmla="*/ 866 h 878"/>
              <a:gd name="T66" fmla="*/ 785 w 877"/>
              <a:gd name="T67" fmla="*/ 867 h 878"/>
              <a:gd name="T68" fmla="*/ 663 w 877"/>
              <a:gd name="T69" fmla="*/ 745 h 878"/>
              <a:gd name="T70" fmla="*/ 665 w 877"/>
              <a:gd name="T71" fmla="*/ 706 h 878"/>
              <a:gd name="T72" fmla="*/ 706 w 877"/>
              <a:gd name="T73" fmla="*/ 665 h 878"/>
              <a:gd name="T74" fmla="*/ 745 w 877"/>
              <a:gd name="T75" fmla="*/ 663 h 878"/>
              <a:gd name="T76" fmla="*/ 867 w 877"/>
              <a:gd name="T77" fmla="*/ 786 h 878"/>
              <a:gd name="T78" fmla="*/ 321 w 877"/>
              <a:gd name="T79" fmla="*/ 128 h 878"/>
              <a:gd name="T80" fmla="*/ 185 w 877"/>
              <a:gd name="T81" fmla="*/ 185 h 878"/>
              <a:gd name="T82" fmla="*/ 128 w 877"/>
              <a:gd name="T83" fmla="*/ 321 h 878"/>
              <a:gd name="T84" fmla="*/ 185 w 877"/>
              <a:gd name="T85" fmla="*/ 457 h 878"/>
              <a:gd name="T86" fmla="*/ 321 w 877"/>
              <a:gd name="T87" fmla="*/ 513 h 878"/>
              <a:gd name="T88" fmla="*/ 457 w 877"/>
              <a:gd name="T89" fmla="*/ 457 h 878"/>
              <a:gd name="T90" fmla="*/ 457 w 877"/>
              <a:gd name="T91" fmla="*/ 185 h 878"/>
              <a:gd name="T92" fmla="*/ 321 w 877"/>
              <a:gd name="T93" fmla="*/ 128 h 878"/>
              <a:gd name="T94" fmla="*/ 321 w 877"/>
              <a:gd name="T95" fmla="*/ 553 h 878"/>
              <a:gd name="T96" fmla="*/ 157 w 877"/>
              <a:gd name="T97" fmla="*/ 485 h 878"/>
              <a:gd name="T98" fmla="*/ 89 w 877"/>
              <a:gd name="T99" fmla="*/ 321 h 878"/>
              <a:gd name="T100" fmla="*/ 157 w 877"/>
              <a:gd name="T101" fmla="*/ 157 h 878"/>
              <a:gd name="T102" fmla="*/ 321 w 877"/>
              <a:gd name="T103" fmla="*/ 89 h 878"/>
              <a:gd name="T104" fmla="*/ 485 w 877"/>
              <a:gd name="T105" fmla="*/ 157 h 878"/>
              <a:gd name="T106" fmla="*/ 485 w 877"/>
              <a:gd name="T107" fmla="*/ 485 h 878"/>
              <a:gd name="T108" fmla="*/ 321 w 877"/>
              <a:gd name="T109" fmla="*/ 55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77" h="878">
                <a:moveTo>
                  <a:pt x="321" y="60"/>
                </a:moveTo>
                <a:cubicBezTo>
                  <a:pt x="251" y="60"/>
                  <a:pt x="185" y="87"/>
                  <a:pt x="136" y="136"/>
                </a:cubicBezTo>
                <a:cubicBezTo>
                  <a:pt x="87" y="186"/>
                  <a:pt x="60" y="251"/>
                  <a:pt x="60" y="321"/>
                </a:cubicBezTo>
                <a:cubicBezTo>
                  <a:pt x="60" y="390"/>
                  <a:pt x="87" y="456"/>
                  <a:pt x="136" y="505"/>
                </a:cubicBezTo>
                <a:cubicBezTo>
                  <a:pt x="185" y="554"/>
                  <a:pt x="251" y="582"/>
                  <a:pt x="321" y="582"/>
                </a:cubicBezTo>
                <a:cubicBezTo>
                  <a:pt x="390" y="582"/>
                  <a:pt x="456" y="554"/>
                  <a:pt x="505" y="505"/>
                </a:cubicBezTo>
                <a:cubicBezTo>
                  <a:pt x="607" y="404"/>
                  <a:pt x="607" y="238"/>
                  <a:pt x="505" y="136"/>
                </a:cubicBezTo>
                <a:cubicBezTo>
                  <a:pt x="456" y="87"/>
                  <a:pt x="390" y="60"/>
                  <a:pt x="321" y="60"/>
                </a:cubicBezTo>
                <a:close/>
                <a:moveTo>
                  <a:pt x="321" y="641"/>
                </a:moveTo>
                <a:cubicBezTo>
                  <a:pt x="235" y="641"/>
                  <a:pt x="155" y="608"/>
                  <a:pt x="94" y="547"/>
                </a:cubicBezTo>
                <a:cubicBezTo>
                  <a:pt x="34" y="487"/>
                  <a:pt x="0" y="406"/>
                  <a:pt x="0" y="321"/>
                </a:cubicBezTo>
                <a:cubicBezTo>
                  <a:pt x="0" y="235"/>
                  <a:pt x="34" y="155"/>
                  <a:pt x="94" y="94"/>
                </a:cubicBezTo>
                <a:cubicBezTo>
                  <a:pt x="155" y="34"/>
                  <a:pt x="235" y="0"/>
                  <a:pt x="321" y="0"/>
                </a:cubicBezTo>
                <a:cubicBezTo>
                  <a:pt x="406" y="0"/>
                  <a:pt x="487" y="34"/>
                  <a:pt x="547" y="94"/>
                </a:cubicBezTo>
                <a:cubicBezTo>
                  <a:pt x="672" y="219"/>
                  <a:pt x="672" y="422"/>
                  <a:pt x="547" y="547"/>
                </a:cubicBezTo>
                <a:cubicBezTo>
                  <a:pt x="487" y="608"/>
                  <a:pt x="406" y="641"/>
                  <a:pt x="321" y="641"/>
                </a:cubicBezTo>
                <a:close/>
                <a:moveTo>
                  <a:pt x="599" y="507"/>
                </a:moveTo>
                <a:cubicBezTo>
                  <a:pt x="610" y="518"/>
                  <a:pt x="610" y="536"/>
                  <a:pt x="599" y="548"/>
                </a:cubicBezTo>
                <a:lnTo>
                  <a:pt x="547" y="599"/>
                </a:lnTo>
                <a:cubicBezTo>
                  <a:pt x="536" y="610"/>
                  <a:pt x="518" y="610"/>
                  <a:pt x="507" y="599"/>
                </a:cubicBezTo>
                <a:lnTo>
                  <a:pt x="505" y="597"/>
                </a:lnTo>
                <a:cubicBezTo>
                  <a:pt x="494" y="586"/>
                  <a:pt x="494" y="568"/>
                  <a:pt x="505" y="556"/>
                </a:cubicBezTo>
                <a:lnTo>
                  <a:pt x="556" y="505"/>
                </a:lnTo>
                <a:cubicBezTo>
                  <a:pt x="567" y="494"/>
                  <a:pt x="586" y="494"/>
                  <a:pt x="597" y="505"/>
                </a:cubicBezTo>
                <a:lnTo>
                  <a:pt x="599" y="507"/>
                </a:lnTo>
                <a:close/>
                <a:moveTo>
                  <a:pt x="665" y="594"/>
                </a:moveTo>
                <a:cubicBezTo>
                  <a:pt x="685" y="613"/>
                  <a:pt x="685" y="645"/>
                  <a:pt x="665" y="665"/>
                </a:cubicBezTo>
                <a:cubicBezTo>
                  <a:pt x="645" y="685"/>
                  <a:pt x="613" y="685"/>
                  <a:pt x="593" y="665"/>
                </a:cubicBezTo>
                <a:cubicBezTo>
                  <a:pt x="574" y="645"/>
                  <a:pt x="574" y="613"/>
                  <a:pt x="593" y="594"/>
                </a:cubicBezTo>
                <a:cubicBezTo>
                  <a:pt x="613" y="574"/>
                  <a:pt x="645" y="574"/>
                  <a:pt x="665" y="594"/>
                </a:cubicBezTo>
                <a:close/>
                <a:moveTo>
                  <a:pt x="867" y="786"/>
                </a:moveTo>
                <a:cubicBezTo>
                  <a:pt x="877" y="796"/>
                  <a:pt x="877" y="813"/>
                  <a:pt x="865" y="824"/>
                </a:cubicBezTo>
                <a:lnTo>
                  <a:pt x="824" y="866"/>
                </a:lnTo>
                <a:cubicBezTo>
                  <a:pt x="813" y="877"/>
                  <a:pt x="796" y="878"/>
                  <a:pt x="785" y="867"/>
                </a:cubicBezTo>
                <a:lnTo>
                  <a:pt x="663" y="745"/>
                </a:lnTo>
                <a:cubicBezTo>
                  <a:pt x="653" y="735"/>
                  <a:pt x="654" y="717"/>
                  <a:pt x="665" y="706"/>
                </a:cubicBezTo>
                <a:lnTo>
                  <a:pt x="706" y="665"/>
                </a:lnTo>
                <a:cubicBezTo>
                  <a:pt x="717" y="654"/>
                  <a:pt x="735" y="653"/>
                  <a:pt x="745" y="663"/>
                </a:cubicBezTo>
                <a:lnTo>
                  <a:pt x="867" y="786"/>
                </a:lnTo>
                <a:close/>
                <a:moveTo>
                  <a:pt x="321" y="128"/>
                </a:moveTo>
                <a:cubicBezTo>
                  <a:pt x="269" y="128"/>
                  <a:pt x="221" y="149"/>
                  <a:pt x="185" y="185"/>
                </a:cubicBezTo>
                <a:cubicBezTo>
                  <a:pt x="148" y="221"/>
                  <a:pt x="128" y="269"/>
                  <a:pt x="128" y="321"/>
                </a:cubicBezTo>
                <a:cubicBezTo>
                  <a:pt x="128" y="372"/>
                  <a:pt x="148" y="420"/>
                  <a:pt x="185" y="457"/>
                </a:cubicBezTo>
                <a:cubicBezTo>
                  <a:pt x="221" y="493"/>
                  <a:pt x="269" y="513"/>
                  <a:pt x="321" y="513"/>
                </a:cubicBezTo>
                <a:cubicBezTo>
                  <a:pt x="372" y="513"/>
                  <a:pt x="420" y="493"/>
                  <a:pt x="457" y="457"/>
                </a:cubicBezTo>
                <a:cubicBezTo>
                  <a:pt x="532" y="382"/>
                  <a:pt x="532" y="260"/>
                  <a:pt x="457" y="185"/>
                </a:cubicBezTo>
                <a:cubicBezTo>
                  <a:pt x="420" y="149"/>
                  <a:pt x="372" y="128"/>
                  <a:pt x="321" y="128"/>
                </a:cubicBezTo>
                <a:close/>
                <a:moveTo>
                  <a:pt x="321" y="553"/>
                </a:moveTo>
                <a:cubicBezTo>
                  <a:pt x="259" y="553"/>
                  <a:pt x="200" y="529"/>
                  <a:pt x="157" y="485"/>
                </a:cubicBezTo>
                <a:cubicBezTo>
                  <a:pt x="113" y="441"/>
                  <a:pt x="89" y="383"/>
                  <a:pt x="89" y="321"/>
                </a:cubicBezTo>
                <a:cubicBezTo>
                  <a:pt x="89" y="259"/>
                  <a:pt x="113" y="201"/>
                  <a:pt x="157" y="157"/>
                </a:cubicBezTo>
                <a:cubicBezTo>
                  <a:pt x="200" y="113"/>
                  <a:pt x="259" y="89"/>
                  <a:pt x="321" y="89"/>
                </a:cubicBezTo>
                <a:cubicBezTo>
                  <a:pt x="383" y="89"/>
                  <a:pt x="441" y="113"/>
                  <a:pt x="485" y="157"/>
                </a:cubicBezTo>
                <a:cubicBezTo>
                  <a:pt x="575" y="247"/>
                  <a:pt x="575" y="394"/>
                  <a:pt x="485" y="485"/>
                </a:cubicBezTo>
                <a:cubicBezTo>
                  <a:pt x="441" y="529"/>
                  <a:pt x="383" y="553"/>
                  <a:pt x="321" y="553"/>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56" name="Oval 39"/>
          <p:cNvSpPr>
            <a:spLocks noChangeArrowheads="1"/>
          </p:cNvSpPr>
          <p:nvPr/>
        </p:nvSpPr>
        <p:spPr bwMode="auto">
          <a:xfrm>
            <a:off x="9421434" y="5952303"/>
            <a:ext cx="678620" cy="678620"/>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57" name="Oval 40"/>
          <p:cNvSpPr>
            <a:spLocks noChangeArrowheads="1"/>
          </p:cNvSpPr>
          <p:nvPr/>
        </p:nvSpPr>
        <p:spPr bwMode="auto">
          <a:xfrm>
            <a:off x="7799387" y="6403179"/>
            <a:ext cx="303214" cy="303214"/>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58" name="Oval 41"/>
          <p:cNvSpPr>
            <a:spLocks noChangeArrowheads="1"/>
          </p:cNvSpPr>
          <p:nvPr/>
        </p:nvSpPr>
        <p:spPr bwMode="auto">
          <a:xfrm>
            <a:off x="2404755" y="5429840"/>
            <a:ext cx="542368" cy="542368"/>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59" name="Oval 42"/>
          <p:cNvSpPr>
            <a:spLocks noChangeArrowheads="1"/>
          </p:cNvSpPr>
          <p:nvPr/>
        </p:nvSpPr>
        <p:spPr bwMode="auto">
          <a:xfrm>
            <a:off x="4127500" y="6169023"/>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60" name="Oval 43"/>
          <p:cNvSpPr>
            <a:spLocks noChangeArrowheads="1"/>
          </p:cNvSpPr>
          <p:nvPr/>
        </p:nvSpPr>
        <p:spPr bwMode="auto">
          <a:xfrm>
            <a:off x="10999971" y="5962363"/>
            <a:ext cx="297436" cy="297436"/>
          </a:xfrm>
          <a:prstGeom prst="ellipse">
            <a:avLst/>
          </a:prstGeom>
          <a:gradFill flip="none" rotWithShape="1">
            <a:gsLst>
              <a:gs pos="100000">
                <a:schemeClr val="accent2">
                  <a:lumMod val="95000"/>
                </a:schemeClr>
              </a:gs>
              <a:gs pos="0">
                <a:schemeClr val="accent2">
                  <a:lumMod val="75000"/>
                </a:schemeClr>
              </a:gs>
            </a:gsLst>
            <a:lin ang="5400000" scaled="1"/>
            <a:tileRect/>
          </a:gradFill>
          <a:ln w="38100" cap="flat">
            <a:gradFill flip="none" rotWithShape="1">
              <a:gsLst>
                <a:gs pos="0">
                  <a:schemeClr val="accent2">
                    <a:lumMod val="75000"/>
                  </a:schemeClr>
                </a:gs>
                <a:gs pos="100000">
                  <a:schemeClr val="accent2">
                    <a:lumMod val="85000"/>
                  </a:schemeClr>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61" name="Oval 44"/>
          <p:cNvSpPr>
            <a:spLocks noChangeArrowheads="1"/>
          </p:cNvSpPr>
          <p:nvPr/>
        </p:nvSpPr>
        <p:spPr bwMode="auto">
          <a:xfrm>
            <a:off x="576899" y="5894522"/>
            <a:ext cx="363856" cy="360968"/>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79" name="Oval 42"/>
          <p:cNvSpPr>
            <a:spLocks noChangeArrowheads="1"/>
          </p:cNvSpPr>
          <p:nvPr/>
        </p:nvSpPr>
        <p:spPr bwMode="auto">
          <a:xfrm>
            <a:off x="6494319" y="6300888"/>
            <a:ext cx="557112" cy="557112"/>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80" name="Oval 42"/>
          <p:cNvSpPr>
            <a:spLocks noChangeArrowheads="1"/>
          </p:cNvSpPr>
          <p:nvPr/>
        </p:nvSpPr>
        <p:spPr bwMode="auto">
          <a:xfrm>
            <a:off x="11469076" y="6678977"/>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7989">
        <p15:prstTrans prst="wind"/>
      </p:transition>
    </mc:Choice>
    <mc:Fallback>
      <p:transition spd="slow" advTm="7989">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6800" cy="6857067"/>
          </a:xfrm>
          <a:prstGeom prst="rect">
            <a:avLst/>
          </a:prstGeom>
        </p:spPr>
      </p:pic>
      <p:sp>
        <p:nvSpPr>
          <p:cNvPr id="5" name="矩形 4"/>
          <p:cNvSpPr/>
          <p:nvPr/>
        </p:nvSpPr>
        <p:spPr bwMode="auto">
          <a:xfrm>
            <a:off x="3666590" y="573206"/>
            <a:ext cx="8530173" cy="2711778"/>
          </a:xfrm>
          <a:prstGeom prst="rect">
            <a:avLst/>
          </a:prstGeom>
          <a:solidFill>
            <a:srgbClr val="F8F8F8">
              <a:alpha val="7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 name="TextBox 4"/>
          <p:cNvSpPr txBox="1"/>
          <p:nvPr/>
        </p:nvSpPr>
        <p:spPr>
          <a:xfrm>
            <a:off x="4082901" y="1186873"/>
            <a:ext cx="7654173" cy="1759456"/>
          </a:xfrm>
          <a:prstGeom prst="rect">
            <a:avLst/>
          </a:prstGeom>
          <a:noFill/>
          <a:ln w="9525">
            <a:noFill/>
          </a:ln>
        </p:spPr>
        <p:txBody>
          <a:bodyPr wrap="square">
            <a:spAutoFit/>
          </a:bodyPr>
          <a:lstStyle>
            <a:defPPr>
              <a:defRPr lang="zh-CN"/>
            </a:defPPr>
            <a:lvl1pPr indent="457200" algn="just">
              <a:lnSpc>
                <a:spcPts val="2600"/>
              </a:lnSpc>
              <a:defRPr>
                <a:solidFill>
                  <a:schemeClr val="accent3"/>
                </a:solidFill>
                <a:latin typeface="微软雅黑" panose="020B0503020204020204" pitchFamily="34" charset="-122"/>
                <a:ea typeface="微软雅黑" panose="020B0503020204020204" pitchFamily="34" charset="-122"/>
              </a:defRPr>
            </a:lvl1pPr>
          </a:lstStyle>
          <a:p>
            <a:r>
              <a:rPr lang="zh-CN" altLang="en-US" sz="2200" dirty="0">
                <a:solidFill>
                  <a:schemeClr val="tx1"/>
                </a:solidFill>
              </a:rPr>
              <a:t>长风破浪会有时，直挂云帆济沧海。本次汇报既是向领导和同事们报告工作，也是我们工作的一个梳理和反思。在工作中总结提炼，在反思中提升，新的一年（月</a:t>
            </a:r>
            <a:r>
              <a:rPr lang="en-US" altLang="zh-CN" sz="2200" dirty="0">
                <a:solidFill>
                  <a:schemeClr val="tx1"/>
                </a:solidFill>
              </a:rPr>
              <a:t>/</a:t>
            </a:r>
            <a:r>
              <a:rPr lang="zh-CN" altLang="en-US" sz="2200" dirty="0">
                <a:solidFill>
                  <a:schemeClr val="tx1"/>
                </a:solidFill>
              </a:rPr>
              <a:t>季）既将到来，在公司领导层的正确领导下，在各位同仁的共同努力下，相信我们的事业将更上一层楼！</a:t>
            </a:r>
            <a:endParaRPr lang="zh-CN" altLang="en-US" sz="2200" dirty="0">
              <a:solidFill>
                <a:schemeClr val="tx1"/>
              </a:solidFill>
            </a:endParaRPr>
          </a:p>
        </p:txBody>
      </p:sp>
      <p:sp>
        <p:nvSpPr>
          <p:cNvPr id="7" name="文本框 6"/>
          <p:cNvSpPr txBox="1"/>
          <p:nvPr/>
        </p:nvSpPr>
        <p:spPr>
          <a:xfrm>
            <a:off x="4067177" y="725208"/>
            <a:ext cx="2700154" cy="461665"/>
          </a:xfrm>
          <a:prstGeom prst="rect">
            <a:avLst/>
          </a:prstGeom>
          <a:noFill/>
        </p:spPr>
        <p:txBody>
          <a:bodyPr wrap="square" rtlCol="0">
            <a:spAutoFit/>
          </a:bodyPr>
          <a:lstStyle>
            <a:defPPr>
              <a:defRPr lang="zh-CN"/>
            </a:defPPr>
            <a:lvl1pPr algn="ctr">
              <a:defRPr sz="2800" b="1">
                <a:latin typeface="+mj-ea"/>
                <a:ea typeface="+mj-ea"/>
              </a:defRPr>
            </a:lvl1pPr>
          </a:lstStyle>
          <a:p>
            <a:pPr algn="l"/>
            <a:r>
              <a:rPr lang="zh-CN" altLang="en-US" sz="2400" dirty="0"/>
              <a:t>结束语</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spd="slow" advTm="5350">
        <p14:flash/>
      </p:transition>
    </mc:Choice>
    <mc:Fallback>
      <p:transition spd="slow" advTm="535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zh-CN" altLang="en-US" sz="2800" dirty="0">
                <a:solidFill>
                  <a:schemeClr val="accent2"/>
                </a:solidFill>
                <a:latin typeface="微软雅黑" panose="020B0503020204020204" pitchFamily="34" charset="-122"/>
                <a:ea typeface="微软雅黑" panose="020B0503020204020204" pitchFamily="34" charset="-122"/>
              </a:rPr>
              <a:t>备用图标</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5</a:t>
            </a:r>
            <a:endParaRPr lang="zh-CN" altLang="en-US" dirty="0">
              <a:solidFill>
                <a:schemeClr val="accent2"/>
              </a:solidFill>
            </a:endParaRPr>
          </a:p>
        </p:txBody>
      </p:sp>
      <p:sp>
        <p:nvSpPr>
          <p:cNvPr id="4" name="Freeform 8"/>
          <p:cNvSpPr>
            <a:spLocks noEditPoints="1"/>
          </p:cNvSpPr>
          <p:nvPr/>
        </p:nvSpPr>
        <p:spPr bwMode="auto">
          <a:xfrm>
            <a:off x="3908510" y="2158207"/>
            <a:ext cx="534988" cy="498475"/>
          </a:xfrm>
          <a:custGeom>
            <a:avLst/>
            <a:gdLst>
              <a:gd name="T0" fmla="*/ 580 w 872"/>
              <a:gd name="T1" fmla="*/ 513 h 811"/>
              <a:gd name="T2" fmla="*/ 503 w 872"/>
              <a:gd name="T3" fmla="*/ 571 h 811"/>
              <a:gd name="T4" fmla="*/ 548 w 872"/>
              <a:gd name="T5" fmla="*/ 657 h 811"/>
              <a:gd name="T6" fmla="*/ 612 w 872"/>
              <a:gd name="T7" fmla="*/ 699 h 811"/>
              <a:gd name="T8" fmla="*/ 443 w 872"/>
              <a:gd name="T9" fmla="*/ 763 h 811"/>
              <a:gd name="T10" fmla="*/ 430 w 872"/>
              <a:gd name="T11" fmla="*/ 762 h 811"/>
              <a:gd name="T12" fmla="*/ 275 w 872"/>
              <a:gd name="T13" fmla="*/ 720 h 811"/>
              <a:gd name="T14" fmla="*/ 260 w 872"/>
              <a:gd name="T15" fmla="*/ 672 h 811"/>
              <a:gd name="T16" fmla="*/ 326 w 872"/>
              <a:gd name="T17" fmla="*/ 655 h 811"/>
              <a:gd name="T18" fmla="*/ 295 w 872"/>
              <a:gd name="T19" fmla="*/ 513 h 811"/>
              <a:gd name="T20" fmla="*/ 260 w 872"/>
              <a:gd name="T21" fmla="*/ 521 h 811"/>
              <a:gd name="T22" fmla="*/ 268 w 872"/>
              <a:gd name="T23" fmla="*/ 432 h 811"/>
              <a:gd name="T24" fmla="*/ 438 w 872"/>
              <a:gd name="T25" fmla="*/ 469 h 811"/>
              <a:gd name="T26" fmla="*/ 603 w 872"/>
              <a:gd name="T27" fmla="*/ 433 h 811"/>
              <a:gd name="T28" fmla="*/ 612 w 872"/>
              <a:gd name="T29" fmla="*/ 521 h 811"/>
              <a:gd name="T30" fmla="*/ 850 w 872"/>
              <a:gd name="T31" fmla="*/ 591 h 811"/>
              <a:gd name="T32" fmla="*/ 662 w 872"/>
              <a:gd name="T33" fmla="*/ 389 h 811"/>
              <a:gd name="T34" fmla="*/ 626 w 872"/>
              <a:gd name="T35" fmla="*/ 373 h 811"/>
              <a:gd name="T36" fmla="*/ 245 w 872"/>
              <a:gd name="T37" fmla="*/ 374 h 811"/>
              <a:gd name="T38" fmla="*/ 206 w 872"/>
              <a:gd name="T39" fmla="*/ 392 h 811"/>
              <a:gd name="T40" fmla="*/ 19 w 872"/>
              <a:gd name="T41" fmla="*/ 594 h 811"/>
              <a:gd name="T42" fmla="*/ 72 w 872"/>
              <a:gd name="T43" fmla="*/ 716 h 811"/>
              <a:gd name="T44" fmla="*/ 84 w 872"/>
              <a:gd name="T45" fmla="*/ 714 h 811"/>
              <a:gd name="T46" fmla="*/ 227 w 872"/>
              <a:gd name="T47" fmla="*/ 791 h 811"/>
              <a:gd name="T48" fmla="*/ 626 w 872"/>
              <a:gd name="T49" fmla="*/ 811 h 811"/>
              <a:gd name="T50" fmla="*/ 646 w 872"/>
              <a:gd name="T51" fmla="*/ 680 h 811"/>
              <a:gd name="T52" fmla="*/ 791 w 872"/>
              <a:gd name="T53" fmla="*/ 715 h 811"/>
              <a:gd name="T54" fmla="*/ 853 w 872"/>
              <a:gd name="T55" fmla="*/ 683 h 811"/>
              <a:gd name="T56" fmla="*/ 436 w 872"/>
              <a:gd name="T57" fmla="*/ 362 h 811"/>
              <a:gd name="T58" fmla="*/ 436 w 872"/>
              <a:gd name="T59" fmla="*/ 0 h 811"/>
              <a:gd name="T60" fmla="*/ 436 w 872"/>
              <a:gd name="T61" fmla="*/ 362 h 811"/>
              <a:gd name="T62" fmla="*/ 385 w 872"/>
              <a:gd name="T63" fmla="*/ 580 h 811"/>
              <a:gd name="T64" fmla="*/ 410 w 872"/>
              <a:gd name="T65" fmla="*/ 555 h 811"/>
              <a:gd name="T66" fmla="*/ 384 w 872"/>
              <a:gd name="T67" fmla="*/ 549 h 811"/>
              <a:gd name="T68" fmla="*/ 429 w 872"/>
              <a:gd name="T69" fmla="*/ 519 h 811"/>
              <a:gd name="T70" fmla="*/ 423 w 872"/>
              <a:gd name="T71" fmla="*/ 541 h 811"/>
              <a:gd name="T72" fmla="*/ 431 w 872"/>
              <a:gd name="T73" fmla="*/ 505 h 811"/>
              <a:gd name="T74" fmla="*/ 484 w 872"/>
              <a:gd name="T75" fmla="*/ 602 h 811"/>
              <a:gd name="T76" fmla="*/ 460 w 872"/>
              <a:gd name="T77" fmla="*/ 605 h 811"/>
              <a:gd name="T78" fmla="*/ 387 w 872"/>
              <a:gd name="T79" fmla="*/ 612 h 811"/>
              <a:gd name="T80" fmla="*/ 385 w 872"/>
              <a:gd name="T81" fmla="*/ 597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72" h="811">
                <a:moveTo>
                  <a:pt x="612" y="521"/>
                </a:moveTo>
                <a:lnTo>
                  <a:pt x="580" y="513"/>
                </a:lnTo>
                <a:cubicBezTo>
                  <a:pt x="578" y="513"/>
                  <a:pt x="577" y="513"/>
                  <a:pt x="575" y="513"/>
                </a:cubicBezTo>
                <a:cubicBezTo>
                  <a:pt x="542" y="508"/>
                  <a:pt x="511" y="534"/>
                  <a:pt x="503" y="571"/>
                </a:cubicBezTo>
                <a:cubicBezTo>
                  <a:pt x="495" y="608"/>
                  <a:pt x="513" y="644"/>
                  <a:pt x="544" y="655"/>
                </a:cubicBezTo>
                <a:cubicBezTo>
                  <a:pt x="546" y="656"/>
                  <a:pt x="547" y="656"/>
                  <a:pt x="548" y="657"/>
                </a:cubicBezTo>
                <a:lnTo>
                  <a:pt x="612" y="672"/>
                </a:lnTo>
                <a:lnTo>
                  <a:pt x="612" y="699"/>
                </a:lnTo>
                <a:cubicBezTo>
                  <a:pt x="612" y="709"/>
                  <a:pt x="605" y="718"/>
                  <a:pt x="596" y="721"/>
                </a:cubicBezTo>
                <a:lnTo>
                  <a:pt x="443" y="763"/>
                </a:lnTo>
                <a:cubicBezTo>
                  <a:pt x="442" y="763"/>
                  <a:pt x="440" y="763"/>
                  <a:pt x="438" y="763"/>
                </a:cubicBezTo>
                <a:cubicBezTo>
                  <a:pt x="435" y="763"/>
                  <a:pt x="433" y="763"/>
                  <a:pt x="430" y="762"/>
                </a:cubicBezTo>
                <a:cubicBezTo>
                  <a:pt x="429" y="762"/>
                  <a:pt x="429" y="762"/>
                  <a:pt x="428" y="761"/>
                </a:cubicBezTo>
                <a:lnTo>
                  <a:pt x="275" y="720"/>
                </a:lnTo>
                <a:cubicBezTo>
                  <a:pt x="266" y="717"/>
                  <a:pt x="260" y="708"/>
                  <a:pt x="260" y="698"/>
                </a:cubicBezTo>
                <a:lnTo>
                  <a:pt x="260" y="672"/>
                </a:lnTo>
                <a:lnTo>
                  <a:pt x="322" y="657"/>
                </a:lnTo>
                <a:cubicBezTo>
                  <a:pt x="323" y="656"/>
                  <a:pt x="325" y="656"/>
                  <a:pt x="326" y="655"/>
                </a:cubicBezTo>
                <a:cubicBezTo>
                  <a:pt x="357" y="644"/>
                  <a:pt x="375" y="608"/>
                  <a:pt x="368" y="571"/>
                </a:cubicBezTo>
                <a:cubicBezTo>
                  <a:pt x="360" y="534"/>
                  <a:pt x="328" y="508"/>
                  <a:pt x="295" y="513"/>
                </a:cubicBezTo>
                <a:cubicBezTo>
                  <a:pt x="294" y="513"/>
                  <a:pt x="292" y="513"/>
                  <a:pt x="291" y="513"/>
                </a:cubicBezTo>
                <a:lnTo>
                  <a:pt x="260" y="521"/>
                </a:lnTo>
                <a:lnTo>
                  <a:pt x="260" y="450"/>
                </a:lnTo>
                <a:cubicBezTo>
                  <a:pt x="260" y="443"/>
                  <a:pt x="263" y="436"/>
                  <a:pt x="268" y="432"/>
                </a:cubicBezTo>
                <a:cubicBezTo>
                  <a:pt x="273" y="427"/>
                  <a:pt x="280" y="426"/>
                  <a:pt x="286" y="428"/>
                </a:cubicBezTo>
                <a:lnTo>
                  <a:pt x="438" y="469"/>
                </a:lnTo>
                <a:lnTo>
                  <a:pt x="585" y="429"/>
                </a:lnTo>
                <a:cubicBezTo>
                  <a:pt x="591" y="427"/>
                  <a:pt x="598" y="429"/>
                  <a:pt x="603" y="433"/>
                </a:cubicBezTo>
                <a:cubicBezTo>
                  <a:pt x="609" y="437"/>
                  <a:pt x="612" y="444"/>
                  <a:pt x="612" y="451"/>
                </a:cubicBezTo>
                <a:lnTo>
                  <a:pt x="612" y="521"/>
                </a:lnTo>
                <a:close/>
                <a:moveTo>
                  <a:pt x="852" y="594"/>
                </a:moveTo>
                <a:cubicBezTo>
                  <a:pt x="852" y="593"/>
                  <a:pt x="851" y="592"/>
                  <a:pt x="850" y="591"/>
                </a:cubicBezTo>
                <a:lnTo>
                  <a:pt x="665" y="392"/>
                </a:lnTo>
                <a:cubicBezTo>
                  <a:pt x="664" y="391"/>
                  <a:pt x="663" y="390"/>
                  <a:pt x="662" y="389"/>
                </a:cubicBezTo>
                <a:cubicBezTo>
                  <a:pt x="654" y="382"/>
                  <a:pt x="644" y="378"/>
                  <a:pt x="635" y="375"/>
                </a:cubicBezTo>
                <a:cubicBezTo>
                  <a:pt x="632" y="374"/>
                  <a:pt x="629" y="373"/>
                  <a:pt x="626" y="373"/>
                </a:cubicBezTo>
                <a:lnTo>
                  <a:pt x="247" y="373"/>
                </a:lnTo>
                <a:cubicBezTo>
                  <a:pt x="246" y="373"/>
                  <a:pt x="246" y="374"/>
                  <a:pt x="245" y="374"/>
                </a:cubicBezTo>
                <a:cubicBezTo>
                  <a:pt x="232" y="375"/>
                  <a:pt x="219" y="380"/>
                  <a:pt x="209" y="389"/>
                </a:cubicBezTo>
                <a:cubicBezTo>
                  <a:pt x="208" y="390"/>
                  <a:pt x="207" y="391"/>
                  <a:pt x="206" y="392"/>
                </a:cubicBezTo>
                <a:lnTo>
                  <a:pt x="21" y="591"/>
                </a:lnTo>
                <a:cubicBezTo>
                  <a:pt x="20" y="592"/>
                  <a:pt x="20" y="593"/>
                  <a:pt x="19" y="594"/>
                </a:cubicBezTo>
                <a:cubicBezTo>
                  <a:pt x="1" y="617"/>
                  <a:pt x="0" y="648"/>
                  <a:pt x="12" y="673"/>
                </a:cubicBezTo>
                <a:cubicBezTo>
                  <a:pt x="24" y="699"/>
                  <a:pt x="47" y="716"/>
                  <a:pt x="72" y="716"/>
                </a:cubicBezTo>
                <a:cubicBezTo>
                  <a:pt x="74" y="716"/>
                  <a:pt x="77" y="715"/>
                  <a:pt x="79" y="715"/>
                </a:cubicBezTo>
                <a:cubicBezTo>
                  <a:pt x="81" y="715"/>
                  <a:pt x="82" y="715"/>
                  <a:pt x="84" y="714"/>
                </a:cubicBezTo>
                <a:lnTo>
                  <a:pt x="227" y="680"/>
                </a:lnTo>
                <a:lnTo>
                  <a:pt x="227" y="791"/>
                </a:lnTo>
                <a:cubicBezTo>
                  <a:pt x="227" y="802"/>
                  <a:pt x="236" y="811"/>
                  <a:pt x="247" y="811"/>
                </a:cubicBezTo>
                <a:lnTo>
                  <a:pt x="626" y="811"/>
                </a:lnTo>
                <a:cubicBezTo>
                  <a:pt x="637" y="811"/>
                  <a:pt x="646" y="802"/>
                  <a:pt x="646" y="791"/>
                </a:cubicBezTo>
                <a:lnTo>
                  <a:pt x="646" y="680"/>
                </a:lnTo>
                <a:lnTo>
                  <a:pt x="787" y="714"/>
                </a:lnTo>
                <a:cubicBezTo>
                  <a:pt x="788" y="715"/>
                  <a:pt x="790" y="715"/>
                  <a:pt x="791" y="715"/>
                </a:cubicBezTo>
                <a:cubicBezTo>
                  <a:pt x="794" y="715"/>
                  <a:pt x="796" y="716"/>
                  <a:pt x="799" y="716"/>
                </a:cubicBezTo>
                <a:cubicBezTo>
                  <a:pt x="820" y="716"/>
                  <a:pt x="840" y="703"/>
                  <a:pt x="853" y="683"/>
                </a:cubicBezTo>
                <a:cubicBezTo>
                  <a:pt x="872" y="657"/>
                  <a:pt x="872" y="620"/>
                  <a:pt x="852" y="594"/>
                </a:cubicBezTo>
                <a:close/>
                <a:moveTo>
                  <a:pt x="436" y="362"/>
                </a:moveTo>
                <a:cubicBezTo>
                  <a:pt x="529" y="362"/>
                  <a:pt x="605" y="281"/>
                  <a:pt x="605" y="181"/>
                </a:cubicBezTo>
                <a:cubicBezTo>
                  <a:pt x="605" y="81"/>
                  <a:pt x="529" y="0"/>
                  <a:pt x="436" y="0"/>
                </a:cubicBezTo>
                <a:cubicBezTo>
                  <a:pt x="342" y="0"/>
                  <a:pt x="266" y="81"/>
                  <a:pt x="266" y="181"/>
                </a:cubicBezTo>
                <a:cubicBezTo>
                  <a:pt x="266" y="281"/>
                  <a:pt x="342" y="362"/>
                  <a:pt x="436" y="362"/>
                </a:cubicBezTo>
                <a:close/>
                <a:moveTo>
                  <a:pt x="377" y="588"/>
                </a:moveTo>
                <a:lnTo>
                  <a:pt x="385" y="580"/>
                </a:lnTo>
                <a:cubicBezTo>
                  <a:pt x="402" y="594"/>
                  <a:pt x="421" y="603"/>
                  <a:pt x="446" y="591"/>
                </a:cubicBezTo>
                <a:lnTo>
                  <a:pt x="410" y="555"/>
                </a:lnTo>
                <a:lnTo>
                  <a:pt x="400" y="565"/>
                </a:lnTo>
                <a:lnTo>
                  <a:pt x="384" y="549"/>
                </a:lnTo>
                <a:lnTo>
                  <a:pt x="411" y="522"/>
                </a:lnTo>
                <a:cubicBezTo>
                  <a:pt x="415" y="524"/>
                  <a:pt x="422" y="524"/>
                  <a:pt x="429" y="519"/>
                </a:cubicBezTo>
                <a:lnTo>
                  <a:pt x="437" y="527"/>
                </a:lnTo>
                <a:lnTo>
                  <a:pt x="423" y="541"/>
                </a:lnTo>
                <a:lnTo>
                  <a:pt x="460" y="578"/>
                </a:lnTo>
                <a:cubicBezTo>
                  <a:pt x="474" y="555"/>
                  <a:pt x="462" y="520"/>
                  <a:pt x="431" y="505"/>
                </a:cubicBezTo>
                <a:cubicBezTo>
                  <a:pt x="462" y="506"/>
                  <a:pt x="502" y="542"/>
                  <a:pt x="474" y="591"/>
                </a:cubicBezTo>
                <a:lnTo>
                  <a:pt x="484" y="602"/>
                </a:lnTo>
                <a:lnTo>
                  <a:pt x="471" y="614"/>
                </a:lnTo>
                <a:lnTo>
                  <a:pt x="460" y="605"/>
                </a:lnTo>
                <a:cubicBezTo>
                  <a:pt x="434" y="619"/>
                  <a:pt x="410" y="617"/>
                  <a:pt x="391" y="602"/>
                </a:cubicBezTo>
                <a:cubicBezTo>
                  <a:pt x="392" y="606"/>
                  <a:pt x="390" y="610"/>
                  <a:pt x="387" y="612"/>
                </a:cubicBezTo>
                <a:cubicBezTo>
                  <a:pt x="383" y="615"/>
                  <a:pt x="378" y="614"/>
                  <a:pt x="375" y="610"/>
                </a:cubicBezTo>
                <a:cubicBezTo>
                  <a:pt x="371" y="604"/>
                  <a:pt x="378" y="596"/>
                  <a:pt x="385" y="597"/>
                </a:cubicBezTo>
                <a:cubicBezTo>
                  <a:pt x="382" y="594"/>
                  <a:pt x="380" y="591"/>
                  <a:pt x="377" y="58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5" name="Freeform 9"/>
          <p:cNvSpPr>
            <a:spLocks noEditPoints="1"/>
          </p:cNvSpPr>
          <p:nvPr/>
        </p:nvSpPr>
        <p:spPr bwMode="auto">
          <a:xfrm>
            <a:off x="1995573" y="2169320"/>
            <a:ext cx="523875" cy="444500"/>
          </a:xfrm>
          <a:custGeom>
            <a:avLst/>
            <a:gdLst>
              <a:gd name="T0" fmla="*/ 601 w 857"/>
              <a:gd name="T1" fmla="*/ 449 h 724"/>
              <a:gd name="T2" fmla="*/ 475 w 857"/>
              <a:gd name="T3" fmla="*/ 449 h 724"/>
              <a:gd name="T4" fmla="*/ 475 w 857"/>
              <a:gd name="T5" fmla="*/ 576 h 724"/>
              <a:gd name="T6" fmla="*/ 382 w 857"/>
              <a:gd name="T7" fmla="*/ 576 h 724"/>
              <a:gd name="T8" fmla="*/ 382 w 857"/>
              <a:gd name="T9" fmla="*/ 449 h 724"/>
              <a:gd name="T10" fmla="*/ 256 w 857"/>
              <a:gd name="T11" fmla="*/ 449 h 724"/>
              <a:gd name="T12" fmla="*/ 256 w 857"/>
              <a:gd name="T13" fmla="*/ 356 h 724"/>
              <a:gd name="T14" fmla="*/ 382 w 857"/>
              <a:gd name="T15" fmla="*/ 356 h 724"/>
              <a:gd name="T16" fmla="*/ 382 w 857"/>
              <a:gd name="T17" fmla="*/ 230 h 724"/>
              <a:gd name="T18" fmla="*/ 475 w 857"/>
              <a:gd name="T19" fmla="*/ 230 h 724"/>
              <a:gd name="T20" fmla="*/ 475 w 857"/>
              <a:gd name="T21" fmla="*/ 356 h 724"/>
              <a:gd name="T22" fmla="*/ 601 w 857"/>
              <a:gd name="T23" fmla="*/ 356 h 724"/>
              <a:gd name="T24" fmla="*/ 601 w 857"/>
              <a:gd name="T25" fmla="*/ 449 h 724"/>
              <a:gd name="T26" fmla="*/ 787 w 857"/>
              <a:gd name="T27" fmla="*/ 232 h 724"/>
              <a:gd name="T28" fmla="*/ 428 w 857"/>
              <a:gd name="T29" fmla="*/ 172 h 724"/>
              <a:gd name="T30" fmla="*/ 70 w 857"/>
              <a:gd name="T31" fmla="*/ 233 h 724"/>
              <a:gd name="T32" fmla="*/ 429 w 857"/>
              <a:gd name="T33" fmla="*/ 724 h 724"/>
              <a:gd name="T34" fmla="*/ 787 w 857"/>
              <a:gd name="T35" fmla="*/ 232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7" h="724">
                <a:moveTo>
                  <a:pt x="601" y="449"/>
                </a:moveTo>
                <a:lnTo>
                  <a:pt x="475" y="449"/>
                </a:lnTo>
                <a:lnTo>
                  <a:pt x="475" y="576"/>
                </a:lnTo>
                <a:lnTo>
                  <a:pt x="382" y="576"/>
                </a:lnTo>
                <a:lnTo>
                  <a:pt x="382" y="449"/>
                </a:lnTo>
                <a:lnTo>
                  <a:pt x="256" y="449"/>
                </a:lnTo>
                <a:lnTo>
                  <a:pt x="256" y="356"/>
                </a:lnTo>
                <a:lnTo>
                  <a:pt x="382" y="356"/>
                </a:lnTo>
                <a:lnTo>
                  <a:pt x="382" y="230"/>
                </a:lnTo>
                <a:lnTo>
                  <a:pt x="475" y="230"/>
                </a:lnTo>
                <a:lnTo>
                  <a:pt x="475" y="356"/>
                </a:lnTo>
                <a:lnTo>
                  <a:pt x="601" y="356"/>
                </a:lnTo>
                <a:lnTo>
                  <a:pt x="601" y="449"/>
                </a:lnTo>
                <a:close/>
                <a:moveTo>
                  <a:pt x="787" y="232"/>
                </a:moveTo>
                <a:cubicBezTo>
                  <a:pt x="725" y="0"/>
                  <a:pt x="470" y="147"/>
                  <a:pt x="428" y="172"/>
                </a:cubicBezTo>
                <a:cubicBezTo>
                  <a:pt x="385" y="145"/>
                  <a:pt x="131" y="1"/>
                  <a:pt x="70" y="233"/>
                </a:cubicBezTo>
                <a:cubicBezTo>
                  <a:pt x="0" y="500"/>
                  <a:pt x="427" y="721"/>
                  <a:pt x="429" y="724"/>
                </a:cubicBezTo>
                <a:cubicBezTo>
                  <a:pt x="429" y="724"/>
                  <a:pt x="857" y="497"/>
                  <a:pt x="787" y="232"/>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 name="Freeform 10"/>
          <p:cNvSpPr>
            <a:spLocks noEditPoints="1"/>
          </p:cNvSpPr>
          <p:nvPr/>
        </p:nvSpPr>
        <p:spPr bwMode="auto">
          <a:xfrm>
            <a:off x="3998998" y="1394620"/>
            <a:ext cx="479425" cy="479425"/>
          </a:xfrm>
          <a:custGeom>
            <a:avLst/>
            <a:gdLst>
              <a:gd name="T0" fmla="*/ 391 w 782"/>
              <a:gd name="T1" fmla="*/ 281 h 782"/>
              <a:gd name="T2" fmla="*/ 281 w 782"/>
              <a:gd name="T3" fmla="*/ 391 h 782"/>
              <a:gd name="T4" fmla="*/ 391 w 782"/>
              <a:gd name="T5" fmla="*/ 501 h 782"/>
              <a:gd name="T6" fmla="*/ 501 w 782"/>
              <a:gd name="T7" fmla="*/ 391 h 782"/>
              <a:gd name="T8" fmla="*/ 391 w 782"/>
              <a:gd name="T9" fmla="*/ 281 h 782"/>
              <a:gd name="T10" fmla="*/ 682 w 782"/>
              <a:gd name="T11" fmla="*/ 100 h 782"/>
              <a:gd name="T12" fmla="*/ 679 w 782"/>
              <a:gd name="T13" fmla="*/ 0 h 782"/>
              <a:gd name="T14" fmla="*/ 575 w 782"/>
              <a:gd name="T15" fmla="*/ 104 h 782"/>
              <a:gd name="T16" fmla="*/ 575 w 782"/>
              <a:gd name="T17" fmla="*/ 173 h 782"/>
              <a:gd name="T18" fmla="*/ 368 w 782"/>
              <a:gd name="T19" fmla="*/ 380 h 782"/>
              <a:gd name="T20" fmla="*/ 402 w 782"/>
              <a:gd name="T21" fmla="*/ 415 h 782"/>
              <a:gd name="T22" fmla="*/ 610 w 782"/>
              <a:gd name="T23" fmla="*/ 208 h 782"/>
              <a:gd name="T24" fmla="*/ 679 w 782"/>
              <a:gd name="T25" fmla="*/ 208 h 782"/>
              <a:gd name="T26" fmla="*/ 782 w 782"/>
              <a:gd name="T27" fmla="*/ 104 h 782"/>
              <a:gd name="T28" fmla="*/ 682 w 782"/>
              <a:gd name="T29" fmla="*/ 100 h 782"/>
              <a:gd name="T30" fmla="*/ 679 w 782"/>
              <a:gd name="T31" fmla="*/ 256 h 782"/>
              <a:gd name="T32" fmla="*/ 709 w 782"/>
              <a:gd name="T33" fmla="*/ 391 h 782"/>
              <a:gd name="T34" fmla="*/ 391 w 782"/>
              <a:gd name="T35" fmla="*/ 709 h 782"/>
              <a:gd name="T36" fmla="*/ 74 w 782"/>
              <a:gd name="T37" fmla="*/ 391 h 782"/>
              <a:gd name="T38" fmla="*/ 391 w 782"/>
              <a:gd name="T39" fmla="*/ 74 h 782"/>
              <a:gd name="T40" fmla="*/ 526 w 782"/>
              <a:gd name="T41" fmla="*/ 104 h 782"/>
              <a:gd name="T42" fmla="*/ 540 w 782"/>
              <a:gd name="T43" fmla="*/ 69 h 782"/>
              <a:gd name="T44" fmla="*/ 567 w 782"/>
              <a:gd name="T45" fmla="*/ 42 h 782"/>
              <a:gd name="T46" fmla="*/ 391 w 782"/>
              <a:gd name="T47" fmla="*/ 0 h 782"/>
              <a:gd name="T48" fmla="*/ 0 w 782"/>
              <a:gd name="T49" fmla="*/ 391 h 782"/>
              <a:gd name="T50" fmla="*/ 391 w 782"/>
              <a:gd name="T51" fmla="*/ 782 h 782"/>
              <a:gd name="T52" fmla="*/ 782 w 782"/>
              <a:gd name="T53" fmla="*/ 391 h 782"/>
              <a:gd name="T54" fmla="*/ 740 w 782"/>
              <a:gd name="T55" fmla="*/ 215 h 782"/>
              <a:gd name="T56" fmla="*/ 713 w 782"/>
              <a:gd name="T57" fmla="*/ 242 h 782"/>
              <a:gd name="T58" fmla="*/ 679 w 782"/>
              <a:gd name="T59" fmla="*/ 256 h 782"/>
              <a:gd name="T60" fmla="*/ 569 w 782"/>
              <a:gd name="T61" fmla="*/ 391 h 782"/>
              <a:gd name="T62" fmla="*/ 391 w 782"/>
              <a:gd name="T63" fmla="*/ 568 h 782"/>
              <a:gd name="T64" fmla="*/ 214 w 782"/>
              <a:gd name="T65" fmla="*/ 391 h 782"/>
              <a:gd name="T66" fmla="*/ 391 w 782"/>
              <a:gd name="T67" fmla="*/ 214 h 782"/>
              <a:gd name="T68" fmla="*/ 454 w 782"/>
              <a:gd name="T69" fmla="*/ 225 h 782"/>
              <a:gd name="T70" fmla="*/ 504 w 782"/>
              <a:gd name="T71" fmla="*/ 175 h 782"/>
              <a:gd name="T72" fmla="*/ 391 w 782"/>
              <a:gd name="T73" fmla="*/ 147 h 782"/>
              <a:gd name="T74" fmla="*/ 147 w 782"/>
              <a:gd name="T75" fmla="*/ 391 h 782"/>
              <a:gd name="T76" fmla="*/ 391 w 782"/>
              <a:gd name="T77" fmla="*/ 636 h 782"/>
              <a:gd name="T78" fmla="*/ 636 w 782"/>
              <a:gd name="T79" fmla="*/ 391 h 782"/>
              <a:gd name="T80" fmla="*/ 608 w 782"/>
              <a:gd name="T81" fmla="*/ 278 h 782"/>
              <a:gd name="T82" fmla="*/ 557 w 782"/>
              <a:gd name="T83" fmla="*/ 329 h 782"/>
              <a:gd name="T84" fmla="*/ 569 w 782"/>
              <a:gd name="T85" fmla="*/ 39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782">
                <a:moveTo>
                  <a:pt x="391" y="281"/>
                </a:moveTo>
                <a:cubicBezTo>
                  <a:pt x="331" y="281"/>
                  <a:pt x="281" y="330"/>
                  <a:pt x="281" y="391"/>
                </a:cubicBezTo>
                <a:cubicBezTo>
                  <a:pt x="281" y="452"/>
                  <a:pt x="331" y="501"/>
                  <a:pt x="391" y="501"/>
                </a:cubicBezTo>
                <a:cubicBezTo>
                  <a:pt x="452" y="501"/>
                  <a:pt x="501" y="452"/>
                  <a:pt x="501" y="391"/>
                </a:cubicBezTo>
                <a:cubicBezTo>
                  <a:pt x="501" y="330"/>
                  <a:pt x="452" y="281"/>
                  <a:pt x="391" y="281"/>
                </a:cubicBezTo>
                <a:close/>
                <a:moveTo>
                  <a:pt x="682" y="100"/>
                </a:moveTo>
                <a:lnTo>
                  <a:pt x="679" y="0"/>
                </a:lnTo>
                <a:lnTo>
                  <a:pt x="575" y="104"/>
                </a:lnTo>
                <a:lnTo>
                  <a:pt x="575" y="173"/>
                </a:lnTo>
                <a:lnTo>
                  <a:pt x="368" y="380"/>
                </a:lnTo>
                <a:lnTo>
                  <a:pt x="402" y="415"/>
                </a:lnTo>
                <a:lnTo>
                  <a:pt x="610" y="208"/>
                </a:lnTo>
                <a:lnTo>
                  <a:pt x="679" y="208"/>
                </a:lnTo>
                <a:lnTo>
                  <a:pt x="782" y="104"/>
                </a:lnTo>
                <a:lnTo>
                  <a:pt x="682" y="100"/>
                </a:lnTo>
                <a:close/>
                <a:moveTo>
                  <a:pt x="679" y="256"/>
                </a:moveTo>
                <a:cubicBezTo>
                  <a:pt x="698" y="297"/>
                  <a:pt x="709" y="343"/>
                  <a:pt x="709" y="391"/>
                </a:cubicBezTo>
                <a:cubicBezTo>
                  <a:pt x="709" y="566"/>
                  <a:pt x="567" y="709"/>
                  <a:pt x="391" y="709"/>
                </a:cubicBezTo>
                <a:cubicBezTo>
                  <a:pt x="216" y="709"/>
                  <a:pt x="74" y="566"/>
                  <a:pt x="74" y="391"/>
                </a:cubicBezTo>
                <a:cubicBezTo>
                  <a:pt x="74" y="216"/>
                  <a:pt x="216" y="74"/>
                  <a:pt x="391" y="74"/>
                </a:cubicBezTo>
                <a:cubicBezTo>
                  <a:pt x="440" y="74"/>
                  <a:pt x="485" y="84"/>
                  <a:pt x="526" y="104"/>
                </a:cubicBezTo>
                <a:cubicBezTo>
                  <a:pt x="526" y="91"/>
                  <a:pt x="531" y="78"/>
                  <a:pt x="540" y="69"/>
                </a:cubicBezTo>
                <a:lnTo>
                  <a:pt x="567" y="42"/>
                </a:lnTo>
                <a:cubicBezTo>
                  <a:pt x="515" y="15"/>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6"/>
                  <a:pt x="679" y="256"/>
                </a:cubicBezTo>
                <a:close/>
                <a:moveTo>
                  <a:pt x="569" y="391"/>
                </a:moveTo>
                <a:cubicBezTo>
                  <a:pt x="569" y="489"/>
                  <a:pt x="489" y="568"/>
                  <a:pt x="391" y="568"/>
                </a:cubicBezTo>
                <a:cubicBezTo>
                  <a:pt x="294" y="568"/>
                  <a:pt x="214" y="489"/>
                  <a:pt x="214" y="391"/>
                </a:cubicBezTo>
                <a:cubicBezTo>
                  <a:pt x="214" y="294"/>
                  <a:pt x="294" y="214"/>
                  <a:pt x="391" y="214"/>
                </a:cubicBezTo>
                <a:cubicBezTo>
                  <a:pt x="413" y="214"/>
                  <a:pt x="434" y="218"/>
                  <a:pt x="454" y="225"/>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0"/>
                  <a:pt x="626" y="312"/>
                  <a:pt x="608" y="278"/>
                </a:cubicBezTo>
                <a:lnTo>
                  <a:pt x="557" y="329"/>
                </a:lnTo>
                <a:cubicBezTo>
                  <a:pt x="565" y="348"/>
                  <a:pt x="569" y="369"/>
                  <a:pt x="569" y="391"/>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 name="Freeform 11"/>
          <p:cNvSpPr>
            <a:spLocks noEditPoints="1"/>
          </p:cNvSpPr>
          <p:nvPr/>
        </p:nvSpPr>
        <p:spPr bwMode="auto">
          <a:xfrm>
            <a:off x="4948323" y="1464470"/>
            <a:ext cx="644525" cy="404813"/>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 name="Freeform 13"/>
          <p:cNvSpPr>
            <a:spLocks noEditPoints="1"/>
          </p:cNvSpPr>
          <p:nvPr/>
        </p:nvSpPr>
        <p:spPr bwMode="auto">
          <a:xfrm>
            <a:off x="5973848" y="2294732"/>
            <a:ext cx="485775" cy="415925"/>
          </a:xfrm>
          <a:custGeom>
            <a:avLst/>
            <a:gdLst>
              <a:gd name="T0" fmla="*/ 507 w 792"/>
              <a:gd name="T1" fmla="*/ 294 h 677"/>
              <a:gd name="T2" fmla="*/ 441 w 792"/>
              <a:gd name="T3" fmla="*/ 294 h 677"/>
              <a:gd name="T4" fmla="*/ 424 w 792"/>
              <a:gd name="T5" fmla="*/ 346 h 677"/>
              <a:gd name="T6" fmla="*/ 441 w 792"/>
              <a:gd name="T7" fmla="*/ 558 h 677"/>
              <a:gd name="T8" fmla="*/ 396 w 792"/>
              <a:gd name="T9" fmla="*/ 634 h 677"/>
              <a:gd name="T10" fmla="*/ 354 w 792"/>
              <a:gd name="T11" fmla="*/ 558 h 677"/>
              <a:gd name="T12" fmla="*/ 378 w 792"/>
              <a:gd name="T13" fmla="*/ 346 h 677"/>
              <a:gd name="T14" fmla="*/ 361 w 792"/>
              <a:gd name="T15" fmla="*/ 294 h 677"/>
              <a:gd name="T16" fmla="*/ 288 w 792"/>
              <a:gd name="T17" fmla="*/ 294 h 677"/>
              <a:gd name="T18" fmla="*/ 288 w 792"/>
              <a:gd name="T19" fmla="*/ 294 h 677"/>
              <a:gd name="T20" fmla="*/ 166 w 792"/>
              <a:gd name="T21" fmla="*/ 421 h 677"/>
              <a:gd name="T22" fmla="*/ 184 w 792"/>
              <a:gd name="T23" fmla="*/ 552 h 677"/>
              <a:gd name="T24" fmla="*/ 305 w 792"/>
              <a:gd name="T25" fmla="*/ 677 h 677"/>
              <a:gd name="T26" fmla="*/ 490 w 792"/>
              <a:gd name="T27" fmla="*/ 677 h 677"/>
              <a:gd name="T28" fmla="*/ 611 w 792"/>
              <a:gd name="T29" fmla="*/ 550 h 677"/>
              <a:gd name="T30" fmla="*/ 629 w 792"/>
              <a:gd name="T31" fmla="*/ 419 h 677"/>
              <a:gd name="T32" fmla="*/ 507 w 792"/>
              <a:gd name="T33" fmla="*/ 294 h 677"/>
              <a:gd name="T34" fmla="*/ 150 w 792"/>
              <a:gd name="T35" fmla="*/ 212 h 677"/>
              <a:gd name="T36" fmla="*/ 228 w 792"/>
              <a:gd name="T37" fmla="*/ 135 h 677"/>
              <a:gd name="T38" fmla="*/ 150 w 792"/>
              <a:gd name="T39" fmla="*/ 58 h 677"/>
              <a:gd name="T40" fmla="*/ 73 w 792"/>
              <a:gd name="T41" fmla="*/ 135 h 677"/>
              <a:gd name="T42" fmla="*/ 150 w 792"/>
              <a:gd name="T43" fmla="*/ 212 h 677"/>
              <a:gd name="T44" fmla="*/ 219 w 792"/>
              <a:gd name="T45" fmla="*/ 237 h 677"/>
              <a:gd name="T46" fmla="*/ 81 w 792"/>
              <a:gd name="T47" fmla="*/ 237 h 677"/>
              <a:gd name="T48" fmla="*/ 81 w 792"/>
              <a:gd name="T49" fmla="*/ 237 h 677"/>
              <a:gd name="T50" fmla="*/ 5 w 792"/>
              <a:gd name="T51" fmla="*/ 316 h 677"/>
              <a:gd name="T52" fmla="*/ 16 w 792"/>
              <a:gd name="T53" fmla="*/ 397 h 677"/>
              <a:gd name="T54" fmla="*/ 92 w 792"/>
              <a:gd name="T55" fmla="*/ 475 h 677"/>
              <a:gd name="T56" fmla="*/ 132 w 792"/>
              <a:gd name="T57" fmla="*/ 475 h 677"/>
              <a:gd name="T58" fmla="*/ 124 w 792"/>
              <a:gd name="T59" fmla="*/ 418 h 677"/>
              <a:gd name="T60" fmla="*/ 124 w 792"/>
              <a:gd name="T61" fmla="*/ 417 h 677"/>
              <a:gd name="T62" fmla="*/ 124 w 792"/>
              <a:gd name="T63" fmla="*/ 417 h 677"/>
              <a:gd name="T64" fmla="*/ 159 w 792"/>
              <a:gd name="T65" fmla="*/ 309 h 677"/>
              <a:gd name="T66" fmla="*/ 212 w 792"/>
              <a:gd name="T67" fmla="*/ 271 h 677"/>
              <a:gd name="T68" fmla="*/ 267 w 792"/>
              <a:gd name="T69" fmla="*/ 253 h 677"/>
              <a:gd name="T70" fmla="*/ 219 w 792"/>
              <a:gd name="T71" fmla="*/ 237 h 677"/>
              <a:gd name="T72" fmla="*/ 641 w 792"/>
              <a:gd name="T73" fmla="*/ 212 h 677"/>
              <a:gd name="T74" fmla="*/ 719 w 792"/>
              <a:gd name="T75" fmla="*/ 135 h 677"/>
              <a:gd name="T76" fmla="*/ 641 w 792"/>
              <a:gd name="T77" fmla="*/ 58 h 677"/>
              <a:gd name="T78" fmla="*/ 564 w 792"/>
              <a:gd name="T79" fmla="*/ 135 h 677"/>
              <a:gd name="T80" fmla="*/ 641 w 792"/>
              <a:gd name="T81" fmla="*/ 212 h 677"/>
              <a:gd name="T82" fmla="*/ 710 w 792"/>
              <a:gd name="T83" fmla="*/ 237 h 677"/>
              <a:gd name="T84" fmla="*/ 572 w 792"/>
              <a:gd name="T85" fmla="*/ 237 h 677"/>
              <a:gd name="T86" fmla="*/ 572 w 792"/>
              <a:gd name="T87" fmla="*/ 237 h 677"/>
              <a:gd name="T88" fmla="*/ 526 w 792"/>
              <a:gd name="T89" fmla="*/ 252 h 677"/>
              <a:gd name="T90" fmla="*/ 583 w 792"/>
              <a:gd name="T91" fmla="*/ 271 h 677"/>
              <a:gd name="T92" fmla="*/ 637 w 792"/>
              <a:gd name="T93" fmla="*/ 310 h 677"/>
              <a:gd name="T94" fmla="*/ 671 w 792"/>
              <a:gd name="T95" fmla="*/ 415 h 677"/>
              <a:gd name="T96" fmla="*/ 671 w 792"/>
              <a:gd name="T97" fmla="*/ 416 h 677"/>
              <a:gd name="T98" fmla="*/ 671 w 792"/>
              <a:gd name="T99" fmla="*/ 416 h 677"/>
              <a:gd name="T100" fmla="*/ 663 w 792"/>
              <a:gd name="T101" fmla="*/ 475 h 677"/>
              <a:gd name="T102" fmla="*/ 699 w 792"/>
              <a:gd name="T103" fmla="*/ 475 h 677"/>
              <a:gd name="T104" fmla="*/ 775 w 792"/>
              <a:gd name="T105" fmla="*/ 396 h 677"/>
              <a:gd name="T106" fmla="*/ 786 w 792"/>
              <a:gd name="T107" fmla="*/ 314 h 677"/>
              <a:gd name="T108" fmla="*/ 710 w 792"/>
              <a:gd name="T109" fmla="*/ 237 h 677"/>
              <a:gd name="T110" fmla="*/ 521 w 792"/>
              <a:gd name="T111" fmla="*/ 127 h 677"/>
              <a:gd name="T112" fmla="*/ 397 w 792"/>
              <a:gd name="T113" fmla="*/ 254 h 677"/>
              <a:gd name="T114" fmla="*/ 274 w 792"/>
              <a:gd name="T115" fmla="*/ 127 h 677"/>
              <a:gd name="T116" fmla="*/ 397 w 792"/>
              <a:gd name="T117" fmla="*/ 0 h 677"/>
              <a:gd name="T118" fmla="*/ 521 w 792"/>
              <a:gd name="T119" fmla="*/ 127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2" h="677">
                <a:moveTo>
                  <a:pt x="507" y="294"/>
                </a:moveTo>
                <a:lnTo>
                  <a:pt x="441" y="294"/>
                </a:lnTo>
                <a:cubicBezTo>
                  <a:pt x="441" y="301"/>
                  <a:pt x="442" y="333"/>
                  <a:pt x="424" y="346"/>
                </a:cubicBezTo>
                <a:cubicBezTo>
                  <a:pt x="424" y="346"/>
                  <a:pt x="453" y="506"/>
                  <a:pt x="441" y="558"/>
                </a:cubicBezTo>
                <a:cubicBezTo>
                  <a:pt x="436" y="580"/>
                  <a:pt x="418" y="634"/>
                  <a:pt x="396" y="634"/>
                </a:cubicBezTo>
                <a:cubicBezTo>
                  <a:pt x="375" y="634"/>
                  <a:pt x="358" y="579"/>
                  <a:pt x="354" y="558"/>
                </a:cubicBezTo>
                <a:cubicBezTo>
                  <a:pt x="344" y="506"/>
                  <a:pt x="378" y="346"/>
                  <a:pt x="378" y="346"/>
                </a:cubicBezTo>
                <a:cubicBezTo>
                  <a:pt x="373" y="344"/>
                  <a:pt x="363" y="335"/>
                  <a:pt x="361" y="294"/>
                </a:cubicBezTo>
                <a:lnTo>
                  <a:pt x="288" y="294"/>
                </a:lnTo>
                <a:lnTo>
                  <a:pt x="288" y="294"/>
                </a:lnTo>
                <a:cubicBezTo>
                  <a:pt x="221" y="294"/>
                  <a:pt x="158" y="352"/>
                  <a:pt x="166" y="421"/>
                </a:cubicBezTo>
                <a:lnTo>
                  <a:pt x="184" y="552"/>
                </a:lnTo>
                <a:cubicBezTo>
                  <a:pt x="197" y="621"/>
                  <a:pt x="238" y="677"/>
                  <a:pt x="305" y="677"/>
                </a:cubicBezTo>
                <a:lnTo>
                  <a:pt x="490" y="677"/>
                </a:lnTo>
                <a:cubicBezTo>
                  <a:pt x="557" y="677"/>
                  <a:pt x="598" y="619"/>
                  <a:pt x="611" y="550"/>
                </a:cubicBezTo>
                <a:lnTo>
                  <a:pt x="629" y="419"/>
                </a:lnTo>
                <a:cubicBezTo>
                  <a:pt x="637" y="351"/>
                  <a:pt x="574" y="294"/>
                  <a:pt x="507" y="294"/>
                </a:cubicBezTo>
                <a:close/>
                <a:moveTo>
                  <a:pt x="150" y="212"/>
                </a:moveTo>
                <a:cubicBezTo>
                  <a:pt x="193" y="212"/>
                  <a:pt x="228" y="178"/>
                  <a:pt x="228" y="135"/>
                </a:cubicBezTo>
                <a:cubicBezTo>
                  <a:pt x="228" y="92"/>
                  <a:pt x="193" y="58"/>
                  <a:pt x="150" y="58"/>
                </a:cubicBezTo>
                <a:cubicBezTo>
                  <a:pt x="108" y="58"/>
                  <a:pt x="73" y="92"/>
                  <a:pt x="73" y="135"/>
                </a:cubicBezTo>
                <a:cubicBezTo>
                  <a:pt x="73" y="178"/>
                  <a:pt x="108" y="212"/>
                  <a:pt x="150" y="212"/>
                </a:cubicBezTo>
                <a:close/>
                <a:moveTo>
                  <a:pt x="219" y="237"/>
                </a:moveTo>
                <a:lnTo>
                  <a:pt x="81" y="237"/>
                </a:lnTo>
                <a:lnTo>
                  <a:pt x="81" y="237"/>
                </a:lnTo>
                <a:cubicBezTo>
                  <a:pt x="39" y="237"/>
                  <a:pt x="0" y="272"/>
                  <a:pt x="5" y="316"/>
                </a:cubicBezTo>
                <a:lnTo>
                  <a:pt x="16" y="397"/>
                </a:lnTo>
                <a:cubicBezTo>
                  <a:pt x="25" y="440"/>
                  <a:pt x="50" y="475"/>
                  <a:pt x="92" y="475"/>
                </a:cubicBezTo>
                <a:lnTo>
                  <a:pt x="132" y="475"/>
                </a:lnTo>
                <a:lnTo>
                  <a:pt x="124" y="418"/>
                </a:lnTo>
                <a:lnTo>
                  <a:pt x="124" y="417"/>
                </a:lnTo>
                <a:lnTo>
                  <a:pt x="124" y="417"/>
                </a:lnTo>
                <a:cubicBezTo>
                  <a:pt x="120" y="378"/>
                  <a:pt x="132" y="340"/>
                  <a:pt x="159" y="309"/>
                </a:cubicBezTo>
                <a:cubicBezTo>
                  <a:pt x="174" y="293"/>
                  <a:pt x="192" y="280"/>
                  <a:pt x="212" y="271"/>
                </a:cubicBezTo>
                <a:cubicBezTo>
                  <a:pt x="229" y="261"/>
                  <a:pt x="248" y="255"/>
                  <a:pt x="267" y="253"/>
                </a:cubicBezTo>
                <a:cubicBezTo>
                  <a:pt x="253" y="243"/>
                  <a:pt x="236" y="237"/>
                  <a:pt x="219" y="237"/>
                </a:cubicBezTo>
                <a:close/>
                <a:moveTo>
                  <a:pt x="641" y="212"/>
                </a:moveTo>
                <a:cubicBezTo>
                  <a:pt x="684" y="212"/>
                  <a:pt x="719" y="178"/>
                  <a:pt x="719" y="135"/>
                </a:cubicBezTo>
                <a:cubicBezTo>
                  <a:pt x="719" y="92"/>
                  <a:pt x="684" y="58"/>
                  <a:pt x="641" y="58"/>
                </a:cubicBezTo>
                <a:cubicBezTo>
                  <a:pt x="599" y="58"/>
                  <a:pt x="564" y="92"/>
                  <a:pt x="564" y="135"/>
                </a:cubicBezTo>
                <a:cubicBezTo>
                  <a:pt x="564" y="178"/>
                  <a:pt x="599" y="212"/>
                  <a:pt x="641" y="212"/>
                </a:cubicBezTo>
                <a:close/>
                <a:moveTo>
                  <a:pt x="710" y="237"/>
                </a:moveTo>
                <a:lnTo>
                  <a:pt x="572" y="237"/>
                </a:lnTo>
                <a:lnTo>
                  <a:pt x="572" y="237"/>
                </a:lnTo>
                <a:cubicBezTo>
                  <a:pt x="555" y="237"/>
                  <a:pt x="539" y="242"/>
                  <a:pt x="526" y="252"/>
                </a:cubicBezTo>
                <a:cubicBezTo>
                  <a:pt x="546" y="255"/>
                  <a:pt x="566" y="261"/>
                  <a:pt x="583" y="271"/>
                </a:cubicBezTo>
                <a:cubicBezTo>
                  <a:pt x="604" y="280"/>
                  <a:pt x="622" y="293"/>
                  <a:pt x="637" y="310"/>
                </a:cubicBezTo>
                <a:cubicBezTo>
                  <a:pt x="663" y="340"/>
                  <a:pt x="675" y="377"/>
                  <a:pt x="671" y="415"/>
                </a:cubicBezTo>
                <a:lnTo>
                  <a:pt x="671" y="416"/>
                </a:lnTo>
                <a:lnTo>
                  <a:pt x="671" y="416"/>
                </a:lnTo>
                <a:lnTo>
                  <a:pt x="663" y="475"/>
                </a:lnTo>
                <a:lnTo>
                  <a:pt x="699" y="475"/>
                </a:lnTo>
                <a:cubicBezTo>
                  <a:pt x="741" y="475"/>
                  <a:pt x="767" y="439"/>
                  <a:pt x="775" y="396"/>
                </a:cubicBezTo>
                <a:lnTo>
                  <a:pt x="786" y="314"/>
                </a:lnTo>
                <a:cubicBezTo>
                  <a:pt x="792" y="272"/>
                  <a:pt x="752" y="237"/>
                  <a:pt x="710" y="237"/>
                </a:cubicBezTo>
                <a:close/>
                <a:moveTo>
                  <a:pt x="521" y="127"/>
                </a:moveTo>
                <a:cubicBezTo>
                  <a:pt x="521" y="197"/>
                  <a:pt x="466" y="254"/>
                  <a:pt x="397" y="254"/>
                </a:cubicBezTo>
                <a:cubicBezTo>
                  <a:pt x="329" y="254"/>
                  <a:pt x="274" y="197"/>
                  <a:pt x="274" y="127"/>
                </a:cubicBezTo>
                <a:cubicBezTo>
                  <a:pt x="274" y="57"/>
                  <a:pt x="329" y="0"/>
                  <a:pt x="397" y="0"/>
                </a:cubicBezTo>
                <a:cubicBezTo>
                  <a:pt x="466" y="0"/>
                  <a:pt x="521" y="57"/>
                  <a:pt x="521" y="127"/>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 name="Freeform 14"/>
          <p:cNvSpPr>
            <a:spLocks noEditPoints="1"/>
          </p:cNvSpPr>
          <p:nvPr/>
        </p:nvSpPr>
        <p:spPr bwMode="auto">
          <a:xfrm>
            <a:off x="6916823" y="2247107"/>
            <a:ext cx="349250" cy="511175"/>
          </a:xfrm>
          <a:custGeom>
            <a:avLst/>
            <a:gdLst>
              <a:gd name="T0" fmla="*/ 270 w 569"/>
              <a:gd name="T1" fmla="*/ 535 h 832"/>
              <a:gd name="T2" fmla="*/ 364 w 569"/>
              <a:gd name="T3" fmla="*/ 482 h 832"/>
              <a:gd name="T4" fmla="*/ 422 w 569"/>
              <a:gd name="T5" fmla="*/ 498 h 832"/>
              <a:gd name="T6" fmla="*/ 477 w 569"/>
              <a:gd name="T7" fmla="*/ 391 h 832"/>
              <a:gd name="T8" fmla="*/ 517 w 569"/>
              <a:gd name="T9" fmla="*/ 361 h 832"/>
              <a:gd name="T10" fmla="*/ 519 w 569"/>
              <a:gd name="T11" fmla="*/ 232 h 832"/>
              <a:gd name="T12" fmla="*/ 480 w 569"/>
              <a:gd name="T13" fmla="*/ 200 h 832"/>
              <a:gd name="T14" fmla="*/ 435 w 569"/>
              <a:gd name="T15" fmla="*/ 94 h 832"/>
              <a:gd name="T16" fmla="*/ 388 w 569"/>
              <a:gd name="T17" fmla="*/ 103 h 832"/>
              <a:gd name="T18" fmla="*/ 299 w 569"/>
              <a:gd name="T19" fmla="*/ 51 h 832"/>
              <a:gd name="T20" fmla="*/ 277 w 569"/>
              <a:gd name="T21" fmla="*/ 51 h 832"/>
              <a:gd name="T22" fmla="*/ 211 w 569"/>
              <a:gd name="T23" fmla="*/ 103 h 832"/>
              <a:gd name="T24" fmla="*/ 190 w 569"/>
              <a:gd name="T25" fmla="*/ 97 h 832"/>
              <a:gd name="T26" fmla="*/ 136 w 569"/>
              <a:gd name="T27" fmla="*/ 101 h 832"/>
              <a:gd name="T28" fmla="*/ 59 w 569"/>
              <a:gd name="T29" fmla="*/ 205 h 832"/>
              <a:gd name="T30" fmla="*/ 72 w 569"/>
              <a:gd name="T31" fmla="*/ 253 h 832"/>
              <a:gd name="T32" fmla="*/ 46 w 569"/>
              <a:gd name="T33" fmla="*/ 366 h 832"/>
              <a:gd name="T34" fmla="*/ 132 w 569"/>
              <a:gd name="T35" fmla="*/ 445 h 832"/>
              <a:gd name="T36" fmla="*/ 142 w 569"/>
              <a:gd name="T37" fmla="*/ 494 h 832"/>
              <a:gd name="T38" fmla="*/ 198 w 569"/>
              <a:gd name="T39" fmla="*/ 480 h 832"/>
              <a:gd name="T40" fmla="*/ 215 w 569"/>
              <a:gd name="T41" fmla="*/ 530 h 832"/>
              <a:gd name="T42" fmla="*/ 161 w 569"/>
              <a:gd name="T43" fmla="*/ 534 h 832"/>
              <a:gd name="T44" fmla="*/ 89 w 569"/>
              <a:gd name="T45" fmla="*/ 444 h 832"/>
              <a:gd name="T46" fmla="*/ 5 w 569"/>
              <a:gd name="T47" fmla="*/ 379 h 832"/>
              <a:gd name="T48" fmla="*/ 37 w 569"/>
              <a:gd name="T49" fmla="*/ 279 h 832"/>
              <a:gd name="T50" fmla="*/ 46 w 569"/>
              <a:gd name="T51" fmla="*/ 163 h 832"/>
              <a:gd name="T52" fmla="*/ 93 w 569"/>
              <a:gd name="T53" fmla="*/ 101 h 832"/>
              <a:gd name="T54" fmla="*/ 202 w 569"/>
              <a:gd name="T55" fmla="*/ 55 h 832"/>
              <a:gd name="T56" fmla="*/ 218 w 569"/>
              <a:gd name="T57" fmla="*/ 59 h 832"/>
              <a:gd name="T58" fmla="*/ 288 w 569"/>
              <a:gd name="T59" fmla="*/ 0 h 832"/>
              <a:gd name="T60" fmla="*/ 371 w 569"/>
              <a:gd name="T61" fmla="*/ 63 h 832"/>
              <a:gd name="T62" fmla="*/ 466 w 569"/>
              <a:gd name="T63" fmla="*/ 64 h 832"/>
              <a:gd name="T64" fmla="*/ 493 w 569"/>
              <a:gd name="T65" fmla="*/ 159 h 832"/>
              <a:gd name="T66" fmla="*/ 553 w 569"/>
              <a:gd name="T67" fmla="*/ 258 h 832"/>
              <a:gd name="T68" fmla="*/ 552 w 569"/>
              <a:gd name="T69" fmla="*/ 336 h 832"/>
              <a:gd name="T70" fmla="*/ 489 w 569"/>
              <a:gd name="T71" fmla="*/ 433 h 832"/>
              <a:gd name="T72" fmla="*/ 422 w 569"/>
              <a:gd name="T73" fmla="*/ 542 h 832"/>
              <a:gd name="T74" fmla="*/ 364 w 569"/>
              <a:gd name="T75" fmla="*/ 525 h 832"/>
              <a:gd name="T76" fmla="*/ 281 w 569"/>
              <a:gd name="T77" fmla="*/ 585 h 832"/>
              <a:gd name="T78" fmla="*/ 283 w 569"/>
              <a:gd name="T79" fmla="*/ 450 h 832"/>
              <a:gd name="T80" fmla="*/ 283 w 569"/>
              <a:gd name="T81" fmla="*/ 475 h 832"/>
              <a:gd name="T82" fmla="*/ 457 w 569"/>
              <a:gd name="T83" fmla="*/ 302 h 832"/>
              <a:gd name="T84" fmla="*/ 283 w 569"/>
              <a:gd name="T85" fmla="*/ 426 h 832"/>
              <a:gd name="T86" fmla="*/ 408 w 569"/>
              <a:gd name="T87" fmla="*/ 302 h 832"/>
              <a:gd name="T88" fmla="*/ 389 w 569"/>
              <a:gd name="T89" fmla="*/ 570 h 832"/>
              <a:gd name="T90" fmla="*/ 316 w 569"/>
              <a:gd name="T91" fmla="*/ 613 h 832"/>
              <a:gd name="T92" fmla="*/ 376 w 569"/>
              <a:gd name="T93" fmla="*/ 733 h 832"/>
              <a:gd name="T94" fmla="*/ 489 w 569"/>
              <a:gd name="T95" fmla="*/ 797 h 832"/>
              <a:gd name="T96" fmla="*/ 206 w 569"/>
              <a:gd name="T97" fmla="*/ 579 h 832"/>
              <a:gd name="T98" fmla="*/ 142 w 569"/>
              <a:gd name="T99" fmla="*/ 572 h 832"/>
              <a:gd name="T100" fmla="*/ 99 w 569"/>
              <a:gd name="T101" fmla="*/ 817 h 832"/>
              <a:gd name="T102" fmla="*/ 263 w 569"/>
              <a:gd name="T103" fmla="*/ 806 h 832"/>
              <a:gd name="T104" fmla="*/ 281 w 569"/>
              <a:gd name="T105" fmla="*/ 62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9" h="832">
                <a:moveTo>
                  <a:pt x="198" y="480"/>
                </a:moveTo>
                <a:cubicBezTo>
                  <a:pt x="219" y="480"/>
                  <a:pt x="240" y="490"/>
                  <a:pt x="251" y="506"/>
                </a:cubicBezTo>
                <a:lnTo>
                  <a:pt x="270" y="535"/>
                </a:lnTo>
                <a:cubicBezTo>
                  <a:pt x="277" y="544"/>
                  <a:pt x="285" y="544"/>
                  <a:pt x="292" y="535"/>
                </a:cubicBezTo>
                <a:lnTo>
                  <a:pt x="312" y="507"/>
                </a:lnTo>
                <a:cubicBezTo>
                  <a:pt x="323" y="492"/>
                  <a:pt x="343" y="482"/>
                  <a:pt x="364" y="482"/>
                </a:cubicBezTo>
                <a:cubicBezTo>
                  <a:pt x="370" y="482"/>
                  <a:pt x="376" y="483"/>
                  <a:pt x="382" y="485"/>
                </a:cubicBezTo>
                <a:lnTo>
                  <a:pt x="415" y="497"/>
                </a:lnTo>
                <a:cubicBezTo>
                  <a:pt x="418" y="498"/>
                  <a:pt x="420" y="498"/>
                  <a:pt x="422" y="498"/>
                </a:cubicBezTo>
                <a:cubicBezTo>
                  <a:pt x="432" y="498"/>
                  <a:pt x="433" y="490"/>
                  <a:pt x="433" y="485"/>
                </a:cubicBezTo>
                <a:lnTo>
                  <a:pt x="433" y="450"/>
                </a:lnTo>
                <a:cubicBezTo>
                  <a:pt x="433" y="424"/>
                  <a:pt x="452" y="398"/>
                  <a:pt x="477" y="391"/>
                </a:cubicBezTo>
                <a:lnTo>
                  <a:pt x="511" y="381"/>
                </a:lnTo>
                <a:cubicBezTo>
                  <a:pt x="516" y="380"/>
                  <a:pt x="519" y="377"/>
                  <a:pt x="521" y="373"/>
                </a:cubicBezTo>
                <a:cubicBezTo>
                  <a:pt x="522" y="370"/>
                  <a:pt x="521" y="365"/>
                  <a:pt x="517" y="361"/>
                </a:cubicBezTo>
                <a:lnTo>
                  <a:pt x="497" y="332"/>
                </a:lnTo>
                <a:cubicBezTo>
                  <a:pt x="482" y="312"/>
                  <a:pt x="482" y="280"/>
                  <a:pt x="498" y="259"/>
                </a:cubicBezTo>
                <a:lnTo>
                  <a:pt x="519" y="232"/>
                </a:lnTo>
                <a:cubicBezTo>
                  <a:pt x="523" y="227"/>
                  <a:pt x="524" y="223"/>
                  <a:pt x="523" y="219"/>
                </a:cubicBezTo>
                <a:cubicBezTo>
                  <a:pt x="522" y="216"/>
                  <a:pt x="518" y="213"/>
                  <a:pt x="513" y="211"/>
                </a:cubicBezTo>
                <a:lnTo>
                  <a:pt x="480" y="200"/>
                </a:lnTo>
                <a:cubicBezTo>
                  <a:pt x="455" y="192"/>
                  <a:pt x="437" y="166"/>
                  <a:pt x="437" y="140"/>
                </a:cubicBezTo>
                <a:lnTo>
                  <a:pt x="438" y="105"/>
                </a:lnTo>
                <a:cubicBezTo>
                  <a:pt x="439" y="101"/>
                  <a:pt x="437" y="97"/>
                  <a:pt x="435" y="94"/>
                </a:cubicBezTo>
                <a:cubicBezTo>
                  <a:pt x="433" y="92"/>
                  <a:pt x="430" y="91"/>
                  <a:pt x="427" y="91"/>
                </a:cubicBezTo>
                <a:cubicBezTo>
                  <a:pt x="425" y="91"/>
                  <a:pt x="423" y="92"/>
                  <a:pt x="421" y="92"/>
                </a:cubicBezTo>
                <a:lnTo>
                  <a:pt x="388" y="103"/>
                </a:lnTo>
                <a:cubicBezTo>
                  <a:pt x="382" y="105"/>
                  <a:pt x="377" y="106"/>
                  <a:pt x="371" y="106"/>
                </a:cubicBezTo>
                <a:cubicBezTo>
                  <a:pt x="350" y="106"/>
                  <a:pt x="329" y="96"/>
                  <a:pt x="319" y="80"/>
                </a:cubicBezTo>
                <a:lnTo>
                  <a:pt x="299" y="51"/>
                </a:lnTo>
                <a:cubicBezTo>
                  <a:pt x="296" y="46"/>
                  <a:pt x="292" y="43"/>
                  <a:pt x="288" y="43"/>
                </a:cubicBezTo>
                <a:cubicBezTo>
                  <a:pt x="283" y="43"/>
                  <a:pt x="282" y="43"/>
                  <a:pt x="278" y="49"/>
                </a:cubicBezTo>
                <a:lnTo>
                  <a:pt x="277" y="51"/>
                </a:lnTo>
                <a:cubicBezTo>
                  <a:pt x="268" y="64"/>
                  <a:pt x="257" y="81"/>
                  <a:pt x="248" y="90"/>
                </a:cubicBezTo>
                <a:cubicBezTo>
                  <a:pt x="242" y="96"/>
                  <a:pt x="232" y="104"/>
                  <a:pt x="220" y="104"/>
                </a:cubicBezTo>
                <a:cubicBezTo>
                  <a:pt x="216" y="104"/>
                  <a:pt x="213" y="103"/>
                  <a:pt x="211" y="103"/>
                </a:cubicBezTo>
                <a:lnTo>
                  <a:pt x="208" y="103"/>
                </a:lnTo>
                <a:lnTo>
                  <a:pt x="205" y="101"/>
                </a:lnTo>
                <a:cubicBezTo>
                  <a:pt x="202" y="100"/>
                  <a:pt x="196" y="98"/>
                  <a:pt x="190" y="97"/>
                </a:cubicBezTo>
                <a:cubicBezTo>
                  <a:pt x="181" y="94"/>
                  <a:pt x="166" y="90"/>
                  <a:pt x="163" y="89"/>
                </a:cubicBezTo>
                <a:cubicBezTo>
                  <a:pt x="157" y="88"/>
                  <a:pt x="149" y="87"/>
                  <a:pt x="147" y="87"/>
                </a:cubicBezTo>
                <a:cubicBezTo>
                  <a:pt x="139" y="87"/>
                  <a:pt x="136" y="94"/>
                  <a:pt x="136" y="101"/>
                </a:cubicBezTo>
                <a:lnTo>
                  <a:pt x="136" y="136"/>
                </a:lnTo>
                <a:cubicBezTo>
                  <a:pt x="136" y="162"/>
                  <a:pt x="117" y="187"/>
                  <a:pt x="92" y="195"/>
                </a:cubicBezTo>
                <a:lnTo>
                  <a:pt x="59" y="205"/>
                </a:lnTo>
                <a:cubicBezTo>
                  <a:pt x="53" y="206"/>
                  <a:pt x="50" y="209"/>
                  <a:pt x="48" y="213"/>
                </a:cubicBezTo>
                <a:cubicBezTo>
                  <a:pt x="47" y="216"/>
                  <a:pt x="48" y="221"/>
                  <a:pt x="52" y="225"/>
                </a:cubicBezTo>
                <a:lnTo>
                  <a:pt x="72" y="253"/>
                </a:lnTo>
                <a:cubicBezTo>
                  <a:pt x="87" y="274"/>
                  <a:pt x="87" y="306"/>
                  <a:pt x="71" y="326"/>
                </a:cubicBezTo>
                <a:lnTo>
                  <a:pt x="50" y="354"/>
                </a:lnTo>
                <a:cubicBezTo>
                  <a:pt x="46" y="359"/>
                  <a:pt x="45" y="363"/>
                  <a:pt x="46" y="366"/>
                </a:cubicBezTo>
                <a:cubicBezTo>
                  <a:pt x="47" y="370"/>
                  <a:pt x="51" y="373"/>
                  <a:pt x="56" y="375"/>
                </a:cubicBezTo>
                <a:lnTo>
                  <a:pt x="89" y="386"/>
                </a:lnTo>
                <a:cubicBezTo>
                  <a:pt x="114" y="394"/>
                  <a:pt x="132" y="420"/>
                  <a:pt x="132" y="445"/>
                </a:cubicBezTo>
                <a:lnTo>
                  <a:pt x="131" y="481"/>
                </a:lnTo>
                <a:cubicBezTo>
                  <a:pt x="131" y="485"/>
                  <a:pt x="132" y="489"/>
                  <a:pt x="134" y="492"/>
                </a:cubicBezTo>
                <a:cubicBezTo>
                  <a:pt x="136" y="494"/>
                  <a:pt x="140" y="494"/>
                  <a:pt x="142" y="494"/>
                </a:cubicBezTo>
                <a:cubicBezTo>
                  <a:pt x="144" y="494"/>
                  <a:pt x="146" y="494"/>
                  <a:pt x="148" y="493"/>
                </a:cubicBezTo>
                <a:lnTo>
                  <a:pt x="181" y="483"/>
                </a:lnTo>
                <a:cubicBezTo>
                  <a:pt x="187" y="481"/>
                  <a:pt x="193" y="480"/>
                  <a:pt x="198" y="480"/>
                </a:cubicBezTo>
                <a:close/>
                <a:moveTo>
                  <a:pt x="281" y="585"/>
                </a:moveTo>
                <a:cubicBezTo>
                  <a:pt x="263" y="585"/>
                  <a:pt x="246" y="576"/>
                  <a:pt x="235" y="559"/>
                </a:cubicBezTo>
                <a:lnTo>
                  <a:pt x="215" y="530"/>
                </a:lnTo>
                <a:cubicBezTo>
                  <a:pt x="212" y="527"/>
                  <a:pt x="206" y="523"/>
                  <a:pt x="198" y="523"/>
                </a:cubicBezTo>
                <a:cubicBezTo>
                  <a:pt x="197" y="523"/>
                  <a:pt x="196" y="523"/>
                  <a:pt x="194" y="524"/>
                </a:cubicBezTo>
                <a:lnTo>
                  <a:pt x="161" y="534"/>
                </a:lnTo>
                <a:cubicBezTo>
                  <a:pt x="140" y="541"/>
                  <a:pt x="117" y="536"/>
                  <a:pt x="103" y="522"/>
                </a:cubicBezTo>
                <a:cubicBezTo>
                  <a:pt x="93" y="511"/>
                  <a:pt x="87" y="496"/>
                  <a:pt x="88" y="479"/>
                </a:cubicBezTo>
                <a:lnTo>
                  <a:pt x="89" y="444"/>
                </a:lnTo>
                <a:cubicBezTo>
                  <a:pt x="89" y="438"/>
                  <a:pt x="82" y="429"/>
                  <a:pt x="76" y="427"/>
                </a:cubicBezTo>
                <a:lnTo>
                  <a:pt x="43" y="416"/>
                </a:lnTo>
                <a:cubicBezTo>
                  <a:pt x="24" y="410"/>
                  <a:pt x="10" y="396"/>
                  <a:pt x="5" y="379"/>
                </a:cubicBezTo>
                <a:cubicBezTo>
                  <a:pt x="0" y="362"/>
                  <a:pt x="4" y="344"/>
                  <a:pt x="16" y="328"/>
                </a:cubicBezTo>
                <a:lnTo>
                  <a:pt x="37" y="300"/>
                </a:lnTo>
                <a:cubicBezTo>
                  <a:pt x="41" y="295"/>
                  <a:pt x="41" y="284"/>
                  <a:pt x="37" y="279"/>
                </a:cubicBezTo>
                <a:lnTo>
                  <a:pt x="17" y="250"/>
                </a:lnTo>
                <a:cubicBezTo>
                  <a:pt x="5" y="234"/>
                  <a:pt x="2" y="216"/>
                  <a:pt x="8" y="199"/>
                </a:cubicBezTo>
                <a:cubicBezTo>
                  <a:pt x="14" y="181"/>
                  <a:pt x="28" y="169"/>
                  <a:pt x="46" y="163"/>
                </a:cubicBezTo>
                <a:lnTo>
                  <a:pt x="80" y="153"/>
                </a:lnTo>
                <a:cubicBezTo>
                  <a:pt x="86" y="151"/>
                  <a:pt x="93" y="142"/>
                  <a:pt x="93" y="136"/>
                </a:cubicBezTo>
                <a:lnTo>
                  <a:pt x="93" y="101"/>
                </a:lnTo>
                <a:cubicBezTo>
                  <a:pt x="93" y="68"/>
                  <a:pt x="116" y="44"/>
                  <a:pt x="147" y="44"/>
                </a:cubicBezTo>
                <a:cubicBezTo>
                  <a:pt x="155" y="44"/>
                  <a:pt x="167" y="46"/>
                  <a:pt x="172" y="47"/>
                </a:cubicBezTo>
                <a:cubicBezTo>
                  <a:pt x="175" y="48"/>
                  <a:pt x="184" y="50"/>
                  <a:pt x="202" y="55"/>
                </a:cubicBezTo>
                <a:cubicBezTo>
                  <a:pt x="208" y="57"/>
                  <a:pt x="213" y="58"/>
                  <a:pt x="217" y="59"/>
                </a:cubicBezTo>
                <a:lnTo>
                  <a:pt x="218" y="59"/>
                </a:lnTo>
                <a:cubicBezTo>
                  <a:pt x="218" y="59"/>
                  <a:pt x="218" y="59"/>
                  <a:pt x="218" y="59"/>
                </a:cubicBezTo>
                <a:cubicBezTo>
                  <a:pt x="222" y="55"/>
                  <a:pt x="230" y="44"/>
                  <a:pt x="241" y="27"/>
                </a:cubicBezTo>
                <a:lnTo>
                  <a:pt x="242" y="26"/>
                </a:lnTo>
                <a:cubicBezTo>
                  <a:pt x="253" y="9"/>
                  <a:pt x="268" y="0"/>
                  <a:pt x="288" y="0"/>
                </a:cubicBezTo>
                <a:cubicBezTo>
                  <a:pt x="306" y="0"/>
                  <a:pt x="323" y="10"/>
                  <a:pt x="334" y="26"/>
                </a:cubicBezTo>
                <a:lnTo>
                  <a:pt x="354" y="55"/>
                </a:lnTo>
                <a:cubicBezTo>
                  <a:pt x="357" y="59"/>
                  <a:pt x="364" y="63"/>
                  <a:pt x="371" y="63"/>
                </a:cubicBezTo>
                <a:cubicBezTo>
                  <a:pt x="373" y="63"/>
                  <a:pt x="374" y="62"/>
                  <a:pt x="375" y="62"/>
                </a:cubicBezTo>
                <a:lnTo>
                  <a:pt x="408" y="51"/>
                </a:lnTo>
                <a:cubicBezTo>
                  <a:pt x="429" y="44"/>
                  <a:pt x="452" y="49"/>
                  <a:pt x="466" y="64"/>
                </a:cubicBezTo>
                <a:cubicBezTo>
                  <a:pt x="476" y="75"/>
                  <a:pt x="482" y="90"/>
                  <a:pt x="482" y="106"/>
                </a:cubicBezTo>
                <a:lnTo>
                  <a:pt x="480" y="142"/>
                </a:lnTo>
                <a:cubicBezTo>
                  <a:pt x="480" y="148"/>
                  <a:pt x="487" y="157"/>
                  <a:pt x="493" y="159"/>
                </a:cubicBezTo>
                <a:lnTo>
                  <a:pt x="526" y="170"/>
                </a:lnTo>
                <a:cubicBezTo>
                  <a:pt x="545" y="176"/>
                  <a:pt x="559" y="189"/>
                  <a:pt x="564" y="206"/>
                </a:cubicBezTo>
                <a:cubicBezTo>
                  <a:pt x="569" y="224"/>
                  <a:pt x="565" y="242"/>
                  <a:pt x="553" y="258"/>
                </a:cubicBezTo>
                <a:lnTo>
                  <a:pt x="532" y="286"/>
                </a:lnTo>
                <a:cubicBezTo>
                  <a:pt x="528" y="291"/>
                  <a:pt x="528" y="302"/>
                  <a:pt x="532" y="307"/>
                </a:cubicBezTo>
                <a:lnTo>
                  <a:pt x="552" y="336"/>
                </a:lnTo>
                <a:cubicBezTo>
                  <a:pt x="564" y="352"/>
                  <a:pt x="567" y="370"/>
                  <a:pt x="561" y="387"/>
                </a:cubicBezTo>
                <a:cubicBezTo>
                  <a:pt x="556" y="404"/>
                  <a:pt x="542" y="417"/>
                  <a:pt x="523" y="423"/>
                </a:cubicBezTo>
                <a:lnTo>
                  <a:pt x="489" y="433"/>
                </a:lnTo>
                <a:cubicBezTo>
                  <a:pt x="483" y="434"/>
                  <a:pt x="476" y="443"/>
                  <a:pt x="476" y="450"/>
                </a:cubicBezTo>
                <a:lnTo>
                  <a:pt x="476" y="485"/>
                </a:lnTo>
                <a:cubicBezTo>
                  <a:pt x="476" y="518"/>
                  <a:pt x="453" y="542"/>
                  <a:pt x="422" y="542"/>
                </a:cubicBezTo>
                <a:cubicBezTo>
                  <a:pt x="415" y="542"/>
                  <a:pt x="408" y="540"/>
                  <a:pt x="401" y="538"/>
                </a:cubicBezTo>
                <a:lnTo>
                  <a:pt x="368" y="526"/>
                </a:lnTo>
                <a:cubicBezTo>
                  <a:pt x="367" y="526"/>
                  <a:pt x="365" y="525"/>
                  <a:pt x="364" y="525"/>
                </a:cubicBezTo>
                <a:cubicBezTo>
                  <a:pt x="357" y="525"/>
                  <a:pt x="350" y="529"/>
                  <a:pt x="347" y="532"/>
                </a:cubicBezTo>
                <a:lnTo>
                  <a:pt x="327" y="561"/>
                </a:lnTo>
                <a:cubicBezTo>
                  <a:pt x="315" y="577"/>
                  <a:pt x="299" y="585"/>
                  <a:pt x="281" y="585"/>
                </a:cubicBezTo>
                <a:close/>
                <a:moveTo>
                  <a:pt x="283" y="154"/>
                </a:moveTo>
                <a:cubicBezTo>
                  <a:pt x="202" y="154"/>
                  <a:pt x="136" y="220"/>
                  <a:pt x="136" y="302"/>
                </a:cubicBezTo>
                <a:cubicBezTo>
                  <a:pt x="136" y="383"/>
                  <a:pt x="202" y="450"/>
                  <a:pt x="283" y="450"/>
                </a:cubicBezTo>
                <a:cubicBezTo>
                  <a:pt x="365" y="450"/>
                  <a:pt x="431" y="383"/>
                  <a:pt x="431" y="302"/>
                </a:cubicBezTo>
                <a:cubicBezTo>
                  <a:pt x="431" y="220"/>
                  <a:pt x="365" y="154"/>
                  <a:pt x="283" y="154"/>
                </a:cubicBezTo>
                <a:close/>
                <a:moveTo>
                  <a:pt x="283" y="475"/>
                </a:moveTo>
                <a:cubicBezTo>
                  <a:pt x="188" y="475"/>
                  <a:pt x="110" y="397"/>
                  <a:pt x="110" y="302"/>
                </a:cubicBezTo>
                <a:cubicBezTo>
                  <a:pt x="110" y="206"/>
                  <a:pt x="188" y="128"/>
                  <a:pt x="283" y="128"/>
                </a:cubicBezTo>
                <a:cubicBezTo>
                  <a:pt x="379" y="128"/>
                  <a:pt x="457" y="206"/>
                  <a:pt x="457" y="302"/>
                </a:cubicBezTo>
                <a:cubicBezTo>
                  <a:pt x="457" y="397"/>
                  <a:pt x="379" y="475"/>
                  <a:pt x="283" y="475"/>
                </a:cubicBezTo>
                <a:close/>
                <a:moveTo>
                  <a:pt x="408" y="302"/>
                </a:moveTo>
                <a:cubicBezTo>
                  <a:pt x="408" y="370"/>
                  <a:pt x="352" y="426"/>
                  <a:pt x="283" y="426"/>
                </a:cubicBezTo>
                <a:cubicBezTo>
                  <a:pt x="215" y="426"/>
                  <a:pt x="159" y="370"/>
                  <a:pt x="159" y="302"/>
                </a:cubicBezTo>
                <a:cubicBezTo>
                  <a:pt x="159" y="233"/>
                  <a:pt x="215" y="177"/>
                  <a:pt x="283" y="177"/>
                </a:cubicBezTo>
                <a:cubicBezTo>
                  <a:pt x="352" y="177"/>
                  <a:pt x="408" y="233"/>
                  <a:pt x="408" y="302"/>
                </a:cubicBezTo>
                <a:close/>
                <a:moveTo>
                  <a:pt x="424" y="576"/>
                </a:moveTo>
                <a:cubicBezTo>
                  <a:pt x="424" y="576"/>
                  <a:pt x="423" y="576"/>
                  <a:pt x="422" y="576"/>
                </a:cubicBezTo>
                <a:cubicBezTo>
                  <a:pt x="411" y="576"/>
                  <a:pt x="400" y="574"/>
                  <a:pt x="389" y="570"/>
                </a:cubicBezTo>
                <a:lnTo>
                  <a:pt x="368" y="563"/>
                </a:lnTo>
                <a:lnTo>
                  <a:pt x="355" y="581"/>
                </a:lnTo>
                <a:cubicBezTo>
                  <a:pt x="344" y="595"/>
                  <a:pt x="331" y="606"/>
                  <a:pt x="316" y="613"/>
                </a:cubicBezTo>
                <a:lnTo>
                  <a:pt x="326" y="785"/>
                </a:lnTo>
                <a:cubicBezTo>
                  <a:pt x="327" y="799"/>
                  <a:pt x="334" y="801"/>
                  <a:pt x="341" y="789"/>
                </a:cubicBezTo>
                <a:lnTo>
                  <a:pt x="376" y="733"/>
                </a:lnTo>
                <a:cubicBezTo>
                  <a:pt x="383" y="721"/>
                  <a:pt x="397" y="719"/>
                  <a:pt x="406" y="729"/>
                </a:cubicBezTo>
                <a:lnTo>
                  <a:pt x="478" y="803"/>
                </a:lnTo>
                <a:cubicBezTo>
                  <a:pt x="487" y="813"/>
                  <a:pt x="492" y="810"/>
                  <a:pt x="489" y="797"/>
                </a:cubicBezTo>
                <a:cubicBezTo>
                  <a:pt x="489" y="797"/>
                  <a:pt x="444" y="643"/>
                  <a:pt x="424" y="576"/>
                </a:cubicBezTo>
                <a:close/>
                <a:moveTo>
                  <a:pt x="281" y="620"/>
                </a:moveTo>
                <a:cubicBezTo>
                  <a:pt x="251" y="620"/>
                  <a:pt x="224" y="605"/>
                  <a:pt x="206" y="579"/>
                </a:cubicBezTo>
                <a:lnTo>
                  <a:pt x="193" y="560"/>
                </a:lnTo>
                <a:lnTo>
                  <a:pt x="172" y="567"/>
                </a:lnTo>
                <a:cubicBezTo>
                  <a:pt x="162" y="570"/>
                  <a:pt x="152" y="572"/>
                  <a:pt x="142" y="572"/>
                </a:cubicBezTo>
                <a:cubicBezTo>
                  <a:pt x="138" y="572"/>
                  <a:pt x="133" y="572"/>
                  <a:pt x="129" y="571"/>
                </a:cubicBezTo>
                <a:cubicBezTo>
                  <a:pt x="111" y="638"/>
                  <a:pt x="70" y="791"/>
                  <a:pt x="69" y="795"/>
                </a:cubicBezTo>
                <a:cubicBezTo>
                  <a:pt x="66" y="809"/>
                  <a:pt x="75" y="832"/>
                  <a:pt x="99" y="817"/>
                </a:cubicBezTo>
                <a:cubicBezTo>
                  <a:pt x="103" y="815"/>
                  <a:pt x="175" y="755"/>
                  <a:pt x="175" y="755"/>
                </a:cubicBezTo>
                <a:cubicBezTo>
                  <a:pt x="186" y="746"/>
                  <a:pt x="195" y="745"/>
                  <a:pt x="207" y="756"/>
                </a:cubicBezTo>
                <a:lnTo>
                  <a:pt x="263" y="806"/>
                </a:lnTo>
                <a:cubicBezTo>
                  <a:pt x="273" y="815"/>
                  <a:pt x="289" y="810"/>
                  <a:pt x="288" y="796"/>
                </a:cubicBezTo>
                <a:lnTo>
                  <a:pt x="283" y="620"/>
                </a:lnTo>
                <a:cubicBezTo>
                  <a:pt x="282" y="620"/>
                  <a:pt x="282" y="620"/>
                  <a:pt x="281" y="62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 name="Freeform 15"/>
          <p:cNvSpPr>
            <a:spLocks noEditPoints="1"/>
          </p:cNvSpPr>
          <p:nvPr/>
        </p:nvSpPr>
        <p:spPr bwMode="auto">
          <a:xfrm>
            <a:off x="2047960" y="3031332"/>
            <a:ext cx="411163" cy="412750"/>
          </a:xfrm>
          <a:custGeom>
            <a:avLst/>
            <a:gdLst>
              <a:gd name="T0" fmla="*/ 246 w 672"/>
              <a:gd name="T1" fmla="*/ 46 h 672"/>
              <a:gd name="T2" fmla="*/ 104 w 672"/>
              <a:gd name="T3" fmla="*/ 104 h 672"/>
              <a:gd name="T4" fmla="*/ 46 w 672"/>
              <a:gd name="T5" fmla="*/ 246 h 672"/>
              <a:gd name="T6" fmla="*/ 104 w 672"/>
              <a:gd name="T7" fmla="*/ 387 h 672"/>
              <a:gd name="T8" fmla="*/ 246 w 672"/>
              <a:gd name="T9" fmla="*/ 445 h 672"/>
              <a:gd name="T10" fmla="*/ 387 w 672"/>
              <a:gd name="T11" fmla="*/ 387 h 672"/>
              <a:gd name="T12" fmla="*/ 387 w 672"/>
              <a:gd name="T13" fmla="*/ 104 h 672"/>
              <a:gd name="T14" fmla="*/ 246 w 672"/>
              <a:gd name="T15" fmla="*/ 46 h 672"/>
              <a:gd name="T16" fmla="*/ 246 w 672"/>
              <a:gd name="T17" fmla="*/ 491 h 672"/>
              <a:gd name="T18" fmla="*/ 72 w 672"/>
              <a:gd name="T19" fmla="*/ 419 h 672"/>
              <a:gd name="T20" fmla="*/ 0 w 672"/>
              <a:gd name="T21" fmla="*/ 246 h 672"/>
              <a:gd name="T22" fmla="*/ 72 w 672"/>
              <a:gd name="T23" fmla="*/ 72 h 672"/>
              <a:gd name="T24" fmla="*/ 246 w 672"/>
              <a:gd name="T25" fmla="*/ 0 h 672"/>
              <a:gd name="T26" fmla="*/ 419 w 672"/>
              <a:gd name="T27" fmla="*/ 72 h 672"/>
              <a:gd name="T28" fmla="*/ 419 w 672"/>
              <a:gd name="T29" fmla="*/ 419 h 672"/>
              <a:gd name="T30" fmla="*/ 246 w 672"/>
              <a:gd name="T31" fmla="*/ 491 h 672"/>
              <a:gd name="T32" fmla="*/ 459 w 672"/>
              <a:gd name="T33" fmla="*/ 388 h 672"/>
              <a:gd name="T34" fmla="*/ 459 w 672"/>
              <a:gd name="T35" fmla="*/ 419 h 672"/>
              <a:gd name="T36" fmla="*/ 419 w 672"/>
              <a:gd name="T37" fmla="*/ 458 h 672"/>
              <a:gd name="T38" fmla="*/ 388 w 672"/>
              <a:gd name="T39" fmla="*/ 458 h 672"/>
              <a:gd name="T40" fmla="*/ 387 w 672"/>
              <a:gd name="T41" fmla="*/ 457 h 672"/>
              <a:gd name="T42" fmla="*/ 387 w 672"/>
              <a:gd name="T43" fmla="*/ 426 h 672"/>
              <a:gd name="T44" fmla="*/ 426 w 672"/>
              <a:gd name="T45" fmla="*/ 387 h 672"/>
              <a:gd name="T46" fmla="*/ 457 w 672"/>
              <a:gd name="T47" fmla="*/ 387 h 672"/>
              <a:gd name="T48" fmla="*/ 459 w 672"/>
              <a:gd name="T49" fmla="*/ 388 h 672"/>
              <a:gd name="T50" fmla="*/ 509 w 672"/>
              <a:gd name="T51" fmla="*/ 454 h 672"/>
              <a:gd name="T52" fmla="*/ 509 w 672"/>
              <a:gd name="T53" fmla="*/ 509 h 672"/>
              <a:gd name="T54" fmla="*/ 454 w 672"/>
              <a:gd name="T55" fmla="*/ 509 h 672"/>
              <a:gd name="T56" fmla="*/ 454 w 672"/>
              <a:gd name="T57" fmla="*/ 454 h 672"/>
              <a:gd name="T58" fmla="*/ 509 w 672"/>
              <a:gd name="T59" fmla="*/ 454 h 672"/>
              <a:gd name="T60" fmla="*/ 664 w 672"/>
              <a:gd name="T61" fmla="*/ 601 h 672"/>
              <a:gd name="T62" fmla="*/ 663 w 672"/>
              <a:gd name="T63" fmla="*/ 631 h 672"/>
              <a:gd name="T64" fmla="*/ 631 w 672"/>
              <a:gd name="T65" fmla="*/ 663 h 672"/>
              <a:gd name="T66" fmla="*/ 601 w 672"/>
              <a:gd name="T67" fmla="*/ 664 h 672"/>
              <a:gd name="T68" fmla="*/ 508 w 672"/>
              <a:gd name="T69" fmla="*/ 570 h 672"/>
              <a:gd name="T70" fmla="*/ 509 w 672"/>
              <a:gd name="T71" fmla="*/ 540 h 672"/>
              <a:gd name="T72" fmla="*/ 541 w 672"/>
              <a:gd name="T73" fmla="*/ 509 h 672"/>
              <a:gd name="T74" fmla="*/ 570 w 672"/>
              <a:gd name="T75" fmla="*/ 508 h 672"/>
              <a:gd name="T76" fmla="*/ 664 w 672"/>
              <a:gd name="T77" fmla="*/ 601 h 672"/>
              <a:gd name="T78" fmla="*/ 246 w 672"/>
              <a:gd name="T79" fmla="*/ 98 h 672"/>
              <a:gd name="T80" fmla="*/ 142 w 672"/>
              <a:gd name="T81" fmla="*/ 141 h 672"/>
              <a:gd name="T82" fmla="*/ 98 w 672"/>
              <a:gd name="T83" fmla="*/ 245 h 672"/>
              <a:gd name="T84" fmla="*/ 142 w 672"/>
              <a:gd name="T85" fmla="*/ 350 h 672"/>
              <a:gd name="T86" fmla="*/ 246 w 672"/>
              <a:gd name="T87" fmla="*/ 393 h 672"/>
              <a:gd name="T88" fmla="*/ 350 w 672"/>
              <a:gd name="T89" fmla="*/ 350 h 672"/>
              <a:gd name="T90" fmla="*/ 350 w 672"/>
              <a:gd name="T91" fmla="*/ 141 h 672"/>
              <a:gd name="T92" fmla="*/ 246 w 672"/>
              <a:gd name="T93" fmla="*/ 98 h 672"/>
              <a:gd name="T94" fmla="*/ 246 w 672"/>
              <a:gd name="T95" fmla="*/ 423 h 672"/>
              <a:gd name="T96" fmla="*/ 120 w 672"/>
              <a:gd name="T97" fmla="*/ 371 h 672"/>
              <a:gd name="T98" fmla="*/ 68 w 672"/>
              <a:gd name="T99" fmla="*/ 245 h 672"/>
              <a:gd name="T100" fmla="*/ 120 w 672"/>
              <a:gd name="T101" fmla="*/ 120 h 672"/>
              <a:gd name="T102" fmla="*/ 246 w 672"/>
              <a:gd name="T103" fmla="*/ 68 h 672"/>
              <a:gd name="T104" fmla="*/ 371 w 672"/>
              <a:gd name="T105" fmla="*/ 120 h 672"/>
              <a:gd name="T106" fmla="*/ 371 w 672"/>
              <a:gd name="T107" fmla="*/ 371 h 672"/>
              <a:gd name="T108" fmla="*/ 246 w 672"/>
              <a:gd name="T109" fmla="*/ 423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2" h="672">
                <a:moveTo>
                  <a:pt x="246" y="46"/>
                </a:moveTo>
                <a:cubicBezTo>
                  <a:pt x="192" y="46"/>
                  <a:pt x="142" y="67"/>
                  <a:pt x="104" y="104"/>
                </a:cubicBezTo>
                <a:cubicBezTo>
                  <a:pt x="67" y="142"/>
                  <a:pt x="46" y="192"/>
                  <a:pt x="46" y="246"/>
                </a:cubicBezTo>
                <a:cubicBezTo>
                  <a:pt x="46" y="299"/>
                  <a:pt x="67" y="349"/>
                  <a:pt x="104" y="387"/>
                </a:cubicBezTo>
                <a:cubicBezTo>
                  <a:pt x="142" y="424"/>
                  <a:pt x="192" y="445"/>
                  <a:pt x="246" y="445"/>
                </a:cubicBezTo>
                <a:cubicBezTo>
                  <a:pt x="299" y="445"/>
                  <a:pt x="349" y="424"/>
                  <a:pt x="387" y="387"/>
                </a:cubicBezTo>
                <a:cubicBezTo>
                  <a:pt x="465" y="309"/>
                  <a:pt x="465" y="182"/>
                  <a:pt x="387" y="104"/>
                </a:cubicBezTo>
                <a:cubicBezTo>
                  <a:pt x="349" y="67"/>
                  <a:pt x="299" y="46"/>
                  <a:pt x="246" y="46"/>
                </a:cubicBezTo>
                <a:close/>
                <a:moveTo>
                  <a:pt x="246" y="491"/>
                </a:moveTo>
                <a:cubicBezTo>
                  <a:pt x="180" y="491"/>
                  <a:pt x="119" y="465"/>
                  <a:pt x="72" y="419"/>
                </a:cubicBezTo>
                <a:cubicBezTo>
                  <a:pt x="26" y="373"/>
                  <a:pt x="0" y="311"/>
                  <a:pt x="0" y="246"/>
                </a:cubicBezTo>
                <a:cubicBezTo>
                  <a:pt x="0" y="180"/>
                  <a:pt x="26" y="118"/>
                  <a:pt x="72" y="72"/>
                </a:cubicBezTo>
                <a:cubicBezTo>
                  <a:pt x="119" y="26"/>
                  <a:pt x="180" y="0"/>
                  <a:pt x="246" y="0"/>
                </a:cubicBezTo>
                <a:cubicBezTo>
                  <a:pt x="311" y="0"/>
                  <a:pt x="373" y="26"/>
                  <a:pt x="419" y="72"/>
                </a:cubicBezTo>
                <a:cubicBezTo>
                  <a:pt x="515" y="168"/>
                  <a:pt x="515" y="323"/>
                  <a:pt x="419" y="419"/>
                </a:cubicBezTo>
                <a:cubicBezTo>
                  <a:pt x="373" y="465"/>
                  <a:pt x="311" y="491"/>
                  <a:pt x="246" y="491"/>
                </a:cubicBezTo>
                <a:close/>
                <a:moveTo>
                  <a:pt x="459" y="388"/>
                </a:moveTo>
                <a:cubicBezTo>
                  <a:pt x="467" y="397"/>
                  <a:pt x="467" y="411"/>
                  <a:pt x="459" y="419"/>
                </a:cubicBezTo>
                <a:lnTo>
                  <a:pt x="419" y="458"/>
                </a:lnTo>
                <a:cubicBezTo>
                  <a:pt x="411" y="467"/>
                  <a:pt x="397" y="467"/>
                  <a:pt x="388" y="458"/>
                </a:cubicBezTo>
                <a:lnTo>
                  <a:pt x="387" y="457"/>
                </a:lnTo>
                <a:cubicBezTo>
                  <a:pt x="378" y="448"/>
                  <a:pt x="378" y="434"/>
                  <a:pt x="387" y="426"/>
                </a:cubicBezTo>
                <a:lnTo>
                  <a:pt x="426" y="387"/>
                </a:lnTo>
                <a:cubicBezTo>
                  <a:pt x="434" y="378"/>
                  <a:pt x="448" y="378"/>
                  <a:pt x="457" y="387"/>
                </a:cubicBezTo>
                <a:lnTo>
                  <a:pt x="459" y="388"/>
                </a:lnTo>
                <a:close/>
                <a:moveTo>
                  <a:pt x="509" y="454"/>
                </a:moveTo>
                <a:cubicBezTo>
                  <a:pt x="524" y="469"/>
                  <a:pt x="524" y="494"/>
                  <a:pt x="509" y="509"/>
                </a:cubicBezTo>
                <a:cubicBezTo>
                  <a:pt x="494" y="524"/>
                  <a:pt x="470" y="524"/>
                  <a:pt x="454" y="509"/>
                </a:cubicBezTo>
                <a:cubicBezTo>
                  <a:pt x="439" y="494"/>
                  <a:pt x="439" y="469"/>
                  <a:pt x="454" y="454"/>
                </a:cubicBezTo>
                <a:cubicBezTo>
                  <a:pt x="470" y="439"/>
                  <a:pt x="494" y="439"/>
                  <a:pt x="509" y="454"/>
                </a:cubicBezTo>
                <a:close/>
                <a:moveTo>
                  <a:pt x="664" y="601"/>
                </a:moveTo>
                <a:cubicBezTo>
                  <a:pt x="672" y="609"/>
                  <a:pt x="671" y="623"/>
                  <a:pt x="663" y="631"/>
                </a:cubicBezTo>
                <a:lnTo>
                  <a:pt x="631" y="663"/>
                </a:lnTo>
                <a:cubicBezTo>
                  <a:pt x="623" y="671"/>
                  <a:pt x="609" y="672"/>
                  <a:pt x="601" y="664"/>
                </a:cubicBezTo>
                <a:lnTo>
                  <a:pt x="508" y="570"/>
                </a:lnTo>
                <a:cubicBezTo>
                  <a:pt x="500" y="562"/>
                  <a:pt x="500" y="549"/>
                  <a:pt x="509" y="540"/>
                </a:cubicBezTo>
                <a:lnTo>
                  <a:pt x="541" y="509"/>
                </a:lnTo>
                <a:cubicBezTo>
                  <a:pt x="549" y="500"/>
                  <a:pt x="562" y="500"/>
                  <a:pt x="570" y="508"/>
                </a:cubicBezTo>
                <a:lnTo>
                  <a:pt x="664" y="601"/>
                </a:lnTo>
                <a:close/>
                <a:moveTo>
                  <a:pt x="246" y="98"/>
                </a:moveTo>
                <a:cubicBezTo>
                  <a:pt x="206" y="98"/>
                  <a:pt x="169" y="114"/>
                  <a:pt x="142" y="141"/>
                </a:cubicBezTo>
                <a:cubicBezTo>
                  <a:pt x="114" y="169"/>
                  <a:pt x="98" y="206"/>
                  <a:pt x="98" y="245"/>
                </a:cubicBezTo>
                <a:cubicBezTo>
                  <a:pt x="98" y="285"/>
                  <a:pt x="114" y="322"/>
                  <a:pt x="142" y="350"/>
                </a:cubicBezTo>
                <a:cubicBezTo>
                  <a:pt x="169" y="377"/>
                  <a:pt x="206" y="393"/>
                  <a:pt x="246" y="393"/>
                </a:cubicBezTo>
                <a:cubicBezTo>
                  <a:pt x="285" y="393"/>
                  <a:pt x="322" y="377"/>
                  <a:pt x="350" y="350"/>
                </a:cubicBezTo>
                <a:cubicBezTo>
                  <a:pt x="407" y="292"/>
                  <a:pt x="407" y="199"/>
                  <a:pt x="350" y="141"/>
                </a:cubicBezTo>
                <a:cubicBezTo>
                  <a:pt x="322" y="114"/>
                  <a:pt x="285" y="98"/>
                  <a:pt x="246" y="98"/>
                </a:cubicBezTo>
                <a:close/>
                <a:moveTo>
                  <a:pt x="246" y="423"/>
                </a:moveTo>
                <a:cubicBezTo>
                  <a:pt x="198" y="423"/>
                  <a:pt x="154" y="405"/>
                  <a:pt x="120" y="371"/>
                </a:cubicBezTo>
                <a:cubicBezTo>
                  <a:pt x="86" y="338"/>
                  <a:pt x="68" y="293"/>
                  <a:pt x="68" y="245"/>
                </a:cubicBezTo>
                <a:cubicBezTo>
                  <a:pt x="68" y="198"/>
                  <a:pt x="86" y="153"/>
                  <a:pt x="120" y="120"/>
                </a:cubicBezTo>
                <a:cubicBezTo>
                  <a:pt x="154" y="86"/>
                  <a:pt x="198" y="68"/>
                  <a:pt x="246" y="68"/>
                </a:cubicBezTo>
                <a:cubicBezTo>
                  <a:pt x="293" y="68"/>
                  <a:pt x="338" y="86"/>
                  <a:pt x="371" y="120"/>
                </a:cubicBezTo>
                <a:cubicBezTo>
                  <a:pt x="440" y="189"/>
                  <a:pt x="440" y="302"/>
                  <a:pt x="371" y="371"/>
                </a:cubicBezTo>
                <a:cubicBezTo>
                  <a:pt x="338" y="405"/>
                  <a:pt x="293" y="423"/>
                  <a:pt x="246" y="42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 name="Freeform 16"/>
          <p:cNvSpPr>
            <a:spLocks noEditPoints="1"/>
          </p:cNvSpPr>
          <p:nvPr/>
        </p:nvSpPr>
        <p:spPr bwMode="auto">
          <a:xfrm>
            <a:off x="3003635" y="2953545"/>
            <a:ext cx="390525" cy="531813"/>
          </a:xfrm>
          <a:custGeom>
            <a:avLst/>
            <a:gdLst>
              <a:gd name="T0" fmla="*/ 129 w 637"/>
              <a:gd name="T1" fmla="*/ 322 h 867"/>
              <a:gd name="T2" fmla="*/ 196 w 637"/>
              <a:gd name="T3" fmla="*/ 480 h 867"/>
              <a:gd name="T4" fmla="*/ 250 w 637"/>
              <a:gd name="T5" fmla="*/ 607 h 867"/>
              <a:gd name="T6" fmla="*/ 373 w 637"/>
              <a:gd name="T7" fmla="*/ 610 h 867"/>
              <a:gd name="T8" fmla="*/ 400 w 637"/>
              <a:gd name="T9" fmla="*/ 560 h 867"/>
              <a:gd name="T10" fmla="*/ 469 w 637"/>
              <a:gd name="T11" fmla="*/ 433 h 867"/>
              <a:gd name="T12" fmla="*/ 319 w 637"/>
              <a:gd name="T13" fmla="*/ 132 h 867"/>
              <a:gd name="T14" fmla="*/ 264 w 637"/>
              <a:gd name="T15" fmla="*/ 650 h 867"/>
              <a:gd name="T16" fmla="*/ 201 w 637"/>
              <a:gd name="T17" fmla="*/ 578 h 867"/>
              <a:gd name="T18" fmla="*/ 135 w 637"/>
              <a:gd name="T19" fmla="*/ 455 h 867"/>
              <a:gd name="T20" fmla="*/ 319 w 637"/>
              <a:gd name="T21" fmla="*/ 92 h 867"/>
              <a:gd name="T22" fmla="*/ 502 w 637"/>
              <a:gd name="T23" fmla="*/ 455 h 867"/>
              <a:gd name="T24" fmla="*/ 436 w 637"/>
              <a:gd name="T25" fmla="*/ 578 h 867"/>
              <a:gd name="T26" fmla="*/ 373 w 637"/>
              <a:gd name="T27" fmla="*/ 650 h 867"/>
              <a:gd name="T28" fmla="*/ 228 w 637"/>
              <a:gd name="T29" fmla="*/ 777 h 867"/>
              <a:gd name="T30" fmla="*/ 382 w 637"/>
              <a:gd name="T31" fmla="*/ 807 h 867"/>
              <a:gd name="T32" fmla="*/ 382 w 637"/>
              <a:gd name="T33" fmla="*/ 748 h 867"/>
              <a:gd name="T34" fmla="*/ 246 w 637"/>
              <a:gd name="T35" fmla="*/ 796 h 867"/>
              <a:gd name="T36" fmla="*/ 394 w 637"/>
              <a:gd name="T37" fmla="*/ 796 h 867"/>
              <a:gd name="T38" fmla="*/ 413 w 637"/>
              <a:gd name="T39" fmla="*/ 777 h 867"/>
              <a:gd name="T40" fmla="*/ 228 w 637"/>
              <a:gd name="T41" fmla="*/ 685 h 867"/>
              <a:gd name="T42" fmla="*/ 413 w 637"/>
              <a:gd name="T43" fmla="*/ 777 h 867"/>
              <a:gd name="T44" fmla="*/ 411 w 637"/>
              <a:gd name="T45" fmla="*/ 362 h 867"/>
              <a:gd name="T46" fmla="*/ 349 w 637"/>
              <a:gd name="T47" fmla="*/ 424 h 867"/>
              <a:gd name="T48" fmla="*/ 288 w 637"/>
              <a:gd name="T49" fmla="*/ 424 h 867"/>
              <a:gd name="T50" fmla="*/ 226 w 637"/>
              <a:gd name="T51" fmla="*/ 362 h 867"/>
              <a:gd name="T52" fmla="*/ 226 w 637"/>
              <a:gd name="T53" fmla="*/ 302 h 867"/>
              <a:gd name="T54" fmla="*/ 288 w 637"/>
              <a:gd name="T55" fmla="*/ 239 h 867"/>
              <a:gd name="T56" fmla="*/ 349 w 637"/>
              <a:gd name="T57" fmla="*/ 239 h 867"/>
              <a:gd name="T58" fmla="*/ 411 w 637"/>
              <a:gd name="T59" fmla="*/ 302 h 867"/>
              <a:gd name="T60" fmla="*/ 612 w 637"/>
              <a:gd name="T61" fmla="*/ 293 h 867"/>
              <a:gd name="T62" fmla="*/ 579 w 637"/>
              <a:gd name="T63" fmla="*/ 322 h 867"/>
              <a:gd name="T64" fmla="*/ 612 w 637"/>
              <a:gd name="T65" fmla="*/ 341 h 867"/>
              <a:gd name="T66" fmla="*/ 612 w 637"/>
              <a:gd name="T67" fmla="*/ 293 h 867"/>
              <a:gd name="T68" fmla="*/ 542 w 637"/>
              <a:gd name="T69" fmla="*/ 128 h 867"/>
              <a:gd name="T70" fmla="*/ 508 w 637"/>
              <a:gd name="T71" fmla="*/ 94 h 867"/>
              <a:gd name="T72" fmla="*/ 518 w 637"/>
              <a:gd name="T73" fmla="*/ 152 h 867"/>
              <a:gd name="T74" fmla="*/ 342 w 637"/>
              <a:gd name="T75" fmla="*/ 61 h 867"/>
              <a:gd name="T76" fmla="*/ 318 w 637"/>
              <a:gd name="T77" fmla="*/ 0 h 867"/>
              <a:gd name="T78" fmla="*/ 294 w 637"/>
              <a:gd name="T79" fmla="*/ 61 h 867"/>
              <a:gd name="T80" fmla="*/ 117 w 637"/>
              <a:gd name="T81" fmla="*/ 155 h 867"/>
              <a:gd name="T82" fmla="*/ 127 w 637"/>
              <a:gd name="T83" fmla="*/ 98 h 867"/>
              <a:gd name="T84" fmla="*/ 94 w 637"/>
              <a:gd name="T85" fmla="*/ 132 h 867"/>
              <a:gd name="T86" fmla="*/ 57 w 637"/>
              <a:gd name="T87" fmla="*/ 322 h 867"/>
              <a:gd name="T88" fmla="*/ 25 w 637"/>
              <a:gd name="T89" fmla="*/ 293 h 867"/>
              <a:gd name="T90" fmla="*/ 25 w 637"/>
              <a:gd name="T91" fmla="*/ 341 h 867"/>
              <a:gd name="T92" fmla="*/ 57 w 637"/>
              <a:gd name="T93" fmla="*/ 322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7" h="867">
                <a:moveTo>
                  <a:pt x="319" y="132"/>
                </a:moveTo>
                <a:cubicBezTo>
                  <a:pt x="214" y="132"/>
                  <a:pt x="129" y="217"/>
                  <a:pt x="129" y="322"/>
                </a:cubicBezTo>
                <a:cubicBezTo>
                  <a:pt x="129" y="372"/>
                  <a:pt x="168" y="432"/>
                  <a:pt x="168" y="433"/>
                </a:cubicBezTo>
                <a:cubicBezTo>
                  <a:pt x="177" y="446"/>
                  <a:pt x="189" y="466"/>
                  <a:pt x="196" y="480"/>
                </a:cubicBezTo>
                <a:lnTo>
                  <a:pt x="237" y="560"/>
                </a:lnTo>
                <a:cubicBezTo>
                  <a:pt x="244" y="575"/>
                  <a:pt x="250" y="595"/>
                  <a:pt x="250" y="607"/>
                </a:cubicBezTo>
                <a:cubicBezTo>
                  <a:pt x="251" y="607"/>
                  <a:pt x="255" y="610"/>
                  <a:pt x="264" y="610"/>
                </a:cubicBezTo>
                <a:lnTo>
                  <a:pt x="373" y="610"/>
                </a:lnTo>
                <a:cubicBezTo>
                  <a:pt x="382" y="610"/>
                  <a:pt x="386" y="607"/>
                  <a:pt x="387" y="606"/>
                </a:cubicBezTo>
                <a:cubicBezTo>
                  <a:pt x="387" y="595"/>
                  <a:pt x="393" y="575"/>
                  <a:pt x="400" y="560"/>
                </a:cubicBezTo>
                <a:lnTo>
                  <a:pt x="441" y="480"/>
                </a:lnTo>
                <a:cubicBezTo>
                  <a:pt x="448" y="467"/>
                  <a:pt x="461" y="445"/>
                  <a:pt x="469" y="433"/>
                </a:cubicBezTo>
                <a:cubicBezTo>
                  <a:pt x="483" y="412"/>
                  <a:pt x="508" y="362"/>
                  <a:pt x="508" y="322"/>
                </a:cubicBezTo>
                <a:cubicBezTo>
                  <a:pt x="508" y="217"/>
                  <a:pt x="423" y="132"/>
                  <a:pt x="319" y="132"/>
                </a:cubicBezTo>
                <a:close/>
                <a:moveTo>
                  <a:pt x="373" y="650"/>
                </a:moveTo>
                <a:lnTo>
                  <a:pt x="264" y="650"/>
                </a:lnTo>
                <a:cubicBezTo>
                  <a:pt x="234" y="650"/>
                  <a:pt x="211" y="631"/>
                  <a:pt x="211" y="607"/>
                </a:cubicBezTo>
                <a:cubicBezTo>
                  <a:pt x="211" y="603"/>
                  <a:pt x="207" y="590"/>
                  <a:pt x="201" y="578"/>
                </a:cubicBezTo>
                <a:lnTo>
                  <a:pt x="160" y="498"/>
                </a:lnTo>
                <a:cubicBezTo>
                  <a:pt x="154" y="486"/>
                  <a:pt x="143" y="466"/>
                  <a:pt x="135" y="455"/>
                </a:cubicBezTo>
                <a:cubicBezTo>
                  <a:pt x="130" y="448"/>
                  <a:pt x="89" y="383"/>
                  <a:pt x="89" y="322"/>
                </a:cubicBezTo>
                <a:cubicBezTo>
                  <a:pt x="89" y="195"/>
                  <a:pt x="192" y="92"/>
                  <a:pt x="319" y="92"/>
                </a:cubicBezTo>
                <a:cubicBezTo>
                  <a:pt x="445" y="92"/>
                  <a:pt x="548" y="195"/>
                  <a:pt x="548" y="322"/>
                </a:cubicBezTo>
                <a:cubicBezTo>
                  <a:pt x="548" y="382"/>
                  <a:pt x="507" y="447"/>
                  <a:pt x="502" y="455"/>
                </a:cubicBezTo>
                <a:cubicBezTo>
                  <a:pt x="495" y="466"/>
                  <a:pt x="483" y="486"/>
                  <a:pt x="477" y="498"/>
                </a:cubicBezTo>
                <a:lnTo>
                  <a:pt x="436" y="578"/>
                </a:lnTo>
                <a:cubicBezTo>
                  <a:pt x="430" y="590"/>
                  <a:pt x="427" y="603"/>
                  <a:pt x="426" y="607"/>
                </a:cubicBezTo>
                <a:cubicBezTo>
                  <a:pt x="426" y="631"/>
                  <a:pt x="403" y="650"/>
                  <a:pt x="373" y="650"/>
                </a:cubicBezTo>
                <a:close/>
                <a:moveTo>
                  <a:pt x="258" y="748"/>
                </a:moveTo>
                <a:cubicBezTo>
                  <a:pt x="241" y="748"/>
                  <a:pt x="228" y="761"/>
                  <a:pt x="228" y="777"/>
                </a:cubicBezTo>
                <a:cubicBezTo>
                  <a:pt x="228" y="794"/>
                  <a:pt x="241" y="807"/>
                  <a:pt x="258" y="807"/>
                </a:cubicBezTo>
                <a:lnTo>
                  <a:pt x="382" y="807"/>
                </a:lnTo>
                <a:cubicBezTo>
                  <a:pt x="399" y="807"/>
                  <a:pt x="413" y="794"/>
                  <a:pt x="413" y="777"/>
                </a:cubicBezTo>
                <a:cubicBezTo>
                  <a:pt x="413" y="761"/>
                  <a:pt x="399" y="748"/>
                  <a:pt x="382" y="748"/>
                </a:cubicBezTo>
                <a:lnTo>
                  <a:pt x="258" y="748"/>
                </a:lnTo>
                <a:close/>
                <a:moveTo>
                  <a:pt x="246" y="796"/>
                </a:moveTo>
                <a:cubicBezTo>
                  <a:pt x="248" y="835"/>
                  <a:pt x="280" y="867"/>
                  <a:pt x="320" y="867"/>
                </a:cubicBezTo>
                <a:cubicBezTo>
                  <a:pt x="360" y="867"/>
                  <a:pt x="393" y="835"/>
                  <a:pt x="394" y="796"/>
                </a:cubicBezTo>
                <a:lnTo>
                  <a:pt x="246" y="796"/>
                </a:lnTo>
                <a:close/>
                <a:moveTo>
                  <a:pt x="413" y="777"/>
                </a:moveTo>
                <a:lnTo>
                  <a:pt x="228" y="777"/>
                </a:lnTo>
                <a:lnTo>
                  <a:pt x="228" y="685"/>
                </a:lnTo>
                <a:lnTo>
                  <a:pt x="413" y="685"/>
                </a:lnTo>
                <a:lnTo>
                  <a:pt x="413" y="777"/>
                </a:lnTo>
                <a:close/>
                <a:moveTo>
                  <a:pt x="441" y="332"/>
                </a:moveTo>
                <a:cubicBezTo>
                  <a:pt x="441" y="348"/>
                  <a:pt x="428" y="362"/>
                  <a:pt x="411" y="362"/>
                </a:cubicBezTo>
                <a:lnTo>
                  <a:pt x="349" y="362"/>
                </a:lnTo>
                <a:lnTo>
                  <a:pt x="349" y="424"/>
                </a:lnTo>
                <a:cubicBezTo>
                  <a:pt x="349" y="441"/>
                  <a:pt x="335" y="455"/>
                  <a:pt x="319" y="455"/>
                </a:cubicBezTo>
                <a:cubicBezTo>
                  <a:pt x="302" y="455"/>
                  <a:pt x="288" y="441"/>
                  <a:pt x="288" y="424"/>
                </a:cubicBezTo>
                <a:lnTo>
                  <a:pt x="288" y="362"/>
                </a:lnTo>
                <a:lnTo>
                  <a:pt x="226" y="362"/>
                </a:lnTo>
                <a:cubicBezTo>
                  <a:pt x="209" y="362"/>
                  <a:pt x="196" y="348"/>
                  <a:pt x="196" y="332"/>
                </a:cubicBezTo>
                <a:cubicBezTo>
                  <a:pt x="196" y="315"/>
                  <a:pt x="209" y="302"/>
                  <a:pt x="226" y="302"/>
                </a:cubicBezTo>
                <a:lnTo>
                  <a:pt x="288" y="302"/>
                </a:lnTo>
                <a:lnTo>
                  <a:pt x="288" y="239"/>
                </a:lnTo>
                <a:cubicBezTo>
                  <a:pt x="288" y="223"/>
                  <a:pt x="302" y="209"/>
                  <a:pt x="319" y="209"/>
                </a:cubicBezTo>
                <a:cubicBezTo>
                  <a:pt x="335" y="209"/>
                  <a:pt x="349" y="223"/>
                  <a:pt x="349" y="239"/>
                </a:cubicBezTo>
                <a:lnTo>
                  <a:pt x="349" y="302"/>
                </a:lnTo>
                <a:lnTo>
                  <a:pt x="411" y="302"/>
                </a:lnTo>
                <a:cubicBezTo>
                  <a:pt x="428" y="302"/>
                  <a:pt x="441" y="315"/>
                  <a:pt x="441" y="332"/>
                </a:cubicBezTo>
                <a:close/>
                <a:moveTo>
                  <a:pt x="612" y="293"/>
                </a:moveTo>
                <a:lnTo>
                  <a:pt x="578" y="293"/>
                </a:lnTo>
                <a:cubicBezTo>
                  <a:pt x="579" y="302"/>
                  <a:pt x="579" y="312"/>
                  <a:pt x="579" y="322"/>
                </a:cubicBezTo>
                <a:cubicBezTo>
                  <a:pt x="579" y="328"/>
                  <a:pt x="579" y="334"/>
                  <a:pt x="578" y="341"/>
                </a:cubicBezTo>
                <a:lnTo>
                  <a:pt x="612" y="341"/>
                </a:lnTo>
                <a:cubicBezTo>
                  <a:pt x="626" y="341"/>
                  <a:pt x="637" y="330"/>
                  <a:pt x="637" y="317"/>
                </a:cubicBezTo>
                <a:cubicBezTo>
                  <a:pt x="637" y="304"/>
                  <a:pt x="626" y="293"/>
                  <a:pt x="612" y="293"/>
                </a:cubicBezTo>
                <a:close/>
                <a:moveTo>
                  <a:pt x="518" y="152"/>
                </a:moveTo>
                <a:lnTo>
                  <a:pt x="542" y="128"/>
                </a:lnTo>
                <a:cubicBezTo>
                  <a:pt x="552" y="118"/>
                  <a:pt x="552" y="103"/>
                  <a:pt x="543" y="93"/>
                </a:cubicBezTo>
                <a:cubicBezTo>
                  <a:pt x="534" y="84"/>
                  <a:pt x="518" y="84"/>
                  <a:pt x="508" y="94"/>
                </a:cubicBezTo>
                <a:lnTo>
                  <a:pt x="484" y="119"/>
                </a:lnTo>
                <a:cubicBezTo>
                  <a:pt x="496" y="129"/>
                  <a:pt x="507" y="140"/>
                  <a:pt x="518" y="152"/>
                </a:cubicBezTo>
                <a:close/>
                <a:moveTo>
                  <a:pt x="318" y="60"/>
                </a:moveTo>
                <a:cubicBezTo>
                  <a:pt x="326" y="60"/>
                  <a:pt x="334" y="61"/>
                  <a:pt x="342" y="61"/>
                </a:cubicBezTo>
                <a:lnTo>
                  <a:pt x="342" y="25"/>
                </a:lnTo>
                <a:cubicBezTo>
                  <a:pt x="342" y="11"/>
                  <a:pt x="331" y="0"/>
                  <a:pt x="318" y="0"/>
                </a:cubicBezTo>
                <a:cubicBezTo>
                  <a:pt x="305" y="0"/>
                  <a:pt x="294" y="11"/>
                  <a:pt x="294" y="25"/>
                </a:cubicBezTo>
                <a:lnTo>
                  <a:pt x="294" y="61"/>
                </a:lnTo>
                <a:cubicBezTo>
                  <a:pt x="302" y="61"/>
                  <a:pt x="310" y="60"/>
                  <a:pt x="318" y="60"/>
                </a:cubicBezTo>
                <a:close/>
                <a:moveTo>
                  <a:pt x="117" y="155"/>
                </a:moveTo>
                <a:cubicBezTo>
                  <a:pt x="127" y="143"/>
                  <a:pt x="138" y="132"/>
                  <a:pt x="151" y="122"/>
                </a:cubicBezTo>
                <a:lnTo>
                  <a:pt x="127" y="98"/>
                </a:lnTo>
                <a:cubicBezTo>
                  <a:pt x="118" y="89"/>
                  <a:pt x="102" y="88"/>
                  <a:pt x="93" y="98"/>
                </a:cubicBezTo>
                <a:cubicBezTo>
                  <a:pt x="84" y="107"/>
                  <a:pt x="84" y="122"/>
                  <a:pt x="94" y="132"/>
                </a:cubicBezTo>
                <a:lnTo>
                  <a:pt x="117" y="155"/>
                </a:lnTo>
                <a:close/>
                <a:moveTo>
                  <a:pt x="57" y="322"/>
                </a:moveTo>
                <a:cubicBezTo>
                  <a:pt x="57" y="312"/>
                  <a:pt x="58" y="302"/>
                  <a:pt x="59" y="293"/>
                </a:cubicBezTo>
                <a:lnTo>
                  <a:pt x="25" y="293"/>
                </a:lnTo>
                <a:cubicBezTo>
                  <a:pt x="11" y="293"/>
                  <a:pt x="0" y="304"/>
                  <a:pt x="0" y="317"/>
                </a:cubicBezTo>
                <a:cubicBezTo>
                  <a:pt x="0" y="330"/>
                  <a:pt x="11" y="341"/>
                  <a:pt x="25" y="341"/>
                </a:cubicBezTo>
                <a:lnTo>
                  <a:pt x="58" y="341"/>
                </a:lnTo>
                <a:cubicBezTo>
                  <a:pt x="57" y="334"/>
                  <a:pt x="57" y="328"/>
                  <a:pt x="57" y="322"/>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 name="Freeform 17"/>
          <p:cNvSpPr>
            <a:spLocks noEditPoints="1"/>
          </p:cNvSpPr>
          <p:nvPr/>
        </p:nvSpPr>
        <p:spPr bwMode="auto">
          <a:xfrm>
            <a:off x="4156160" y="3234532"/>
            <a:ext cx="177800" cy="174625"/>
          </a:xfrm>
          <a:custGeom>
            <a:avLst/>
            <a:gdLst>
              <a:gd name="T0" fmla="*/ 198 w 289"/>
              <a:gd name="T1" fmla="*/ 156 h 283"/>
              <a:gd name="T2" fmla="*/ 233 w 289"/>
              <a:gd name="T3" fmla="*/ 191 h 283"/>
              <a:gd name="T4" fmla="*/ 198 w 289"/>
              <a:gd name="T5" fmla="*/ 226 h 283"/>
              <a:gd name="T6" fmla="*/ 163 w 289"/>
              <a:gd name="T7" fmla="*/ 191 h 283"/>
              <a:gd name="T8" fmla="*/ 198 w 289"/>
              <a:gd name="T9" fmla="*/ 156 h 283"/>
              <a:gd name="T10" fmla="*/ 64 w 289"/>
              <a:gd name="T11" fmla="*/ 3 h 283"/>
              <a:gd name="T12" fmla="*/ 73 w 289"/>
              <a:gd name="T13" fmla="*/ 21 h 283"/>
              <a:gd name="T14" fmla="*/ 54 w 289"/>
              <a:gd name="T15" fmla="*/ 40 h 283"/>
              <a:gd name="T16" fmla="*/ 36 w 289"/>
              <a:gd name="T17" fmla="*/ 57 h 283"/>
              <a:gd name="T18" fmla="*/ 0 w 289"/>
              <a:gd name="T19" fmla="*/ 80 h 283"/>
              <a:gd name="T20" fmla="*/ 119 w 289"/>
              <a:gd name="T21" fmla="*/ 199 h 283"/>
              <a:gd name="T22" fmla="*/ 176 w 289"/>
              <a:gd name="T23" fmla="*/ 275 h 283"/>
              <a:gd name="T24" fmla="*/ 206 w 289"/>
              <a:gd name="T25" fmla="*/ 283 h 283"/>
              <a:gd name="T26" fmla="*/ 289 w 289"/>
              <a:gd name="T27" fmla="*/ 199 h 283"/>
              <a:gd name="T28" fmla="*/ 281 w 289"/>
              <a:gd name="T29" fmla="*/ 169 h 283"/>
              <a:gd name="T30" fmla="*/ 206 w 289"/>
              <a:gd name="T31" fmla="*/ 113 h 283"/>
              <a:gd name="T32" fmla="*/ 93 w 289"/>
              <a:gd name="T33" fmla="*/ 0 h 283"/>
              <a:gd name="T34" fmla="*/ 82 w 289"/>
              <a:gd name="T35" fmla="*/ 12 h 283"/>
              <a:gd name="T36" fmla="*/ 64 w 289"/>
              <a:gd name="T37" fmla="*/ 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9" h="283">
                <a:moveTo>
                  <a:pt x="198" y="156"/>
                </a:moveTo>
                <a:cubicBezTo>
                  <a:pt x="217" y="156"/>
                  <a:pt x="233" y="171"/>
                  <a:pt x="233" y="191"/>
                </a:cubicBezTo>
                <a:cubicBezTo>
                  <a:pt x="233" y="210"/>
                  <a:pt x="217" y="226"/>
                  <a:pt x="198" y="226"/>
                </a:cubicBezTo>
                <a:cubicBezTo>
                  <a:pt x="178" y="226"/>
                  <a:pt x="163" y="210"/>
                  <a:pt x="163" y="191"/>
                </a:cubicBezTo>
                <a:cubicBezTo>
                  <a:pt x="163" y="171"/>
                  <a:pt x="178" y="156"/>
                  <a:pt x="198" y="156"/>
                </a:cubicBezTo>
                <a:close/>
                <a:moveTo>
                  <a:pt x="64" y="3"/>
                </a:moveTo>
                <a:lnTo>
                  <a:pt x="73" y="21"/>
                </a:lnTo>
                <a:lnTo>
                  <a:pt x="54" y="40"/>
                </a:lnTo>
                <a:lnTo>
                  <a:pt x="36" y="57"/>
                </a:lnTo>
                <a:cubicBezTo>
                  <a:pt x="26" y="68"/>
                  <a:pt x="14" y="75"/>
                  <a:pt x="0" y="80"/>
                </a:cubicBezTo>
                <a:lnTo>
                  <a:pt x="119" y="199"/>
                </a:lnTo>
                <a:lnTo>
                  <a:pt x="176" y="275"/>
                </a:lnTo>
                <a:lnTo>
                  <a:pt x="206" y="283"/>
                </a:lnTo>
                <a:lnTo>
                  <a:pt x="289" y="199"/>
                </a:lnTo>
                <a:lnTo>
                  <a:pt x="281" y="169"/>
                </a:lnTo>
                <a:lnTo>
                  <a:pt x="206" y="113"/>
                </a:lnTo>
                <a:lnTo>
                  <a:pt x="93" y="0"/>
                </a:lnTo>
                <a:lnTo>
                  <a:pt x="82" y="12"/>
                </a:lnTo>
                <a:lnTo>
                  <a:pt x="64" y="3"/>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3" name="Freeform 18"/>
          <p:cNvSpPr/>
          <p:nvPr/>
        </p:nvSpPr>
        <p:spPr bwMode="auto">
          <a:xfrm>
            <a:off x="3924385" y="2996407"/>
            <a:ext cx="184150" cy="185738"/>
          </a:xfrm>
          <a:custGeom>
            <a:avLst/>
            <a:gdLst>
              <a:gd name="T0" fmla="*/ 244 w 300"/>
              <a:gd name="T1" fmla="*/ 238 h 301"/>
              <a:gd name="T2" fmla="*/ 263 w 300"/>
              <a:gd name="T3" fmla="*/ 219 h 301"/>
              <a:gd name="T4" fmla="*/ 281 w 300"/>
              <a:gd name="T5" fmla="*/ 228 h 301"/>
              <a:gd name="T6" fmla="*/ 272 w 300"/>
              <a:gd name="T7" fmla="*/ 210 h 301"/>
              <a:gd name="T8" fmla="*/ 291 w 300"/>
              <a:gd name="T9" fmla="*/ 191 h 301"/>
              <a:gd name="T10" fmla="*/ 293 w 300"/>
              <a:gd name="T11" fmla="*/ 189 h 301"/>
              <a:gd name="T12" fmla="*/ 300 w 300"/>
              <a:gd name="T13" fmla="*/ 156 h 301"/>
              <a:gd name="T14" fmla="*/ 144 w 300"/>
              <a:gd name="T15" fmla="*/ 0 h 301"/>
              <a:gd name="T16" fmla="*/ 130 w 300"/>
              <a:gd name="T17" fmla="*/ 15 h 301"/>
              <a:gd name="T18" fmla="*/ 188 w 300"/>
              <a:gd name="T19" fmla="*/ 107 h 301"/>
              <a:gd name="T20" fmla="*/ 106 w 300"/>
              <a:gd name="T21" fmla="*/ 189 h 301"/>
              <a:gd name="T22" fmla="*/ 14 w 300"/>
              <a:gd name="T23" fmla="*/ 131 h 301"/>
              <a:gd name="T24" fmla="*/ 0 w 300"/>
              <a:gd name="T25" fmla="*/ 145 h 301"/>
              <a:gd name="T26" fmla="*/ 156 w 300"/>
              <a:gd name="T27" fmla="*/ 301 h 301"/>
              <a:gd name="T28" fmla="*/ 201 w 300"/>
              <a:gd name="T29" fmla="*/ 289 h 301"/>
              <a:gd name="T30" fmla="*/ 204 w 300"/>
              <a:gd name="T31" fmla="*/ 291 h 301"/>
              <a:gd name="T32" fmla="*/ 227 w 300"/>
              <a:gd name="T33" fmla="*/ 255 h 301"/>
              <a:gd name="T34" fmla="*/ 244 w 300"/>
              <a:gd name="T35" fmla="*/ 23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0" h="301">
                <a:moveTo>
                  <a:pt x="244" y="238"/>
                </a:moveTo>
                <a:lnTo>
                  <a:pt x="263" y="219"/>
                </a:lnTo>
                <a:lnTo>
                  <a:pt x="281" y="228"/>
                </a:lnTo>
                <a:lnTo>
                  <a:pt x="272" y="210"/>
                </a:lnTo>
                <a:lnTo>
                  <a:pt x="291" y="191"/>
                </a:lnTo>
                <a:lnTo>
                  <a:pt x="293" y="189"/>
                </a:lnTo>
                <a:cubicBezTo>
                  <a:pt x="297" y="178"/>
                  <a:pt x="300" y="167"/>
                  <a:pt x="300" y="156"/>
                </a:cubicBezTo>
                <a:cubicBezTo>
                  <a:pt x="300" y="77"/>
                  <a:pt x="224" y="0"/>
                  <a:pt x="144" y="0"/>
                </a:cubicBezTo>
                <a:cubicBezTo>
                  <a:pt x="144" y="0"/>
                  <a:pt x="135" y="10"/>
                  <a:pt x="130" y="15"/>
                </a:cubicBezTo>
                <a:cubicBezTo>
                  <a:pt x="194" y="78"/>
                  <a:pt x="188" y="68"/>
                  <a:pt x="188" y="107"/>
                </a:cubicBezTo>
                <a:cubicBezTo>
                  <a:pt x="188" y="139"/>
                  <a:pt x="137" y="189"/>
                  <a:pt x="106" y="189"/>
                </a:cubicBezTo>
                <a:cubicBezTo>
                  <a:pt x="66" y="189"/>
                  <a:pt x="79" y="196"/>
                  <a:pt x="14" y="131"/>
                </a:cubicBezTo>
                <a:cubicBezTo>
                  <a:pt x="9" y="136"/>
                  <a:pt x="0" y="145"/>
                  <a:pt x="0" y="145"/>
                </a:cubicBezTo>
                <a:cubicBezTo>
                  <a:pt x="0" y="225"/>
                  <a:pt x="76" y="301"/>
                  <a:pt x="156" y="301"/>
                </a:cubicBezTo>
                <a:cubicBezTo>
                  <a:pt x="170" y="301"/>
                  <a:pt x="185" y="296"/>
                  <a:pt x="201" y="289"/>
                </a:cubicBezTo>
                <a:lnTo>
                  <a:pt x="204" y="291"/>
                </a:lnTo>
                <a:cubicBezTo>
                  <a:pt x="208" y="278"/>
                  <a:pt x="216" y="266"/>
                  <a:pt x="227" y="255"/>
                </a:cubicBezTo>
                <a:lnTo>
                  <a:pt x="244" y="238"/>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4" name="Freeform 19"/>
          <p:cNvSpPr/>
          <p:nvPr/>
        </p:nvSpPr>
        <p:spPr bwMode="auto">
          <a:xfrm>
            <a:off x="3924385" y="2996407"/>
            <a:ext cx="414338" cy="412750"/>
          </a:xfrm>
          <a:custGeom>
            <a:avLst/>
            <a:gdLst>
              <a:gd name="T0" fmla="*/ 654 w 678"/>
              <a:gd name="T1" fmla="*/ 65 h 670"/>
              <a:gd name="T2" fmla="*/ 607 w 678"/>
              <a:gd name="T3" fmla="*/ 18 h 670"/>
              <a:gd name="T4" fmla="*/ 562 w 678"/>
              <a:gd name="T5" fmla="*/ 0 h 670"/>
              <a:gd name="T6" fmla="*/ 518 w 678"/>
              <a:gd name="T7" fmla="*/ 18 h 670"/>
              <a:gd name="T8" fmla="*/ 319 w 678"/>
              <a:gd name="T9" fmla="*/ 217 h 670"/>
              <a:gd name="T10" fmla="*/ 311 w 678"/>
              <a:gd name="T11" fmla="*/ 256 h 670"/>
              <a:gd name="T12" fmla="*/ 284 w 678"/>
              <a:gd name="T13" fmla="*/ 267 h 670"/>
              <a:gd name="T14" fmla="*/ 271 w 678"/>
              <a:gd name="T15" fmla="*/ 264 h 670"/>
              <a:gd name="T16" fmla="*/ 254 w 678"/>
              <a:gd name="T17" fmla="*/ 282 h 670"/>
              <a:gd name="T18" fmla="*/ 254 w 678"/>
              <a:gd name="T19" fmla="*/ 371 h 670"/>
              <a:gd name="T20" fmla="*/ 257 w 678"/>
              <a:gd name="T21" fmla="*/ 374 h 670"/>
              <a:gd name="T22" fmla="*/ 102 w 678"/>
              <a:gd name="T23" fmla="*/ 530 h 670"/>
              <a:gd name="T24" fmla="*/ 61 w 678"/>
              <a:gd name="T25" fmla="*/ 545 h 670"/>
              <a:gd name="T26" fmla="*/ 0 w 678"/>
              <a:gd name="T27" fmla="*/ 632 h 670"/>
              <a:gd name="T28" fmla="*/ 39 w 678"/>
              <a:gd name="T29" fmla="*/ 670 h 670"/>
              <a:gd name="T30" fmla="*/ 125 w 678"/>
              <a:gd name="T31" fmla="*/ 610 h 670"/>
              <a:gd name="T32" fmla="*/ 141 w 678"/>
              <a:gd name="T33" fmla="*/ 568 h 670"/>
              <a:gd name="T34" fmla="*/ 296 w 678"/>
              <a:gd name="T35" fmla="*/ 413 h 670"/>
              <a:gd name="T36" fmla="*/ 301 w 678"/>
              <a:gd name="T37" fmla="*/ 418 h 670"/>
              <a:gd name="T38" fmla="*/ 345 w 678"/>
              <a:gd name="T39" fmla="*/ 436 h 670"/>
              <a:gd name="T40" fmla="*/ 390 w 678"/>
              <a:gd name="T41" fmla="*/ 418 h 670"/>
              <a:gd name="T42" fmla="*/ 408 w 678"/>
              <a:gd name="T43" fmla="*/ 400 h 670"/>
              <a:gd name="T44" fmla="*/ 416 w 678"/>
              <a:gd name="T45" fmla="*/ 361 h 670"/>
              <a:gd name="T46" fmla="*/ 442 w 678"/>
              <a:gd name="T47" fmla="*/ 351 h 670"/>
              <a:gd name="T48" fmla="*/ 455 w 678"/>
              <a:gd name="T49" fmla="*/ 353 h 670"/>
              <a:gd name="T50" fmla="*/ 654 w 678"/>
              <a:gd name="T51" fmla="*/ 154 h 670"/>
              <a:gd name="T52" fmla="*/ 654 w 678"/>
              <a:gd name="T53" fmla="*/ 65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8" h="670">
                <a:moveTo>
                  <a:pt x="654" y="65"/>
                </a:moveTo>
                <a:lnTo>
                  <a:pt x="607" y="18"/>
                </a:lnTo>
                <a:cubicBezTo>
                  <a:pt x="595" y="6"/>
                  <a:pt x="579" y="0"/>
                  <a:pt x="562" y="0"/>
                </a:cubicBezTo>
                <a:cubicBezTo>
                  <a:pt x="546" y="0"/>
                  <a:pt x="530" y="6"/>
                  <a:pt x="518" y="18"/>
                </a:cubicBezTo>
                <a:lnTo>
                  <a:pt x="319" y="217"/>
                </a:lnTo>
                <a:cubicBezTo>
                  <a:pt x="325" y="229"/>
                  <a:pt x="320" y="247"/>
                  <a:pt x="311" y="256"/>
                </a:cubicBezTo>
                <a:cubicBezTo>
                  <a:pt x="304" y="263"/>
                  <a:pt x="294" y="267"/>
                  <a:pt x="284" y="267"/>
                </a:cubicBezTo>
                <a:cubicBezTo>
                  <a:pt x="279" y="267"/>
                  <a:pt x="275" y="266"/>
                  <a:pt x="271" y="264"/>
                </a:cubicBezTo>
                <a:lnTo>
                  <a:pt x="254" y="282"/>
                </a:lnTo>
                <a:cubicBezTo>
                  <a:pt x="229" y="306"/>
                  <a:pt x="229" y="347"/>
                  <a:pt x="254" y="371"/>
                </a:cubicBezTo>
                <a:lnTo>
                  <a:pt x="257" y="374"/>
                </a:lnTo>
                <a:lnTo>
                  <a:pt x="102" y="530"/>
                </a:lnTo>
                <a:lnTo>
                  <a:pt x="61" y="545"/>
                </a:lnTo>
                <a:lnTo>
                  <a:pt x="0" y="632"/>
                </a:lnTo>
                <a:lnTo>
                  <a:pt x="39" y="670"/>
                </a:lnTo>
                <a:lnTo>
                  <a:pt x="125" y="610"/>
                </a:lnTo>
                <a:lnTo>
                  <a:pt x="141" y="568"/>
                </a:lnTo>
                <a:lnTo>
                  <a:pt x="296" y="413"/>
                </a:lnTo>
                <a:lnTo>
                  <a:pt x="301" y="418"/>
                </a:lnTo>
                <a:cubicBezTo>
                  <a:pt x="313" y="430"/>
                  <a:pt x="329" y="436"/>
                  <a:pt x="345" y="436"/>
                </a:cubicBezTo>
                <a:cubicBezTo>
                  <a:pt x="362" y="436"/>
                  <a:pt x="378" y="430"/>
                  <a:pt x="390" y="418"/>
                </a:cubicBezTo>
                <a:lnTo>
                  <a:pt x="408" y="400"/>
                </a:lnTo>
                <a:cubicBezTo>
                  <a:pt x="402" y="388"/>
                  <a:pt x="406" y="371"/>
                  <a:pt x="416" y="361"/>
                </a:cubicBezTo>
                <a:cubicBezTo>
                  <a:pt x="422" y="355"/>
                  <a:pt x="433" y="351"/>
                  <a:pt x="442" y="351"/>
                </a:cubicBezTo>
                <a:cubicBezTo>
                  <a:pt x="447" y="351"/>
                  <a:pt x="451" y="352"/>
                  <a:pt x="455" y="353"/>
                </a:cubicBezTo>
                <a:lnTo>
                  <a:pt x="654" y="154"/>
                </a:lnTo>
                <a:cubicBezTo>
                  <a:pt x="678" y="130"/>
                  <a:pt x="678" y="89"/>
                  <a:pt x="654" y="65"/>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5" name="Freeform 20"/>
          <p:cNvSpPr>
            <a:spLocks noEditPoints="1"/>
          </p:cNvSpPr>
          <p:nvPr/>
        </p:nvSpPr>
        <p:spPr bwMode="auto">
          <a:xfrm>
            <a:off x="4937210" y="2986882"/>
            <a:ext cx="477838" cy="479425"/>
          </a:xfrm>
          <a:custGeom>
            <a:avLst/>
            <a:gdLst>
              <a:gd name="T0" fmla="*/ 554 w 781"/>
              <a:gd name="T1" fmla="*/ 391 h 782"/>
              <a:gd name="T2" fmla="*/ 416 w 781"/>
              <a:gd name="T3" fmla="*/ 303 h 782"/>
              <a:gd name="T4" fmla="*/ 233 w 781"/>
              <a:gd name="T5" fmla="*/ 347 h 782"/>
              <a:gd name="T6" fmla="*/ 460 w 781"/>
              <a:gd name="T7" fmla="*/ 538 h 782"/>
              <a:gd name="T8" fmla="*/ 695 w 781"/>
              <a:gd name="T9" fmla="*/ 616 h 782"/>
              <a:gd name="T10" fmla="*/ 679 w 781"/>
              <a:gd name="T11" fmla="*/ 318 h 782"/>
              <a:gd name="T12" fmla="*/ 636 w 781"/>
              <a:gd name="T13" fmla="*/ 270 h 782"/>
              <a:gd name="T14" fmla="*/ 655 w 781"/>
              <a:gd name="T15" fmla="*/ 231 h 782"/>
              <a:gd name="T16" fmla="*/ 684 w 781"/>
              <a:gd name="T17" fmla="*/ 131 h 782"/>
              <a:gd name="T18" fmla="*/ 570 w 781"/>
              <a:gd name="T19" fmla="*/ 109 h 782"/>
              <a:gd name="T20" fmla="*/ 493 w 781"/>
              <a:gd name="T21" fmla="*/ 142 h 782"/>
              <a:gd name="T22" fmla="*/ 465 w 781"/>
              <a:gd name="T23" fmla="*/ 91 h 782"/>
              <a:gd name="T24" fmla="*/ 414 w 781"/>
              <a:gd name="T25" fmla="*/ 0 h 782"/>
              <a:gd name="T26" fmla="*/ 318 w 781"/>
              <a:gd name="T27" fmla="*/ 65 h 782"/>
              <a:gd name="T28" fmla="*/ 318 w 781"/>
              <a:gd name="T29" fmla="*/ 102 h 782"/>
              <a:gd name="T30" fmla="*/ 317 w 781"/>
              <a:gd name="T31" fmla="*/ 107 h 782"/>
              <a:gd name="T32" fmla="*/ 315 w 781"/>
              <a:gd name="T33" fmla="*/ 115 h 782"/>
              <a:gd name="T34" fmla="*/ 313 w 781"/>
              <a:gd name="T35" fmla="*/ 119 h 782"/>
              <a:gd name="T36" fmla="*/ 239 w 781"/>
              <a:gd name="T37" fmla="*/ 135 h 782"/>
              <a:gd name="T38" fmla="*/ 202 w 781"/>
              <a:gd name="T39" fmla="*/ 97 h 782"/>
              <a:gd name="T40" fmla="*/ 98 w 781"/>
              <a:gd name="T41" fmla="*/ 200 h 782"/>
              <a:gd name="T42" fmla="*/ 136 w 781"/>
              <a:gd name="T43" fmla="*/ 240 h 782"/>
              <a:gd name="T44" fmla="*/ 140 w 781"/>
              <a:gd name="T45" fmla="*/ 245 h 782"/>
              <a:gd name="T46" fmla="*/ 143 w 781"/>
              <a:gd name="T47" fmla="*/ 252 h 782"/>
              <a:gd name="T48" fmla="*/ 144 w 781"/>
              <a:gd name="T49" fmla="*/ 258 h 782"/>
              <a:gd name="T50" fmla="*/ 131 w 781"/>
              <a:gd name="T51" fmla="*/ 303 h 782"/>
              <a:gd name="T52" fmla="*/ 65 w 781"/>
              <a:gd name="T53" fmla="*/ 317 h 782"/>
              <a:gd name="T54" fmla="*/ 0 w 781"/>
              <a:gd name="T55" fmla="*/ 413 h 782"/>
              <a:gd name="T56" fmla="*/ 102 w 781"/>
              <a:gd name="T57" fmla="*/ 463 h 782"/>
              <a:gd name="T58" fmla="*/ 110 w 781"/>
              <a:gd name="T59" fmla="*/ 465 h 782"/>
              <a:gd name="T60" fmla="*/ 134 w 781"/>
              <a:gd name="T61" fmla="*/ 542 h 782"/>
              <a:gd name="T62" fmla="*/ 108 w 781"/>
              <a:gd name="T63" fmla="*/ 569 h 782"/>
              <a:gd name="T64" fmla="*/ 130 w 781"/>
              <a:gd name="T65" fmla="*/ 683 h 782"/>
              <a:gd name="T66" fmla="*/ 237 w 781"/>
              <a:gd name="T67" fmla="*/ 646 h 782"/>
              <a:gd name="T68" fmla="*/ 241 w 781"/>
              <a:gd name="T69" fmla="*/ 644 h 782"/>
              <a:gd name="T70" fmla="*/ 248 w 781"/>
              <a:gd name="T71" fmla="*/ 640 h 782"/>
              <a:gd name="T72" fmla="*/ 253 w 781"/>
              <a:gd name="T73" fmla="*/ 638 h 782"/>
              <a:gd name="T74" fmla="*/ 258 w 781"/>
              <a:gd name="T75" fmla="*/ 637 h 782"/>
              <a:gd name="T76" fmla="*/ 265 w 781"/>
              <a:gd name="T77" fmla="*/ 636 h 782"/>
              <a:gd name="T78" fmla="*/ 316 w 781"/>
              <a:gd name="T79" fmla="*/ 691 h 782"/>
              <a:gd name="T80" fmla="*/ 367 w 781"/>
              <a:gd name="T81" fmla="*/ 782 h 782"/>
              <a:gd name="T82" fmla="*/ 463 w 781"/>
              <a:gd name="T83" fmla="*/ 717 h 782"/>
              <a:gd name="T84" fmla="*/ 463 w 781"/>
              <a:gd name="T85" fmla="*/ 680 h 782"/>
              <a:gd name="T86" fmla="*/ 476 w 781"/>
              <a:gd name="T87" fmla="*/ 652 h 782"/>
              <a:gd name="T88" fmla="*/ 489 w 781"/>
              <a:gd name="T89" fmla="*/ 642 h 782"/>
              <a:gd name="T90" fmla="*/ 493 w 781"/>
              <a:gd name="T91" fmla="*/ 640 h 782"/>
              <a:gd name="T92" fmla="*/ 176 w 781"/>
              <a:gd name="T93" fmla="*/ 390 h 782"/>
              <a:gd name="T94" fmla="*/ 596 w 781"/>
              <a:gd name="T95" fmla="*/ 450 h 782"/>
              <a:gd name="T96" fmla="*/ 666 w 781"/>
              <a:gd name="T97" fmla="*/ 468 h 782"/>
              <a:gd name="T98" fmla="*/ 716 w 781"/>
              <a:gd name="T99" fmla="*/ 465 h 782"/>
              <a:gd name="T100" fmla="*/ 781 w 781"/>
              <a:gd name="T101" fmla="*/ 369 h 782"/>
              <a:gd name="T102" fmla="*/ 653 w 781"/>
              <a:gd name="T103" fmla="*/ 679 h 782"/>
              <a:gd name="T104" fmla="*/ 680 w 781"/>
              <a:gd name="T105" fmla="*/ 65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1" h="782">
                <a:moveTo>
                  <a:pt x="695" y="616"/>
                </a:moveTo>
                <a:lnTo>
                  <a:pt x="538" y="461"/>
                </a:lnTo>
                <a:cubicBezTo>
                  <a:pt x="548" y="440"/>
                  <a:pt x="554" y="416"/>
                  <a:pt x="554" y="391"/>
                </a:cubicBezTo>
                <a:cubicBezTo>
                  <a:pt x="554" y="301"/>
                  <a:pt x="481" y="228"/>
                  <a:pt x="391" y="228"/>
                </a:cubicBezTo>
                <a:cubicBezTo>
                  <a:pt x="376" y="228"/>
                  <a:pt x="361" y="230"/>
                  <a:pt x="347" y="234"/>
                </a:cubicBezTo>
                <a:lnTo>
                  <a:pt x="416" y="303"/>
                </a:lnTo>
                <a:cubicBezTo>
                  <a:pt x="445" y="332"/>
                  <a:pt x="443" y="381"/>
                  <a:pt x="412" y="412"/>
                </a:cubicBezTo>
                <a:cubicBezTo>
                  <a:pt x="381" y="444"/>
                  <a:pt x="332" y="446"/>
                  <a:pt x="303" y="417"/>
                </a:cubicBezTo>
                <a:lnTo>
                  <a:pt x="233" y="347"/>
                </a:lnTo>
                <a:cubicBezTo>
                  <a:pt x="230" y="361"/>
                  <a:pt x="228" y="376"/>
                  <a:pt x="228" y="391"/>
                </a:cubicBezTo>
                <a:cubicBezTo>
                  <a:pt x="228" y="481"/>
                  <a:pt x="301" y="554"/>
                  <a:pt x="391" y="554"/>
                </a:cubicBezTo>
                <a:cubicBezTo>
                  <a:pt x="416" y="554"/>
                  <a:pt x="439" y="548"/>
                  <a:pt x="460" y="538"/>
                </a:cubicBezTo>
                <a:lnTo>
                  <a:pt x="617" y="694"/>
                </a:lnTo>
                <a:cubicBezTo>
                  <a:pt x="637" y="714"/>
                  <a:pt x="670" y="712"/>
                  <a:pt x="692" y="691"/>
                </a:cubicBezTo>
                <a:cubicBezTo>
                  <a:pt x="713" y="669"/>
                  <a:pt x="715" y="636"/>
                  <a:pt x="695" y="616"/>
                </a:cubicBezTo>
                <a:close/>
                <a:moveTo>
                  <a:pt x="732" y="319"/>
                </a:moveTo>
                <a:lnTo>
                  <a:pt x="716" y="319"/>
                </a:lnTo>
                <a:lnTo>
                  <a:pt x="679" y="318"/>
                </a:lnTo>
                <a:cubicBezTo>
                  <a:pt x="672" y="318"/>
                  <a:pt x="665" y="315"/>
                  <a:pt x="659" y="311"/>
                </a:cubicBezTo>
                <a:cubicBezTo>
                  <a:pt x="658" y="311"/>
                  <a:pt x="658" y="311"/>
                  <a:pt x="658" y="310"/>
                </a:cubicBezTo>
                <a:cubicBezTo>
                  <a:pt x="645" y="302"/>
                  <a:pt x="636" y="287"/>
                  <a:pt x="636" y="270"/>
                </a:cubicBezTo>
                <a:cubicBezTo>
                  <a:pt x="636" y="264"/>
                  <a:pt x="637" y="259"/>
                  <a:pt x="639" y="254"/>
                </a:cubicBezTo>
                <a:cubicBezTo>
                  <a:pt x="640" y="249"/>
                  <a:pt x="643" y="244"/>
                  <a:pt x="647" y="240"/>
                </a:cubicBezTo>
                <a:lnTo>
                  <a:pt x="655" y="231"/>
                </a:lnTo>
                <a:lnTo>
                  <a:pt x="673" y="213"/>
                </a:lnTo>
                <a:lnTo>
                  <a:pt x="684" y="202"/>
                </a:lnTo>
                <a:cubicBezTo>
                  <a:pt x="700" y="181"/>
                  <a:pt x="700" y="152"/>
                  <a:pt x="684" y="131"/>
                </a:cubicBezTo>
                <a:lnTo>
                  <a:pt x="651" y="99"/>
                </a:lnTo>
                <a:cubicBezTo>
                  <a:pt x="631" y="83"/>
                  <a:pt x="602" y="82"/>
                  <a:pt x="581" y="98"/>
                </a:cubicBezTo>
                <a:lnTo>
                  <a:pt x="570" y="109"/>
                </a:lnTo>
                <a:lnTo>
                  <a:pt x="544" y="135"/>
                </a:lnTo>
                <a:lnTo>
                  <a:pt x="544" y="135"/>
                </a:lnTo>
                <a:cubicBezTo>
                  <a:pt x="529" y="147"/>
                  <a:pt x="510" y="149"/>
                  <a:pt x="493" y="142"/>
                </a:cubicBezTo>
                <a:cubicBezTo>
                  <a:pt x="488" y="139"/>
                  <a:pt x="483" y="136"/>
                  <a:pt x="479" y="132"/>
                </a:cubicBezTo>
                <a:cubicBezTo>
                  <a:pt x="470" y="123"/>
                  <a:pt x="466" y="113"/>
                  <a:pt x="465" y="103"/>
                </a:cubicBezTo>
                <a:lnTo>
                  <a:pt x="465" y="91"/>
                </a:lnTo>
                <a:lnTo>
                  <a:pt x="465" y="65"/>
                </a:lnTo>
                <a:lnTo>
                  <a:pt x="465" y="49"/>
                </a:lnTo>
                <a:cubicBezTo>
                  <a:pt x="461" y="23"/>
                  <a:pt x="440" y="3"/>
                  <a:pt x="414" y="0"/>
                </a:cubicBezTo>
                <a:lnTo>
                  <a:pt x="369" y="0"/>
                </a:lnTo>
                <a:cubicBezTo>
                  <a:pt x="343" y="3"/>
                  <a:pt x="322" y="23"/>
                  <a:pt x="318" y="49"/>
                </a:cubicBezTo>
                <a:lnTo>
                  <a:pt x="318" y="65"/>
                </a:lnTo>
                <a:lnTo>
                  <a:pt x="318" y="91"/>
                </a:lnTo>
                <a:lnTo>
                  <a:pt x="318" y="102"/>
                </a:lnTo>
                <a:lnTo>
                  <a:pt x="318" y="102"/>
                </a:lnTo>
                <a:lnTo>
                  <a:pt x="318" y="102"/>
                </a:lnTo>
                <a:cubicBezTo>
                  <a:pt x="318" y="103"/>
                  <a:pt x="318" y="105"/>
                  <a:pt x="317" y="106"/>
                </a:cubicBezTo>
                <a:cubicBezTo>
                  <a:pt x="317" y="106"/>
                  <a:pt x="317" y="106"/>
                  <a:pt x="317" y="107"/>
                </a:cubicBezTo>
                <a:cubicBezTo>
                  <a:pt x="317" y="108"/>
                  <a:pt x="317" y="109"/>
                  <a:pt x="316" y="111"/>
                </a:cubicBezTo>
                <a:cubicBezTo>
                  <a:pt x="316" y="111"/>
                  <a:pt x="316" y="111"/>
                  <a:pt x="316" y="111"/>
                </a:cubicBezTo>
                <a:cubicBezTo>
                  <a:pt x="316" y="112"/>
                  <a:pt x="315" y="114"/>
                  <a:pt x="315" y="115"/>
                </a:cubicBezTo>
                <a:cubicBezTo>
                  <a:pt x="315" y="115"/>
                  <a:pt x="315" y="115"/>
                  <a:pt x="315" y="115"/>
                </a:cubicBezTo>
                <a:cubicBezTo>
                  <a:pt x="314" y="116"/>
                  <a:pt x="313" y="118"/>
                  <a:pt x="313" y="119"/>
                </a:cubicBezTo>
                <a:cubicBezTo>
                  <a:pt x="313" y="119"/>
                  <a:pt x="313" y="119"/>
                  <a:pt x="313" y="119"/>
                </a:cubicBezTo>
                <a:cubicBezTo>
                  <a:pt x="310" y="125"/>
                  <a:pt x="306" y="130"/>
                  <a:pt x="301" y="134"/>
                </a:cubicBezTo>
                <a:cubicBezTo>
                  <a:pt x="292" y="141"/>
                  <a:pt x="281" y="145"/>
                  <a:pt x="269" y="145"/>
                </a:cubicBezTo>
                <a:cubicBezTo>
                  <a:pt x="258" y="145"/>
                  <a:pt x="247" y="141"/>
                  <a:pt x="239" y="135"/>
                </a:cubicBezTo>
                <a:lnTo>
                  <a:pt x="231" y="127"/>
                </a:lnTo>
                <a:lnTo>
                  <a:pt x="213" y="108"/>
                </a:lnTo>
                <a:lnTo>
                  <a:pt x="202" y="97"/>
                </a:lnTo>
                <a:cubicBezTo>
                  <a:pt x="181" y="81"/>
                  <a:pt x="152" y="81"/>
                  <a:pt x="131" y="98"/>
                </a:cubicBezTo>
                <a:lnTo>
                  <a:pt x="99" y="130"/>
                </a:lnTo>
                <a:cubicBezTo>
                  <a:pt x="82" y="150"/>
                  <a:pt x="82" y="179"/>
                  <a:pt x="98" y="200"/>
                </a:cubicBezTo>
                <a:lnTo>
                  <a:pt x="109" y="212"/>
                </a:lnTo>
                <a:lnTo>
                  <a:pt x="135" y="238"/>
                </a:lnTo>
                <a:cubicBezTo>
                  <a:pt x="136" y="239"/>
                  <a:pt x="136" y="239"/>
                  <a:pt x="136" y="240"/>
                </a:cubicBezTo>
                <a:cubicBezTo>
                  <a:pt x="137" y="240"/>
                  <a:pt x="137" y="241"/>
                  <a:pt x="138" y="242"/>
                </a:cubicBezTo>
                <a:cubicBezTo>
                  <a:pt x="138" y="242"/>
                  <a:pt x="138" y="243"/>
                  <a:pt x="139" y="244"/>
                </a:cubicBezTo>
                <a:cubicBezTo>
                  <a:pt x="139" y="244"/>
                  <a:pt x="140" y="245"/>
                  <a:pt x="140" y="245"/>
                </a:cubicBezTo>
                <a:cubicBezTo>
                  <a:pt x="140" y="246"/>
                  <a:pt x="141" y="247"/>
                  <a:pt x="141" y="248"/>
                </a:cubicBezTo>
                <a:cubicBezTo>
                  <a:pt x="141" y="249"/>
                  <a:pt x="142" y="249"/>
                  <a:pt x="142" y="250"/>
                </a:cubicBezTo>
                <a:cubicBezTo>
                  <a:pt x="142" y="251"/>
                  <a:pt x="142" y="252"/>
                  <a:pt x="143" y="252"/>
                </a:cubicBezTo>
                <a:cubicBezTo>
                  <a:pt x="143" y="253"/>
                  <a:pt x="143" y="253"/>
                  <a:pt x="143" y="254"/>
                </a:cubicBezTo>
                <a:cubicBezTo>
                  <a:pt x="144" y="255"/>
                  <a:pt x="144" y="256"/>
                  <a:pt x="144" y="258"/>
                </a:cubicBezTo>
                <a:cubicBezTo>
                  <a:pt x="144" y="258"/>
                  <a:pt x="144" y="258"/>
                  <a:pt x="144" y="258"/>
                </a:cubicBezTo>
                <a:cubicBezTo>
                  <a:pt x="145" y="259"/>
                  <a:pt x="145" y="261"/>
                  <a:pt x="145" y="262"/>
                </a:cubicBezTo>
                <a:cubicBezTo>
                  <a:pt x="145" y="262"/>
                  <a:pt x="145" y="262"/>
                  <a:pt x="145" y="262"/>
                </a:cubicBezTo>
                <a:cubicBezTo>
                  <a:pt x="147" y="277"/>
                  <a:pt x="142" y="292"/>
                  <a:pt x="131" y="303"/>
                </a:cubicBezTo>
                <a:cubicBezTo>
                  <a:pt x="123" y="311"/>
                  <a:pt x="113" y="316"/>
                  <a:pt x="102" y="317"/>
                </a:cubicBezTo>
                <a:lnTo>
                  <a:pt x="91" y="317"/>
                </a:lnTo>
                <a:lnTo>
                  <a:pt x="65" y="317"/>
                </a:lnTo>
                <a:lnTo>
                  <a:pt x="49" y="317"/>
                </a:lnTo>
                <a:cubicBezTo>
                  <a:pt x="23" y="320"/>
                  <a:pt x="3" y="341"/>
                  <a:pt x="0" y="367"/>
                </a:cubicBezTo>
                <a:lnTo>
                  <a:pt x="0" y="413"/>
                </a:lnTo>
                <a:cubicBezTo>
                  <a:pt x="2" y="439"/>
                  <a:pt x="23" y="460"/>
                  <a:pt x="49" y="463"/>
                </a:cubicBezTo>
                <a:lnTo>
                  <a:pt x="64" y="463"/>
                </a:lnTo>
                <a:lnTo>
                  <a:pt x="102" y="463"/>
                </a:lnTo>
                <a:cubicBezTo>
                  <a:pt x="103" y="464"/>
                  <a:pt x="105" y="464"/>
                  <a:pt x="106" y="464"/>
                </a:cubicBezTo>
                <a:cubicBezTo>
                  <a:pt x="107" y="464"/>
                  <a:pt x="107" y="464"/>
                  <a:pt x="107" y="464"/>
                </a:cubicBezTo>
                <a:cubicBezTo>
                  <a:pt x="108" y="465"/>
                  <a:pt x="109" y="465"/>
                  <a:pt x="110" y="465"/>
                </a:cubicBezTo>
                <a:cubicBezTo>
                  <a:pt x="131" y="471"/>
                  <a:pt x="145" y="490"/>
                  <a:pt x="145" y="512"/>
                </a:cubicBezTo>
                <a:lnTo>
                  <a:pt x="145" y="512"/>
                </a:lnTo>
                <a:cubicBezTo>
                  <a:pt x="145" y="523"/>
                  <a:pt x="141" y="534"/>
                  <a:pt x="134" y="542"/>
                </a:cubicBezTo>
                <a:lnTo>
                  <a:pt x="126" y="550"/>
                </a:lnTo>
                <a:lnTo>
                  <a:pt x="126" y="550"/>
                </a:lnTo>
                <a:lnTo>
                  <a:pt x="108" y="569"/>
                </a:lnTo>
                <a:lnTo>
                  <a:pt x="97" y="580"/>
                </a:lnTo>
                <a:cubicBezTo>
                  <a:pt x="81" y="601"/>
                  <a:pt x="81" y="630"/>
                  <a:pt x="97" y="650"/>
                </a:cubicBezTo>
                <a:lnTo>
                  <a:pt x="130" y="683"/>
                </a:lnTo>
                <a:cubicBezTo>
                  <a:pt x="150" y="699"/>
                  <a:pt x="179" y="700"/>
                  <a:pt x="200" y="684"/>
                </a:cubicBezTo>
                <a:lnTo>
                  <a:pt x="211" y="673"/>
                </a:lnTo>
                <a:lnTo>
                  <a:pt x="237" y="646"/>
                </a:lnTo>
                <a:lnTo>
                  <a:pt x="238" y="646"/>
                </a:lnTo>
                <a:cubicBezTo>
                  <a:pt x="238" y="646"/>
                  <a:pt x="238" y="646"/>
                  <a:pt x="238" y="646"/>
                </a:cubicBezTo>
                <a:cubicBezTo>
                  <a:pt x="239" y="645"/>
                  <a:pt x="240" y="644"/>
                  <a:pt x="241" y="644"/>
                </a:cubicBezTo>
                <a:cubicBezTo>
                  <a:pt x="242" y="643"/>
                  <a:pt x="242" y="643"/>
                  <a:pt x="243" y="643"/>
                </a:cubicBezTo>
                <a:cubicBezTo>
                  <a:pt x="243" y="642"/>
                  <a:pt x="244" y="642"/>
                  <a:pt x="245" y="642"/>
                </a:cubicBezTo>
                <a:cubicBezTo>
                  <a:pt x="246" y="641"/>
                  <a:pt x="247" y="641"/>
                  <a:pt x="248" y="640"/>
                </a:cubicBezTo>
                <a:cubicBezTo>
                  <a:pt x="248" y="640"/>
                  <a:pt x="249" y="640"/>
                  <a:pt x="249" y="640"/>
                </a:cubicBezTo>
                <a:cubicBezTo>
                  <a:pt x="250" y="639"/>
                  <a:pt x="252" y="639"/>
                  <a:pt x="253" y="638"/>
                </a:cubicBezTo>
                <a:cubicBezTo>
                  <a:pt x="253" y="638"/>
                  <a:pt x="253" y="638"/>
                  <a:pt x="253" y="638"/>
                </a:cubicBezTo>
                <a:cubicBezTo>
                  <a:pt x="253" y="638"/>
                  <a:pt x="253" y="638"/>
                  <a:pt x="253" y="638"/>
                </a:cubicBezTo>
                <a:cubicBezTo>
                  <a:pt x="255" y="638"/>
                  <a:pt x="256" y="637"/>
                  <a:pt x="257" y="637"/>
                </a:cubicBezTo>
                <a:cubicBezTo>
                  <a:pt x="257" y="637"/>
                  <a:pt x="257" y="637"/>
                  <a:pt x="258" y="637"/>
                </a:cubicBezTo>
                <a:cubicBezTo>
                  <a:pt x="259" y="637"/>
                  <a:pt x="260" y="637"/>
                  <a:pt x="261" y="636"/>
                </a:cubicBezTo>
                <a:cubicBezTo>
                  <a:pt x="261" y="636"/>
                  <a:pt x="262" y="636"/>
                  <a:pt x="262" y="636"/>
                </a:cubicBezTo>
                <a:cubicBezTo>
                  <a:pt x="263" y="636"/>
                  <a:pt x="264" y="636"/>
                  <a:pt x="265" y="636"/>
                </a:cubicBezTo>
                <a:cubicBezTo>
                  <a:pt x="279" y="635"/>
                  <a:pt x="292" y="640"/>
                  <a:pt x="303" y="650"/>
                </a:cubicBezTo>
                <a:cubicBezTo>
                  <a:pt x="311" y="658"/>
                  <a:pt x="315" y="668"/>
                  <a:pt x="316" y="679"/>
                </a:cubicBezTo>
                <a:lnTo>
                  <a:pt x="316" y="691"/>
                </a:lnTo>
                <a:lnTo>
                  <a:pt x="316" y="717"/>
                </a:lnTo>
                <a:lnTo>
                  <a:pt x="316" y="732"/>
                </a:lnTo>
                <a:cubicBezTo>
                  <a:pt x="320" y="758"/>
                  <a:pt x="340" y="779"/>
                  <a:pt x="367" y="782"/>
                </a:cubicBezTo>
                <a:lnTo>
                  <a:pt x="412" y="782"/>
                </a:lnTo>
                <a:cubicBezTo>
                  <a:pt x="438" y="779"/>
                  <a:pt x="459" y="759"/>
                  <a:pt x="463" y="733"/>
                </a:cubicBezTo>
                <a:lnTo>
                  <a:pt x="463" y="717"/>
                </a:lnTo>
                <a:lnTo>
                  <a:pt x="463" y="691"/>
                </a:lnTo>
                <a:lnTo>
                  <a:pt x="463" y="680"/>
                </a:lnTo>
                <a:lnTo>
                  <a:pt x="463" y="680"/>
                </a:lnTo>
                <a:cubicBezTo>
                  <a:pt x="464" y="671"/>
                  <a:pt x="468" y="662"/>
                  <a:pt x="473" y="655"/>
                </a:cubicBezTo>
                <a:cubicBezTo>
                  <a:pt x="473" y="655"/>
                  <a:pt x="474" y="654"/>
                  <a:pt x="474" y="654"/>
                </a:cubicBezTo>
                <a:cubicBezTo>
                  <a:pt x="475" y="653"/>
                  <a:pt x="475" y="653"/>
                  <a:pt x="476" y="652"/>
                </a:cubicBezTo>
                <a:cubicBezTo>
                  <a:pt x="479" y="649"/>
                  <a:pt x="482" y="646"/>
                  <a:pt x="486" y="644"/>
                </a:cubicBezTo>
                <a:lnTo>
                  <a:pt x="486" y="644"/>
                </a:lnTo>
                <a:cubicBezTo>
                  <a:pt x="487" y="643"/>
                  <a:pt x="488" y="643"/>
                  <a:pt x="489" y="642"/>
                </a:cubicBezTo>
                <a:cubicBezTo>
                  <a:pt x="489" y="642"/>
                  <a:pt x="489" y="642"/>
                  <a:pt x="490" y="642"/>
                </a:cubicBezTo>
                <a:cubicBezTo>
                  <a:pt x="490" y="641"/>
                  <a:pt x="490" y="641"/>
                  <a:pt x="491" y="641"/>
                </a:cubicBezTo>
                <a:cubicBezTo>
                  <a:pt x="492" y="641"/>
                  <a:pt x="493" y="641"/>
                  <a:pt x="493" y="640"/>
                </a:cubicBezTo>
                <a:lnTo>
                  <a:pt x="450" y="597"/>
                </a:lnTo>
                <a:cubicBezTo>
                  <a:pt x="431" y="602"/>
                  <a:pt x="411" y="605"/>
                  <a:pt x="390" y="605"/>
                </a:cubicBezTo>
                <a:cubicBezTo>
                  <a:pt x="272" y="605"/>
                  <a:pt x="176" y="509"/>
                  <a:pt x="176" y="390"/>
                </a:cubicBezTo>
                <a:cubicBezTo>
                  <a:pt x="177" y="272"/>
                  <a:pt x="273" y="176"/>
                  <a:pt x="391" y="177"/>
                </a:cubicBezTo>
                <a:cubicBezTo>
                  <a:pt x="509" y="177"/>
                  <a:pt x="605" y="273"/>
                  <a:pt x="605" y="391"/>
                </a:cubicBezTo>
                <a:cubicBezTo>
                  <a:pt x="605" y="412"/>
                  <a:pt x="602" y="431"/>
                  <a:pt x="596" y="450"/>
                </a:cubicBezTo>
                <a:lnTo>
                  <a:pt x="640" y="493"/>
                </a:lnTo>
                <a:cubicBezTo>
                  <a:pt x="642" y="488"/>
                  <a:pt x="646" y="483"/>
                  <a:pt x="650" y="479"/>
                </a:cubicBezTo>
                <a:cubicBezTo>
                  <a:pt x="655" y="474"/>
                  <a:pt x="660" y="471"/>
                  <a:pt x="666" y="468"/>
                </a:cubicBezTo>
                <a:cubicBezTo>
                  <a:pt x="670" y="467"/>
                  <a:pt x="674" y="465"/>
                  <a:pt x="679" y="465"/>
                </a:cubicBezTo>
                <a:lnTo>
                  <a:pt x="690" y="465"/>
                </a:lnTo>
                <a:lnTo>
                  <a:pt x="716" y="465"/>
                </a:lnTo>
                <a:lnTo>
                  <a:pt x="732" y="465"/>
                </a:lnTo>
                <a:cubicBezTo>
                  <a:pt x="758" y="462"/>
                  <a:pt x="778" y="441"/>
                  <a:pt x="781" y="415"/>
                </a:cubicBezTo>
                <a:lnTo>
                  <a:pt x="781" y="369"/>
                </a:lnTo>
                <a:cubicBezTo>
                  <a:pt x="779" y="343"/>
                  <a:pt x="758" y="322"/>
                  <a:pt x="732" y="319"/>
                </a:cubicBezTo>
                <a:close/>
                <a:moveTo>
                  <a:pt x="653" y="679"/>
                </a:moveTo>
                <a:lnTo>
                  <a:pt x="653" y="679"/>
                </a:lnTo>
                <a:cubicBezTo>
                  <a:pt x="638" y="679"/>
                  <a:pt x="625" y="667"/>
                  <a:pt x="625" y="652"/>
                </a:cubicBezTo>
                <a:cubicBezTo>
                  <a:pt x="625" y="637"/>
                  <a:pt x="638" y="624"/>
                  <a:pt x="653" y="624"/>
                </a:cubicBezTo>
                <a:cubicBezTo>
                  <a:pt x="668" y="624"/>
                  <a:pt x="680" y="637"/>
                  <a:pt x="680" y="652"/>
                </a:cubicBezTo>
                <a:cubicBezTo>
                  <a:pt x="680" y="667"/>
                  <a:pt x="668" y="679"/>
                  <a:pt x="653" y="679"/>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6" name="Freeform 21"/>
          <p:cNvSpPr>
            <a:spLocks noEditPoints="1"/>
          </p:cNvSpPr>
          <p:nvPr/>
        </p:nvSpPr>
        <p:spPr bwMode="auto">
          <a:xfrm>
            <a:off x="5972260" y="2967832"/>
            <a:ext cx="471488" cy="503238"/>
          </a:xfrm>
          <a:custGeom>
            <a:avLst/>
            <a:gdLst>
              <a:gd name="T0" fmla="*/ 231 w 769"/>
              <a:gd name="T1" fmla="*/ 125 h 819"/>
              <a:gd name="T2" fmla="*/ 503 w 769"/>
              <a:gd name="T3" fmla="*/ 91 h 819"/>
              <a:gd name="T4" fmla="*/ 406 w 769"/>
              <a:gd name="T5" fmla="*/ 56 h 819"/>
              <a:gd name="T6" fmla="*/ 294 w 769"/>
              <a:gd name="T7" fmla="*/ 56 h 819"/>
              <a:gd name="T8" fmla="*/ 197 w 769"/>
              <a:gd name="T9" fmla="*/ 91 h 819"/>
              <a:gd name="T10" fmla="*/ 633 w 769"/>
              <a:gd name="T11" fmla="*/ 710 h 819"/>
              <a:gd name="T12" fmla="*/ 643 w 769"/>
              <a:gd name="T13" fmla="*/ 685 h 819"/>
              <a:gd name="T14" fmla="*/ 599 w 769"/>
              <a:gd name="T15" fmla="*/ 532 h 819"/>
              <a:gd name="T16" fmla="*/ 570 w 769"/>
              <a:gd name="T17" fmla="*/ 532 h 819"/>
              <a:gd name="T18" fmla="*/ 570 w 769"/>
              <a:gd name="T19" fmla="*/ 650 h 819"/>
              <a:gd name="T20" fmla="*/ 571 w 769"/>
              <a:gd name="T21" fmla="*/ 653 h 819"/>
              <a:gd name="T22" fmla="*/ 573 w 769"/>
              <a:gd name="T23" fmla="*/ 655 h 819"/>
              <a:gd name="T24" fmla="*/ 574 w 769"/>
              <a:gd name="T25" fmla="*/ 657 h 819"/>
              <a:gd name="T26" fmla="*/ 732 w 769"/>
              <a:gd name="T27" fmla="*/ 541 h 819"/>
              <a:gd name="T28" fmla="*/ 584 w 769"/>
              <a:gd name="T29" fmla="*/ 463 h 819"/>
              <a:gd name="T30" fmla="*/ 551 w 769"/>
              <a:gd name="T31" fmla="*/ 816 h 819"/>
              <a:gd name="T32" fmla="*/ 760 w 769"/>
              <a:gd name="T33" fmla="*/ 675 h 819"/>
              <a:gd name="T34" fmla="*/ 732 w 769"/>
              <a:gd name="T35" fmla="*/ 669 h 819"/>
              <a:gd name="T36" fmla="*/ 585 w 769"/>
              <a:gd name="T37" fmla="*/ 792 h 819"/>
              <a:gd name="T38" fmla="*/ 436 w 769"/>
              <a:gd name="T39" fmla="*/ 613 h 819"/>
              <a:gd name="T40" fmla="*/ 613 w 769"/>
              <a:gd name="T41" fmla="*/ 493 h 819"/>
              <a:gd name="T42" fmla="*/ 732 w 769"/>
              <a:gd name="T43" fmla="*/ 669 h 819"/>
              <a:gd name="T44" fmla="*/ 257 w 769"/>
              <a:gd name="T45" fmla="*/ 668 h 819"/>
              <a:gd name="T46" fmla="*/ 439 w 769"/>
              <a:gd name="T47" fmla="*/ 487 h 819"/>
              <a:gd name="T48" fmla="*/ 477 w 769"/>
              <a:gd name="T49" fmla="*/ 458 h 819"/>
              <a:gd name="T50" fmla="*/ 664 w 769"/>
              <a:gd name="T51" fmla="*/ 278 h 819"/>
              <a:gd name="T52" fmla="*/ 671 w 769"/>
              <a:gd name="T53" fmla="*/ 449 h 819"/>
              <a:gd name="T54" fmla="*/ 700 w 769"/>
              <a:gd name="T55" fmla="*/ 458 h 819"/>
              <a:gd name="T56" fmla="*/ 700 w 769"/>
              <a:gd name="T57" fmla="*/ 189 h 819"/>
              <a:gd name="T58" fmla="*/ 36 w 769"/>
              <a:gd name="T59" fmla="*/ 152 h 819"/>
              <a:gd name="T60" fmla="*/ 0 w 769"/>
              <a:gd name="T61" fmla="*/ 285 h 819"/>
              <a:gd name="T62" fmla="*/ 0 w 769"/>
              <a:gd name="T63" fmla="*/ 487 h 819"/>
              <a:gd name="T64" fmla="*/ 0 w 769"/>
              <a:gd name="T65" fmla="*/ 682 h 819"/>
              <a:gd name="T66" fmla="*/ 387 w 769"/>
              <a:gd name="T67" fmla="*/ 718 h 819"/>
              <a:gd name="T68" fmla="*/ 29 w 769"/>
              <a:gd name="T69" fmla="*/ 285 h 819"/>
              <a:gd name="T70" fmla="*/ 36 w 769"/>
              <a:gd name="T71" fmla="*/ 278 h 819"/>
              <a:gd name="T72" fmla="*/ 229 w 769"/>
              <a:gd name="T73" fmla="*/ 458 h 819"/>
              <a:gd name="T74" fmla="*/ 29 w 769"/>
              <a:gd name="T75" fmla="*/ 285 h 819"/>
              <a:gd name="T76" fmla="*/ 229 w 769"/>
              <a:gd name="T77" fmla="*/ 487 h 819"/>
              <a:gd name="T78" fmla="*/ 36 w 769"/>
              <a:gd name="T79" fmla="*/ 668 h 819"/>
              <a:gd name="T80" fmla="*/ 29 w 769"/>
              <a:gd name="T81" fmla="*/ 487 h 819"/>
              <a:gd name="T82" fmla="*/ 257 w 769"/>
              <a:gd name="T83" fmla="*/ 458 h 819"/>
              <a:gd name="T84" fmla="*/ 257 w 769"/>
              <a:gd name="T85" fmla="*/ 278 h 819"/>
              <a:gd name="T86" fmla="*/ 449 w 769"/>
              <a:gd name="T87" fmla="*/ 458 h 819"/>
              <a:gd name="T88" fmla="*/ 463 w 769"/>
              <a:gd name="T89" fmla="*/ 189 h 819"/>
              <a:gd name="T90" fmla="*/ 488 w 769"/>
              <a:gd name="T91" fmla="*/ 213 h 819"/>
              <a:gd name="T92" fmla="*/ 438 w 769"/>
              <a:gd name="T93" fmla="*/ 213 h 819"/>
              <a:gd name="T94" fmla="*/ 243 w 769"/>
              <a:gd name="T95" fmla="*/ 189 h 819"/>
              <a:gd name="T96" fmla="*/ 268 w 769"/>
              <a:gd name="T97" fmla="*/ 213 h 819"/>
              <a:gd name="T98" fmla="*/ 218 w 769"/>
              <a:gd name="T99" fmla="*/ 213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9" h="819">
                <a:moveTo>
                  <a:pt x="197" y="91"/>
                </a:moveTo>
                <a:cubicBezTo>
                  <a:pt x="197" y="110"/>
                  <a:pt x="212" y="125"/>
                  <a:pt x="231" y="125"/>
                </a:cubicBezTo>
                <a:lnTo>
                  <a:pt x="469" y="125"/>
                </a:lnTo>
                <a:cubicBezTo>
                  <a:pt x="488" y="125"/>
                  <a:pt x="503" y="110"/>
                  <a:pt x="503" y="91"/>
                </a:cubicBezTo>
                <a:cubicBezTo>
                  <a:pt x="503" y="72"/>
                  <a:pt x="488" y="56"/>
                  <a:pt x="469" y="56"/>
                </a:cubicBezTo>
                <a:lnTo>
                  <a:pt x="406" y="56"/>
                </a:lnTo>
                <a:cubicBezTo>
                  <a:pt x="406" y="25"/>
                  <a:pt x="381" y="0"/>
                  <a:pt x="350" y="0"/>
                </a:cubicBezTo>
                <a:cubicBezTo>
                  <a:pt x="319" y="0"/>
                  <a:pt x="294" y="25"/>
                  <a:pt x="294" y="56"/>
                </a:cubicBezTo>
                <a:lnTo>
                  <a:pt x="231" y="56"/>
                </a:lnTo>
                <a:cubicBezTo>
                  <a:pt x="212" y="56"/>
                  <a:pt x="197" y="72"/>
                  <a:pt x="197" y="91"/>
                </a:cubicBezTo>
                <a:close/>
                <a:moveTo>
                  <a:pt x="622" y="706"/>
                </a:moveTo>
                <a:cubicBezTo>
                  <a:pt x="625" y="708"/>
                  <a:pt x="629" y="710"/>
                  <a:pt x="633" y="710"/>
                </a:cubicBezTo>
                <a:cubicBezTo>
                  <a:pt x="636" y="710"/>
                  <a:pt x="640" y="708"/>
                  <a:pt x="643" y="706"/>
                </a:cubicBezTo>
                <a:cubicBezTo>
                  <a:pt x="648" y="700"/>
                  <a:pt x="648" y="691"/>
                  <a:pt x="643" y="685"/>
                </a:cubicBezTo>
                <a:lnTo>
                  <a:pt x="599" y="641"/>
                </a:lnTo>
                <a:lnTo>
                  <a:pt x="599" y="532"/>
                </a:lnTo>
                <a:cubicBezTo>
                  <a:pt x="599" y="524"/>
                  <a:pt x="592" y="518"/>
                  <a:pt x="584" y="518"/>
                </a:cubicBezTo>
                <a:cubicBezTo>
                  <a:pt x="577" y="518"/>
                  <a:pt x="570" y="524"/>
                  <a:pt x="570" y="532"/>
                </a:cubicBezTo>
                <a:lnTo>
                  <a:pt x="570" y="647"/>
                </a:lnTo>
                <a:cubicBezTo>
                  <a:pt x="570" y="648"/>
                  <a:pt x="570" y="649"/>
                  <a:pt x="570" y="650"/>
                </a:cubicBezTo>
                <a:cubicBezTo>
                  <a:pt x="570" y="650"/>
                  <a:pt x="571" y="651"/>
                  <a:pt x="571" y="651"/>
                </a:cubicBezTo>
                <a:cubicBezTo>
                  <a:pt x="571" y="652"/>
                  <a:pt x="571" y="652"/>
                  <a:pt x="571" y="653"/>
                </a:cubicBezTo>
                <a:cubicBezTo>
                  <a:pt x="571" y="653"/>
                  <a:pt x="572" y="654"/>
                  <a:pt x="572" y="654"/>
                </a:cubicBezTo>
                <a:cubicBezTo>
                  <a:pt x="572" y="654"/>
                  <a:pt x="572" y="655"/>
                  <a:pt x="573" y="655"/>
                </a:cubicBezTo>
                <a:cubicBezTo>
                  <a:pt x="573" y="656"/>
                  <a:pt x="574" y="657"/>
                  <a:pt x="574" y="657"/>
                </a:cubicBezTo>
                <a:cubicBezTo>
                  <a:pt x="574" y="657"/>
                  <a:pt x="574" y="657"/>
                  <a:pt x="574" y="657"/>
                </a:cubicBezTo>
                <a:lnTo>
                  <a:pt x="622" y="706"/>
                </a:lnTo>
                <a:close/>
                <a:moveTo>
                  <a:pt x="732" y="541"/>
                </a:moveTo>
                <a:cubicBezTo>
                  <a:pt x="705" y="502"/>
                  <a:pt x="665" y="475"/>
                  <a:pt x="618" y="466"/>
                </a:cubicBezTo>
                <a:cubicBezTo>
                  <a:pt x="607" y="464"/>
                  <a:pt x="596" y="463"/>
                  <a:pt x="584" y="463"/>
                </a:cubicBezTo>
                <a:cubicBezTo>
                  <a:pt x="499" y="463"/>
                  <a:pt x="425" y="524"/>
                  <a:pt x="409" y="608"/>
                </a:cubicBezTo>
                <a:cubicBezTo>
                  <a:pt x="391" y="704"/>
                  <a:pt x="454" y="798"/>
                  <a:pt x="551" y="816"/>
                </a:cubicBezTo>
                <a:cubicBezTo>
                  <a:pt x="562" y="818"/>
                  <a:pt x="573" y="819"/>
                  <a:pt x="585" y="819"/>
                </a:cubicBezTo>
                <a:cubicBezTo>
                  <a:pt x="670" y="819"/>
                  <a:pt x="744" y="759"/>
                  <a:pt x="760" y="675"/>
                </a:cubicBezTo>
                <a:cubicBezTo>
                  <a:pt x="769" y="628"/>
                  <a:pt x="759" y="580"/>
                  <a:pt x="732" y="541"/>
                </a:cubicBezTo>
                <a:close/>
                <a:moveTo>
                  <a:pt x="732" y="669"/>
                </a:moveTo>
                <a:lnTo>
                  <a:pt x="732" y="669"/>
                </a:lnTo>
                <a:cubicBezTo>
                  <a:pt x="719" y="740"/>
                  <a:pt x="657" y="792"/>
                  <a:pt x="585" y="792"/>
                </a:cubicBezTo>
                <a:cubicBezTo>
                  <a:pt x="575" y="792"/>
                  <a:pt x="566" y="791"/>
                  <a:pt x="556" y="789"/>
                </a:cubicBezTo>
                <a:cubicBezTo>
                  <a:pt x="475" y="774"/>
                  <a:pt x="421" y="694"/>
                  <a:pt x="436" y="613"/>
                </a:cubicBezTo>
                <a:cubicBezTo>
                  <a:pt x="450" y="542"/>
                  <a:pt x="512" y="490"/>
                  <a:pt x="584" y="490"/>
                </a:cubicBezTo>
                <a:cubicBezTo>
                  <a:pt x="594" y="490"/>
                  <a:pt x="603" y="491"/>
                  <a:pt x="613" y="493"/>
                </a:cubicBezTo>
                <a:cubicBezTo>
                  <a:pt x="652" y="501"/>
                  <a:pt x="686" y="523"/>
                  <a:pt x="709" y="557"/>
                </a:cubicBezTo>
                <a:cubicBezTo>
                  <a:pt x="732" y="590"/>
                  <a:pt x="740" y="630"/>
                  <a:pt x="732" y="669"/>
                </a:cubicBezTo>
                <a:close/>
                <a:moveTo>
                  <a:pt x="374" y="668"/>
                </a:moveTo>
                <a:lnTo>
                  <a:pt x="257" y="668"/>
                </a:lnTo>
                <a:lnTo>
                  <a:pt x="257" y="487"/>
                </a:lnTo>
                <a:lnTo>
                  <a:pt x="439" y="487"/>
                </a:lnTo>
                <a:cubicBezTo>
                  <a:pt x="451" y="476"/>
                  <a:pt x="464" y="467"/>
                  <a:pt x="478" y="458"/>
                </a:cubicBezTo>
                <a:lnTo>
                  <a:pt x="477" y="458"/>
                </a:lnTo>
                <a:lnTo>
                  <a:pt x="477" y="278"/>
                </a:lnTo>
                <a:lnTo>
                  <a:pt x="664" y="278"/>
                </a:lnTo>
                <a:cubicBezTo>
                  <a:pt x="668" y="278"/>
                  <a:pt x="671" y="281"/>
                  <a:pt x="671" y="285"/>
                </a:cubicBezTo>
                <a:lnTo>
                  <a:pt x="671" y="449"/>
                </a:lnTo>
                <a:cubicBezTo>
                  <a:pt x="681" y="453"/>
                  <a:pt x="691" y="458"/>
                  <a:pt x="700" y="464"/>
                </a:cubicBezTo>
                <a:lnTo>
                  <a:pt x="700" y="458"/>
                </a:lnTo>
                <a:lnTo>
                  <a:pt x="700" y="285"/>
                </a:lnTo>
                <a:lnTo>
                  <a:pt x="700" y="189"/>
                </a:lnTo>
                <a:cubicBezTo>
                  <a:pt x="700" y="169"/>
                  <a:pt x="684" y="152"/>
                  <a:pt x="664" y="152"/>
                </a:cubicBezTo>
                <a:lnTo>
                  <a:pt x="36" y="152"/>
                </a:lnTo>
                <a:cubicBezTo>
                  <a:pt x="16" y="152"/>
                  <a:pt x="0" y="169"/>
                  <a:pt x="0" y="189"/>
                </a:cubicBezTo>
                <a:lnTo>
                  <a:pt x="0" y="285"/>
                </a:lnTo>
                <a:lnTo>
                  <a:pt x="0" y="458"/>
                </a:lnTo>
                <a:lnTo>
                  <a:pt x="0" y="487"/>
                </a:lnTo>
                <a:lnTo>
                  <a:pt x="0" y="660"/>
                </a:lnTo>
                <a:lnTo>
                  <a:pt x="0" y="682"/>
                </a:lnTo>
                <a:cubicBezTo>
                  <a:pt x="0" y="702"/>
                  <a:pt x="16" y="718"/>
                  <a:pt x="36" y="718"/>
                </a:cubicBezTo>
                <a:lnTo>
                  <a:pt x="387" y="718"/>
                </a:lnTo>
                <a:cubicBezTo>
                  <a:pt x="381" y="702"/>
                  <a:pt x="377" y="685"/>
                  <a:pt x="374" y="668"/>
                </a:cubicBezTo>
                <a:close/>
                <a:moveTo>
                  <a:pt x="29" y="285"/>
                </a:moveTo>
                <a:lnTo>
                  <a:pt x="29" y="285"/>
                </a:lnTo>
                <a:cubicBezTo>
                  <a:pt x="29" y="281"/>
                  <a:pt x="32" y="278"/>
                  <a:pt x="36" y="278"/>
                </a:cubicBezTo>
                <a:lnTo>
                  <a:pt x="229" y="278"/>
                </a:lnTo>
                <a:lnTo>
                  <a:pt x="229" y="458"/>
                </a:lnTo>
                <a:lnTo>
                  <a:pt x="29" y="458"/>
                </a:lnTo>
                <a:lnTo>
                  <a:pt x="29" y="285"/>
                </a:lnTo>
                <a:close/>
                <a:moveTo>
                  <a:pt x="229" y="487"/>
                </a:moveTo>
                <a:lnTo>
                  <a:pt x="229" y="487"/>
                </a:lnTo>
                <a:lnTo>
                  <a:pt x="229" y="668"/>
                </a:lnTo>
                <a:lnTo>
                  <a:pt x="36" y="668"/>
                </a:lnTo>
                <a:cubicBezTo>
                  <a:pt x="32" y="668"/>
                  <a:pt x="29" y="664"/>
                  <a:pt x="29" y="660"/>
                </a:cubicBezTo>
                <a:lnTo>
                  <a:pt x="29" y="487"/>
                </a:lnTo>
                <a:lnTo>
                  <a:pt x="229" y="487"/>
                </a:lnTo>
                <a:close/>
                <a:moveTo>
                  <a:pt x="257" y="458"/>
                </a:moveTo>
                <a:lnTo>
                  <a:pt x="257" y="458"/>
                </a:lnTo>
                <a:lnTo>
                  <a:pt x="257" y="278"/>
                </a:lnTo>
                <a:lnTo>
                  <a:pt x="449" y="278"/>
                </a:lnTo>
                <a:lnTo>
                  <a:pt x="449" y="458"/>
                </a:lnTo>
                <a:lnTo>
                  <a:pt x="257" y="458"/>
                </a:lnTo>
                <a:close/>
                <a:moveTo>
                  <a:pt x="463" y="189"/>
                </a:moveTo>
                <a:lnTo>
                  <a:pt x="463" y="189"/>
                </a:lnTo>
                <a:cubicBezTo>
                  <a:pt x="477" y="189"/>
                  <a:pt x="488" y="200"/>
                  <a:pt x="488" y="213"/>
                </a:cubicBezTo>
                <a:cubicBezTo>
                  <a:pt x="488" y="227"/>
                  <a:pt x="477" y="238"/>
                  <a:pt x="463" y="238"/>
                </a:cubicBezTo>
                <a:cubicBezTo>
                  <a:pt x="449" y="238"/>
                  <a:pt x="438" y="227"/>
                  <a:pt x="438" y="213"/>
                </a:cubicBezTo>
                <a:cubicBezTo>
                  <a:pt x="438" y="200"/>
                  <a:pt x="449" y="189"/>
                  <a:pt x="463" y="189"/>
                </a:cubicBezTo>
                <a:close/>
                <a:moveTo>
                  <a:pt x="243" y="189"/>
                </a:moveTo>
                <a:lnTo>
                  <a:pt x="243" y="189"/>
                </a:lnTo>
                <a:cubicBezTo>
                  <a:pt x="257" y="189"/>
                  <a:pt x="268" y="200"/>
                  <a:pt x="268" y="213"/>
                </a:cubicBezTo>
                <a:cubicBezTo>
                  <a:pt x="268" y="227"/>
                  <a:pt x="257" y="238"/>
                  <a:pt x="243" y="238"/>
                </a:cubicBezTo>
                <a:cubicBezTo>
                  <a:pt x="230" y="238"/>
                  <a:pt x="218" y="227"/>
                  <a:pt x="218" y="213"/>
                </a:cubicBezTo>
                <a:cubicBezTo>
                  <a:pt x="218" y="200"/>
                  <a:pt x="230" y="189"/>
                  <a:pt x="243" y="189"/>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7" name="Freeform 22"/>
          <p:cNvSpPr>
            <a:spLocks noEditPoints="1"/>
          </p:cNvSpPr>
          <p:nvPr/>
        </p:nvSpPr>
        <p:spPr bwMode="auto">
          <a:xfrm>
            <a:off x="6869198" y="2942432"/>
            <a:ext cx="368300" cy="482600"/>
          </a:xfrm>
          <a:custGeom>
            <a:avLst/>
            <a:gdLst>
              <a:gd name="T0" fmla="*/ 404 w 603"/>
              <a:gd name="T1" fmla="*/ 194 h 785"/>
              <a:gd name="T2" fmla="*/ 476 w 603"/>
              <a:gd name="T3" fmla="*/ 205 h 785"/>
              <a:gd name="T4" fmla="*/ 465 w 603"/>
              <a:gd name="T5" fmla="*/ 243 h 785"/>
              <a:gd name="T6" fmla="*/ 465 w 603"/>
              <a:gd name="T7" fmla="*/ 267 h 785"/>
              <a:gd name="T8" fmla="*/ 476 w 603"/>
              <a:gd name="T9" fmla="*/ 304 h 785"/>
              <a:gd name="T10" fmla="*/ 404 w 603"/>
              <a:gd name="T11" fmla="*/ 315 h 785"/>
              <a:gd name="T12" fmla="*/ 485 w 603"/>
              <a:gd name="T13" fmla="*/ 337 h 785"/>
              <a:gd name="T14" fmla="*/ 497 w 603"/>
              <a:gd name="T15" fmla="*/ 254 h 785"/>
              <a:gd name="T16" fmla="*/ 499 w 603"/>
              <a:gd name="T17" fmla="*/ 188 h 785"/>
              <a:gd name="T18" fmla="*/ 206 w 603"/>
              <a:gd name="T19" fmla="*/ 170 h 785"/>
              <a:gd name="T20" fmla="*/ 195 w 603"/>
              <a:gd name="T21" fmla="*/ 194 h 785"/>
              <a:gd name="T22" fmla="*/ 230 w 603"/>
              <a:gd name="T23" fmla="*/ 339 h 785"/>
              <a:gd name="T24" fmla="*/ 206 w 603"/>
              <a:gd name="T25" fmla="*/ 170 h 785"/>
              <a:gd name="T26" fmla="*/ 281 w 603"/>
              <a:gd name="T27" fmla="*/ 170 h 785"/>
              <a:gd name="T28" fmla="*/ 334 w 603"/>
              <a:gd name="T29" fmla="*/ 195 h 785"/>
              <a:gd name="T30" fmla="*/ 341 w 603"/>
              <a:gd name="T31" fmla="*/ 236 h 785"/>
              <a:gd name="T32" fmla="*/ 287 w 603"/>
              <a:gd name="T33" fmla="*/ 243 h 785"/>
              <a:gd name="T34" fmla="*/ 365 w 603"/>
              <a:gd name="T35" fmla="*/ 339 h 785"/>
              <a:gd name="T36" fmla="*/ 293 w 603"/>
              <a:gd name="T37" fmla="*/ 277 h 785"/>
              <a:gd name="T38" fmla="*/ 343 w 603"/>
              <a:gd name="T39" fmla="*/ 267 h 785"/>
              <a:gd name="T40" fmla="*/ 365 w 603"/>
              <a:gd name="T41" fmla="*/ 193 h 785"/>
              <a:gd name="T42" fmla="*/ 537 w 603"/>
              <a:gd name="T43" fmla="*/ 0 h 785"/>
              <a:gd name="T44" fmla="*/ 0 w 603"/>
              <a:gd name="T45" fmla="*/ 67 h 785"/>
              <a:gd name="T46" fmla="*/ 537 w 603"/>
              <a:gd name="T47" fmla="*/ 785 h 785"/>
              <a:gd name="T48" fmla="*/ 537 w 603"/>
              <a:gd name="T49" fmla="*/ 0 h 785"/>
              <a:gd name="T50" fmla="*/ 62 w 603"/>
              <a:gd name="T51" fmla="*/ 695 h 785"/>
              <a:gd name="T52" fmla="*/ 112 w 603"/>
              <a:gd name="T53" fmla="*/ 745 h 785"/>
              <a:gd name="T54" fmla="*/ 62 w 603"/>
              <a:gd name="T55" fmla="*/ 579 h 785"/>
              <a:gd name="T56" fmla="*/ 112 w 603"/>
              <a:gd name="T57" fmla="*/ 629 h 785"/>
              <a:gd name="T58" fmla="*/ 62 w 603"/>
              <a:gd name="T59" fmla="*/ 463 h 785"/>
              <a:gd name="T60" fmla="*/ 112 w 603"/>
              <a:gd name="T61" fmla="*/ 513 h 785"/>
              <a:gd name="T62" fmla="*/ 185 w 603"/>
              <a:gd name="T63" fmla="*/ 695 h 785"/>
              <a:gd name="T64" fmla="*/ 236 w 603"/>
              <a:gd name="T65" fmla="*/ 745 h 785"/>
              <a:gd name="T66" fmla="*/ 185 w 603"/>
              <a:gd name="T67" fmla="*/ 579 h 785"/>
              <a:gd name="T68" fmla="*/ 236 w 603"/>
              <a:gd name="T69" fmla="*/ 629 h 785"/>
              <a:gd name="T70" fmla="*/ 185 w 603"/>
              <a:gd name="T71" fmla="*/ 463 h 785"/>
              <a:gd name="T72" fmla="*/ 236 w 603"/>
              <a:gd name="T73" fmla="*/ 513 h 785"/>
              <a:gd name="T74" fmla="*/ 309 w 603"/>
              <a:gd name="T75" fmla="*/ 695 h 785"/>
              <a:gd name="T76" fmla="*/ 359 w 603"/>
              <a:gd name="T77" fmla="*/ 745 h 785"/>
              <a:gd name="T78" fmla="*/ 309 w 603"/>
              <a:gd name="T79" fmla="*/ 579 h 785"/>
              <a:gd name="T80" fmla="*/ 359 w 603"/>
              <a:gd name="T81" fmla="*/ 629 h 785"/>
              <a:gd name="T82" fmla="*/ 309 w 603"/>
              <a:gd name="T83" fmla="*/ 463 h 785"/>
              <a:gd name="T84" fmla="*/ 359 w 603"/>
              <a:gd name="T85" fmla="*/ 513 h 785"/>
              <a:gd name="T86" fmla="*/ 483 w 603"/>
              <a:gd name="T87" fmla="*/ 745 h 785"/>
              <a:gd name="T88" fmla="*/ 483 w 603"/>
              <a:gd name="T89" fmla="*/ 530 h 785"/>
              <a:gd name="T90" fmla="*/ 483 w 603"/>
              <a:gd name="T91" fmla="*/ 513 h 785"/>
              <a:gd name="T92" fmla="*/ 483 w 603"/>
              <a:gd name="T93" fmla="*/ 413 h 785"/>
              <a:gd name="T94" fmla="*/ 542 w 603"/>
              <a:gd name="T95" fmla="*/ 324 h 785"/>
              <a:gd name="T96" fmla="*/ 112 w 603"/>
              <a:gd name="T97" fmla="*/ 371 h 785"/>
              <a:gd name="T98" fmla="*/ 112 w 603"/>
              <a:gd name="T99" fmla="*/ 76 h 785"/>
              <a:gd name="T100" fmla="*/ 542 w 603"/>
              <a:gd name="T101" fmla="*/ 324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3" h="785">
                <a:moveTo>
                  <a:pt x="476" y="170"/>
                </a:moveTo>
                <a:lnTo>
                  <a:pt x="404" y="170"/>
                </a:lnTo>
                <a:lnTo>
                  <a:pt x="404" y="194"/>
                </a:lnTo>
                <a:lnTo>
                  <a:pt x="465" y="194"/>
                </a:lnTo>
                <a:cubicBezTo>
                  <a:pt x="466" y="194"/>
                  <a:pt x="468" y="194"/>
                  <a:pt x="469" y="195"/>
                </a:cubicBezTo>
                <a:cubicBezTo>
                  <a:pt x="474" y="196"/>
                  <a:pt x="476" y="200"/>
                  <a:pt x="476" y="205"/>
                </a:cubicBezTo>
                <a:lnTo>
                  <a:pt x="476" y="232"/>
                </a:lnTo>
                <a:cubicBezTo>
                  <a:pt x="476" y="233"/>
                  <a:pt x="476" y="234"/>
                  <a:pt x="476" y="236"/>
                </a:cubicBezTo>
                <a:cubicBezTo>
                  <a:pt x="474" y="240"/>
                  <a:pt x="470" y="243"/>
                  <a:pt x="465" y="243"/>
                </a:cubicBezTo>
                <a:lnTo>
                  <a:pt x="404" y="243"/>
                </a:lnTo>
                <a:lnTo>
                  <a:pt x="404" y="267"/>
                </a:lnTo>
                <a:lnTo>
                  <a:pt x="465" y="267"/>
                </a:lnTo>
                <a:cubicBezTo>
                  <a:pt x="466" y="267"/>
                  <a:pt x="468" y="267"/>
                  <a:pt x="469" y="267"/>
                </a:cubicBezTo>
                <a:cubicBezTo>
                  <a:pt x="474" y="269"/>
                  <a:pt x="476" y="272"/>
                  <a:pt x="476" y="277"/>
                </a:cubicBezTo>
                <a:lnTo>
                  <a:pt x="476" y="304"/>
                </a:lnTo>
                <a:cubicBezTo>
                  <a:pt x="476" y="305"/>
                  <a:pt x="476" y="307"/>
                  <a:pt x="476" y="308"/>
                </a:cubicBezTo>
                <a:cubicBezTo>
                  <a:pt x="474" y="313"/>
                  <a:pt x="470" y="315"/>
                  <a:pt x="465" y="315"/>
                </a:cubicBezTo>
                <a:lnTo>
                  <a:pt x="404" y="315"/>
                </a:lnTo>
                <a:lnTo>
                  <a:pt x="404" y="339"/>
                </a:lnTo>
                <a:lnTo>
                  <a:pt x="476" y="339"/>
                </a:lnTo>
                <a:cubicBezTo>
                  <a:pt x="479" y="339"/>
                  <a:pt x="482" y="338"/>
                  <a:pt x="485" y="337"/>
                </a:cubicBezTo>
                <a:cubicBezTo>
                  <a:pt x="495" y="333"/>
                  <a:pt x="500" y="325"/>
                  <a:pt x="500" y="316"/>
                </a:cubicBezTo>
                <a:lnTo>
                  <a:pt x="500" y="266"/>
                </a:lnTo>
                <a:cubicBezTo>
                  <a:pt x="500" y="262"/>
                  <a:pt x="499" y="258"/>
                  <a:pt x="497" y="254"/>
                </a:cubicBezTo>
                <a:cubicBezTo>
                  <a:pt x="499" y="251"/>
                  <a:pt x="500" y="247"/>
                  <a:pt x="500" y="243"/>
                </a:cubicBezTo>
                <a:lnTo>
                  <a:pt x="500" y="193"/>
                </a:lnTo>
                <a:cubicBezTo>
                  <a:pt x="500" y="191"/>
                  <a:pt x="500" y="189"/>
                  <a:pt x="499" y="188"/>
                </a:cubicBezTo>
                <a:cubicBezTo>
                  <a:pt x="495" y="176"/>
                  <a:pt x="487" y="170"/>
                  <a:pt x="476" y="170"/>
                </a:cubicBezTo>
                <a:close/>
                <a:moveTo>
                  <a:pt x="206" y="170"/>
                </a:moveTo>
                <a:lnTo>
                  <a:pt x="206" y="170"/>
                </a:lnTo>
                <a:lnTo>
                  <a:pt x="181" y="170"/>
                </a:lnTo>
                <a:lnTo>
                  <a:pt x="181" y="194"/>
                </a:lnTo>
                <a:lnTo>
                  <a:pt x="195" y="194"/>
                </a:lnTo>
                <a:cubicBezTo>
                  <a:pt x="201" y="195"/>
                  <a:pt x="205" y="198"/>
                  <a:pt x="205" y="203"/>
                </a:cubicBezTo>
                <a:lnTo>
                  <a:pt x="205" y="339"/>
                </a:lnTo>
                <a:lnTo>
                  <a:pt x="230" y="339"/>
                </a:lnTo>
                <a:lnTo>
                  <a:pt x="230" y="193"/>
                </a:lnTo>
                <a:cubicBezTo>
                  <a:pt x="230" y="191"/>
                  <a:pt x="230" y="189"/>
                  <a:pt x="229" y="188"/>
                </a:cubicBezTo>
                <a:cubicBezTo>
                  <a:pt x="225" y="176"/>
                  <a:pt x="217" y="170"/>
                  <a:pt x="206" y="170"/>
                </a:cubicBezTo>
                <a:close/>
                <a:moveTo>
                  <a:pt x="343" y="170"/>
                </a:moveTo>
                <a:lnTo>
                  <a:pt x="343" y="170"/>
                </a:lnTo>
                <a:lnTo>
                  <a:pt x="281" y="170"/>
                </a:lnTo>
                <a:lnTo>
                  <a:pt x="281" y="194"/>
                </a:lnTo>
                <a:lnTo>
                  <a:pt x="331" y="194"/>
                </a:lnTo>
                <a:cubicBezTo>
                  <a:pt x="332" y="194"/>
                  <a:pt x="333" y="194"/>
                  <a:pt x="334" y="195"/>
                </a:cubicBezTo>
                <a:cubicBezTo>
                  <a:pt x="339" y="197"/>
                  <a:pt x="341" y="200"/>
                  <a:pt x="341" y="205"/>
                </a:cubicBezTo>
                <a:lnTo>
                  <a:pt x="341" y="232"/>
                </a:lnTo>
                <a:cubicBezTo>
                  <a:pt x="341" y="233"/>
                  <a:pt x="341" y="234"/>
                  <a:pt x="341" y="236"/>
                </a:cubicBezTo>
                <a:cubicBezTo>
                  <a:pt x="339" y="240"/>
                  <a:pt x="336" y="243"/>
                  <a:pt x="331" y="243"/>
                </a:cubicBezTo>
                <a:lnTo>
                  <a:pt x="291" y="243"/>
                </a:lnTo>
                <a:cubicBezTo>
                  <a:pt x="290" y="243"/>
                  <a:pt x="289" y="243"/>
                  <a:pt x="287" y="243"/>
                </a:cubicBezTo>
                <a:cubicBezTo>
                  <a:pt x="275" y="247"/>
                  <a:pt x="269" y="254"/>
                  <a:pt x="269" y="265"/>
                </a:cubicBezTo>
                <a:lnTo>
                  <a:pt x="269" y="339"/>
                </a:lnTo>
                <a:lnTo>
                  <a:pt x="365" y="339"/>
                </a:lnTo>
                <a:lnTo>
                  <a:pt x="365" y="315"/>
                </a:lnTo>
                <a:lnTo>
                  <a:pt x="293" y="315"/>
                </a:lnTo>
                <a:lnTo>
                  <a:pt x="293" y="277"/>
                </a:lnTo>
                <a:cubicBezTo>
                  <a:pt x="293" y="276"/>
                  <a:pt x="293" y="275"/>
                  <a:pt x="293" y="274"/>
                </a:cubicBezTo>
                <a:cubicBezTo>
                  <a:pt x="295" y="269"/>
                  <a:pt x="299" y="267"/>
                  <a:pt x="304" y="267"/>
                </a:cubicBezTo>
                <a:lnTo>
                  <a:pt x="343" y="267"/>
                </a:lnTo>
                <a:cubicBezTo>
                  <a:pt x="344" y="267"/>
                  <a:pt x="346" y="266"/>
                  <a:pt x="347" y="266"/>
                </a:cubicBezTo>
                <a:cubicBezTo>
                  <a:pt x="359" y="262"/>
                  <a:pt x="365" y="255"/>
                  <a:pt x="365" y="244"/>
                </a:cubicBezTo>
                <a:lnTo>
                  <a:pt x="365" y="193"/>
                </a:lnTo>
                <a:lnTo>
                  <a:pt x="365" y="188"/>
                </a:lnTo>
                <a:cubicBezTo>
                  <a:pt x="361" y="176"/>
                  <a:pt x="353" y="170"/>
                  <a:pt x="343" y="170"/>
                </a:cubicBezTo>
                <a:close/>
                <a:moveTo>
                  <a:pt x="537" y="0"/>
                </a:moveTo>
                <a:lnTo>
                  <a:pt x="537" y="0"/>
                </a:lnTo>
                <a:lnTo>
                  <a:pt x="67" y="0"/>
                </a:lnTo>
                <a:cubicBezTo>
                  <a:pt x="30" y="0"/>
                  <a:pt x="0" y="30"/>
                  <a:pt x="0" y="67"/>
                </a:cubicBezTo>
                <a:lnTo>
                  <a:pt x="0" y="718"/>
                </a:lnTo>
                <a:cubicBezTo>
                  <a:pt x="0" y="755"/>
                  <a:pt x="30" y="785"/>
                  <a:pt x="67" y="785"/>
                </a:cubicBezTo>
                <a:lnTo>
                  <a:pt x="537" y="785"/>
                </a:lnTo>
                <a:cubicBezTo>
                  <a:pt x="573" y="785"/>
                  <a:pt x="603" y="755"/>
                  <a:pt x="603" y="718"/>
                </a:cubicBezTo>
                <a:lnTo>
                  <a:pt x="603" y="67"/>
                </a:lnTo>
                <a:cubicBezTo>
                  <a:pt x="603" y="30"/>
                  <a:pt x="573" y="0"/>
                  <a:pt x="537" y="0"/>
                </a:cubicBezTo>
                <a:close/>
                <a:moveTo>
                  <a:pt x="112" y="745"/>
                </a:moveTo>
                <a:lnTo>
                  <a:pt x="112" y="745"/>
                </a:lnTo>
                <a:cubicBezTo>
                  <a:pt x="85" y="745"/>
                  <a:pt x="62" y="722"/>
                  <a:pt x="62" y="695"/>
                </a:cubicBezTo>
                <a:cubicBezTo>
                  <a:pt x="62" y="667"/>
                  <a:pt x="85" y="644"/>
                  <a:pt x="112" y="644"/>
                </a:cubicBezTo>
                <a:cubicBezTo>
                  <a:pt x="140" y="644"/>
                  <a:pt x="163" y="667"/>
                  <a:pt x="163" y="695"/>
                </a:cubicBezTo>
                <a:cubicBezTo>
                  <a:pt x="163" y="722"/>
                  <a:pt x="140" y="745"/>
                  <a:pt x="112" y="745"/>
                </a:cubicBezTo>
                <a:close/>
                <a:moveTo>
                  <a:pt x="112" y="629"/>
                </a:moveTo>
                <a:lnTo>
                  <a:pt x="112" y="629"/>
                </a:lnTo>
                <a:cubicBezTo>
                  <a:pt x="85" y="629"/>
                  <a:pt x="62" y="607"/>
                  <a:pt x="62" y="579"/>
                </a:cubicBezTo>
                <a:cubicBezTo>
                  <a:pt x="62" y="551"/>
                  <a:pt x="85" y="528"/>
                  <a:pt x="112" y="528"/>
                </a:cubicBezTo>
                <a:cubicBezTo>
                  <a:pt x="140" y="528"/>
                  <a:pt x="163" y="551"/>
                  <a:pt x="163" y="579"/>
                </a:cubicBezTo>
                <a:cubicBezTo>
                  <a:pt x="163" y="607"/>
                  <a:pt x="140" y="629"/>
                  <a:pt x="112" y="629"/>
                </a:cubicBezTo>
                <a:close/>
                <a:moveTo>
                  <a:pt x="112" y="513"/>
                </a:moveTo>
                <a:lnTo>
                  <a:pt x="112" y="513"/>
                </a:lnTo>
                <a:cubicBezTo>
                  <a:pt x="85" y="513"/>
                  <a:pt x="62" y="491"/>
                  <a:pt x="62" y="463"/>
                </a:cubicBezTo>
                <a:cubicBezTo>
                  <a:pt x="62" y="435"/>
                  <a:pt x="85" y="413"/>
                  <a:pt x="112" y="413"/>
                </a:cubicBezTo>
                <a:cubicBezTo>
                  <a:pt x="140" y="413"/>
                  <a:pt x="163" y="435"/>
                  <a:pt x="163" y="463"/>
                </a:cubicBezTo>
                <a:cubicBezTo>
                  <a:pt x="163" y="491"/>
                  <a:pt x="140" y="513"/>
                  <a:pt x="112" y="513"/>
                </a:cubicBezTo>
                <a:close/>
                <a:moveTo>
                  <a:pt x="236" y="745"/>
                </a:moveTo>
                <a:lnTo>
                  <a:pt x="236" y="745"/>
                </a:lnTo>
                <a:cubicBezTo>
                  <a:pt x="208" y="745"/>
                  <a:pt x="185" y="722"/>
                  <a:pt x="185" y="695"/>
                </a:cubicBezTo>
                <a:cubicBezTo>
                  <a:pt x="185" y="667"/>
                  <a:pt x="208" y="644"/>
                  <a:pt x="236" y="644"/>
                </a:cubicBezTo>
                <a:cubicBezTo>
                  <a:pt x="264" y="644"/>
                  <a:pt x="286" y="667"/>
                  <a:pt x="286" y="695"/>
                </a:cubicBezTo>
                <a:cubicBezTo>
                  <a:pt x="286" y="722"/>
                  <a:pt x="264" y="745"/>
                  <a:pt x="236" y="745"/>
                </a:cubicBezTo>
                <a:close/>
                <a:moveTo>
                  <a:pt x="236" y="629"/>
                </a:moveTo>
                <a:lnTo>
                  <a:pt x="236" y="629"/>
                </a:lnTo>
                <a:cubicBezTo>
                  <a:pt x="208" y="629"/>
                  <a:pt x="185" y="607"/>
                  <a:pt x="185" y="579"/>
                </a:cubicBezTo>
                <a:cubicBezTo>
                  <a:pt x="185" y="551"/>
                  <a:pt x="208" y="528"/>
                  <a:pt x="236" y="528"/>
                </a:cubicBezTo>
                <a:cubicBezTo>
                  <a:pt x="264" y="528"/>
                  <a:pt x="286" y="551"/>
                  <a:pt x="286" y="579"/>
                </a:cubicBezTo>
                <a:cubicBezTo>
                  <a:pt x="286" y="607"/>
                  <a:pt x="264" y="629"/>
                  <a:pt x="236" y="629"/>
                </a:cubicBezTo>
                <a:close/>
                <a:moveTo>
                  <a:pt x="236" y="513"/>
                </a:moveTo>
                <a:lnTo>
                  <a:pt x="236" y="513"/>
                </a:lnTo>
                <a:cubicBezTo>
                  <a:pt x="208" y="513"/>
                  <a:pt x="185" y="491"/>
                  <a:pt x="185" y="463"/>
                </a:cubicBezTo>
                <a:cubicBezTo>
                  <a:pt x="185" y="435"/>
                  <a:pt x="208" y="413"/>
                  <a:pt x="236" y="413"/>
                </a:cubicBezTo>
                <a:cubicBezTo>
                  <a:pt x="264" y="413"/>
                  <a:pt x="286" y="435"/>
                  <a:pt x="286" y="463"/>
                </a:cubicBezTo>
                <a:cubicBezTo>
                  <a:pt x="286" y="491"/>
                  <a:pt x="264" y="513"/>
                  <a:pt x="236" y="513"/>
                </a:cubicBezTo>
                <a:close/>
                <a:moveTo>
                  <a:pt x="359" y="745"/>
                </a:moveTo>
                <a:lnTo>
                  <a:pt x="359" y="745"/>
                </a:lnTo>
                <a:cubicBezTo>
                  <a:pt x="331" y="745"/>
                  <a:pt x="309" y="722"/>
                  <a:pt x="309" y="695"/>
                </a:cubicBezTo>
                <a:cubicBezTo>
                  <a:pt x="309" y="667"/>
                  <a:pt x="331" y="644"/>
                  <a:pt x="359" y="644"/>
                </a:cubicBezTo>
                <a:cubicBezTo>
                  <a:pt x="387" y="644"/>
                  <a:pt x="410" y="667"/>
                  <a:pt x="410" y="695"/>
                </a:cubicBezTo>
                <a:cubicBezTo>
                  <a:pt x="410" y="722"/>
                  <a:pt x="387" y="745"/>
                  <a:pt x="359" y="745"/>
                </a:cubicBezTo>
                <a:close/>
                <a:moveTo>
                  <a:pt x="359" y="629"/>
                </a:moveTo>
                <a:lnTo>
                  <a:pt x="359" y="629"/>
                </a:lnTo>
                <a:cubicBezTo>
                  <a:pt x="331" y="629"/>
                  <a:pt x="309" y="607"/>
                  <a:pt x="309" y="579"/>
                </a:cubicBezTo>
                <a:cubicBezTo>
                  <a:pt x="309" y="551"/>
                  <a:pt x="331" y="528"/>
                  <a:pt x="359" y="528"/>
                </a:cubicBezTo>
                <a:cubicBezTo>
                  <a:pt x="387" y="528"/>
                  <a:pt x="410" y="551"/>
                  <a:pt x="410" y="579"/>
                </a:cubicBezTo>
                <a:cubicBezTo>
                  <a:pt x="410" y="607"/>
                  <a:pt x="387" y="629"/>
                  <a:pt x="359" y="629"/>
                </a:cubicBezTo>
                <a:close/>
                <a:moveTo>
                  <a:pt x="359" y="513"/>
                </a:moveTo>
                <a:lnTo>
                  <a:pt x="359" y="513"/>
                </a:lnTo>
                <a:cubicBezTo>
                  <a:pt x="331" y="513"/>
                  <a:pt x="309" y="491"/>
                  <a:pt x="309" y="463"/>
                </a:cubicBezTo>
                <a:cubicBezTo>
                  <a:pt x="309" y="435"/>
                  <a:pt x="331" y="413"/>
                  <a:pt x="359" y="413"/>
                </a:cubicBezTo>
                <a:cubicBezTo>
                  <a:pt x="387" y="413"/>
                  <a:pt x="410" y="435"/>
                  <a:pt x="410" y="463"/>
                </a:cubicBezTo>
                <a:cubicBezTo>
                  <a:pt x="410" y="491"/>
                  <a:pt x="387" y="513"/>
                  <a:pt x="359" y="513"/>
                </a:cubicBezTo>
                <a:close/>
                <a:moveTo>
                  <a:pt x="528" y="698"/>
                </a:moveTo>
                <a:lnTo>
                  <a:pt x="528" y="698"/>
                </a:lnTo>
                <a:cubicBezTo>
                  <a:pt x="528" y="724"/>
                  <a:pt x="508" y="745"/>
                  <a:pt x="483" y="745"/>
                </a:cubicBezTo>
                <a:cubicBezTo>
                  <a:pt x="459" y="745"/>
                  <a:pt x="439" y="724"/>
                  <a:pt x="439" y="698"/>
                </a:cubicBezTo>
                <a:lnTo>
                  <a:pt x="439" y="576"/>
                </a:lnTo>
                <a:cubicBezTo>
                  <a:pt x="439" y="551"/>
                  <a:pt x="459" y="530"/>
                  <a:pt x="483" y="530"/>
                </a:cubicBezTo>
                <a:cubicBezTo>
                  <a:pt x="508" y="530"/>
                  <a:pt x="528" y="551"/>
                  <a:pt x="528" y="576"/>
                </a:cubicBezTo>
                <a:lnTo>
                  <a:pt x="528" y="698"/>
                </a:lnTo>
                <a:close/>
                <a:moveTo>
                  <a:pt x="483" y="513"/>
                </a:moveTo>
                <a:lnTo>
                  <a:pt x="483" y="513"/>
                </a:lnTo>
                <a:cubicBezTo>
                  <a:pt x="455" y="513"/>
                  <a:pt x="432" y="491"/>
                  <a:pt x="432" y="463"/>
                </a:cubicBezTo>
                <a:cubicBezTo>
                  <a:pt x="432" y="435"/>
                  <a:pt x="455" y="413"/>
                  <a:pt x="483" y="413"/>
                </a:cubicBezTo>
                <a:cubicBezTo>
                  <a:pt x="510" y="413"/>
                  <a:pt x="533" y="435"/>
                  <a:pt x="533" y="463"/>
                </a:cubicBezTo>
                <a:cubicBezTo>
                  <a:pt x="533" y="491"/>
                  <a:pt x="510" y="513"/>
                  <a:pt x="483" y="513"/>
                </a:cubicBezTo>
                <a:close/>
                <a:moveTo>
                  <a:pt x="542" y="324"/>
                </a:moveTo>
                <a:lnTo>
                  <a:pt x="542" y="324"/>
                </a:lnTo>
                <a:cubicBezTo>
                  <a:pt x="542" y="350"/>
                  <a:pt x="521" y="371"/>
                  <a:pt x="495" y="371"/>
                </a:cubicBezTo>
                <a:lnTo>
                  <a:pt x="112" y="371"/>
                </a:lnTo>
                <a:cubicBezTo>
                  <a:pt x="86" y="371"/>
                  <a:pt x="65" y="350"/>
                  <a:pt x="65" y="324"/>
                </a:cubicBezTo>
                <a:lnTo>
                  <a:pt x="65" y="122"/>
                </a:lnTo>
                <a:cubicBezTo>
                  <a:pt x="65" y="97"/>
                  <a:pt x="86" y="76"/>
                  <a:pt x="112" y="76"/>
                </a:cubicBezTo>
                <a:lnTo>
                  <a:pt x="495" y="76"/>
                </a:lnTo>
                <a:cubicBezTo>
                  <a:pt x="521" y="76"/>
                  <a:pt x="542" y="97"/>
                  <a:pt x="542" y="122"/>
                </a:cubicBezTo>
                <a:lnTo>
                  <a:pt x="542" y="324"/>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8" name="Freeform 23"/>
          <p:cNvSpPr>
            <a:spLocks noEditPoints="1"/>
          </p:cNvSpPr>
          <p:nvPr/>
        </p:nvSpPr>
        <p:spPr bwMode="auto">
          <a:xfrm>
            <a:off x="2016210" y="3731420"/>
            <a:ext cx="422275" cy="479425"/>
          </a:xfrm>
          <a:custGeom>
            <a:avLst/>
            <a:gdLst>
              <a:gd name="T0" fmla="*/ 441 w 691"/>
              <a:gd name="T1" fmla="*/ 98 h 782"/>
              <a:gd name="T2" fmla="*/ 343 w 691"/>
              <a:gd name="T3" fmla="*/ 196 h 782"/>
              <a:gd name="T4" fmla="*/ 245 w 691"/>
              <a:gd name="T5" fmla="*/ 196 h 782"/>
              <a:gd name="T6" fmla="*/ 147 w 691"/>
              <a:gd name="T7" fmla="*/ 98 h 782"/>
              <a:gd name="T8" fmla="*/ 245 w 691"/>
              <a:gd name="T9" fmla="*/ 0 h 782"/>
              <a:gd name="T10" fmla="*/ 343 w 691"/>
              <a:gd name="T11" fmla="*/ 0 h 782"/>
              <a:gd name="T12" fmla="*/ 441 w 691"/>
              <a:gd name="T13" fmla="*/ 98 h 782"/>
              <a:gd name="T14" fmla="*/ 384 w 691"/>
              <a:gd name="T15" fmla="*/ 540 h 782"/>
              <a:gd name="T16" fmla="*/ 379 w 691"/>
              <a:gd name="T17" fmla="*/ 580 h 782"/>
              <a:gd name="T18" fmla="*/ 535 w 691"/>
              <a:gd name="T19" fmla="*/ 736 h 782"/>
              <a:gd name="T20" fmla="*/ 688 w 691"/>
              <a:gd name="T21" fmla="*/ 613 h 782"/>
              <a:gd name="T22" fmla="*/ 691 w 691"/>
              <a:gd name="T23" fmla="*/ 580 h 782"/>
              <a:gd name="T24" fmla="*/ 535 w 691"/>
              <a:gd name="T25" fmla="*/ 423 h 782"/>
              <a:gd name="T26" fmla="*/ 384 w 691"/>
              <a:gd name="T27" fmla="*/ 540 h 782"/>
              <a:gd name="T28" fmla="*/ 607 w 691"/>
              <a:gd name="T29" fmla="*/ 507 h 782"/>
              <a:gd name="T30" fmla="*/ 607 w 691"/>
              <a:gd name="T31" fmla="*/ 507 h 782"/>
              <a:gd name="T32" fmla="*/ 607 w 691"/>
              <a:gd name="T33" fmla="*/ 555 h 782"/>
              <a:gd name="T34" fmla="*/ 583 w 691"/>
              <a:gd name="T35" fmla="*/ 580 h 782"/>
              <a:gd name="T36" fmla="*/ 607 w 691"/>
              <a:gd name="T37" fmla="*/ 604 h 782"/>
              <a:gd name="T38" fmla="*/ 607 w 691"/>
              <a:gd name="T39" fmla="*/ 652 h 782"/>
              <a:gd name="T40" fmla="*/ 560 w 691"/>
              <a:gd name="T41" fmla="*/ 652 h 782"/>
              <a:gd name="T42" fmla="*/ 535 w 691"/>
              <a:gd name="T43" fmla="*/ 627 h 782"/>
              <a:gd name="T44" fmla="*/ 511 w 691"/>
              <a:gd name="T45" fmla="*/ 652 h 782"/>
              <a:gd name="T46" fmla="*/ 463 w 691"/>
              <a:gd name="T47" fmla="*/ 652 h 782"/>
              <a:gd name="T48" fmla="*/ 463 w 691"/>
              <a:gd name="T49" fmla="*/ 604 h 782"/>
              <a:gd name="T50" fmla="*/ 487 w 691"/>
              <a:gd name="T51" fmla="*/ 580 h 782"/>
              <a:gd name="T52" fmla="*/ 463 w 691"/>
              <a:gd name="T53" fmla="*/ 555 h 782"/>
              <a:gd name="T54" fmla="*/ 463 w 691"/>
              <a:gd name="T55" fmla="*/ 507 h 782"/>
              <a:gd name="T56" fmla="*/ 511 w 691"/>
              <a:gd name="T57" fmla="*/ 507 h 782"/>
              <a:gd name="T58" fmla="*/ 535 w 691"/>
              <a:gd name="T59" fmla="*/ 532 h 782"/>
              <a:gd name="T60" fmla="*/ 560 w 691"/>
              <a:gd name="T61" fmla="*/ 507 h 782"/>
              <a:gd name="T62" fmla="*/ 607 w 691"/>
              <a:gd name="T63" fmla="*/ 507 h 782"/>
              <a:gd name="T64" fmla="*/ 488 w 691"/>
              <a:gd name="T65" fmla="*/ 98 h 782"/>
              <a:gd name="T66" fmla="*/ 490 w 691"/>
              <a:gd name="T67" fmla="*/ 120 h 782"/>
              <a:gd name="T68" fmla="*/ 367 w 691"/>
              <a:gd name="T69" fmla="*/ 243 h 782"/>
              <a:gd name="T70" fmla="*/ 220 w 691"/>
              <a:gd name="T71" fmla="*/ 243 h 782"/>
              <a:gd name="T72" fmla="*/ 98 w 691"/>
              <a:gd name="T73" fmla="*/ 120 h 782"/>
              <a:gd name="T74" fmla="*/ 100 w 691"/>
              <a:gd name="T75" fmla="*/ 98 h 782"/>
              <a:gd name="T76" fmla="*/ 0 w 691"/>
              <a:gd name="T77" fmla="*/ 218 h 782"/>
              <a:gd name="T78" fmla="*/ 0 w 691"/>
              <a:gd name="T79" fmla="*/ 659 h 782"/>
              <a:gd name="T80" fmla="*/ 122 w 691"/>
              <a:gd name="T81" fmla="*/ 782 h 782"/>
              <a:gd name="T82" fmla="*/ 448 w 691"/>
              <a:gd name="T83" fmla="*/ 782 h 782"/>
              <a:gd name="T84" fmla="*/ 315 w 691"/>
              <a:gd name="T85" fmla="*/ 580 h 782"/>
              <a:gd name="T86" fmla="*/ 534 w 691"/>
              <a:gd name="T87" fmla="*/ 361 h 782"/>
              <a:gd name="T88" fmla="*/ 588 w 691"/>
              <a:gd name="T89" fmla="*/ 368 h 782"/>
              <a:gd name="T90" fmla="*/ 588 w 691"/>
              <a:gd name="T91" fmla="*/ 218 h 782"/>
              <a:gd name="T92" fmla="*/ 488 w 691"/>
              <a:gd name="T93" fmla="*/ 98 h 782"/>
              <a:gd name="T94" fmla="*/ 275 w 691"/>
              <a:gd name="T95" fmla="*/ 490 h 782"/>
              <a:gd name="T96" fmla="*/ 275 w 691"/>
              <a:gd name="T97" fmla="*/ 490 h 782"/>
              <a:gd name="T98" fmla="*/ 122 w 691"/>
              <a:gd name="T99" fmla="*/ 490 h 782"/>
              <a:gd name="T100" fmla="*/ 98 w 691"/>
              <a:gd name="T101" fmla="*/ 466 h 782"/>
              <a:gd name="T102" fmla="*/ 122 w 691"/>
              <a:gd name="T103" fmla="*/ 441 h 782"/>
              <a:gd name="T104" fmla="*/ 275 w 691"/>
              <a:gd name="T105" fmla="*/ 441 h 782"/>
              <a:gd name="T106" fmla="*/ 300 w 691"/>
              <a:gd name="T107" fmla="*/ 466 h 782"/>
              <a:gd name="T108" fmla="*/ 275 w 691"/>
              <a:gd name="T109" fmla="*/ 490 h 782"/>
              <a:gd name="T110" fmla="*/ 324 w 691"/>
              <a:gd name="T111" fmla="*/ 392 h 782"/>
              <a:gd name="T112" fmla="*/ 324 w 691"/>
              <a:gd name="T113" fmla="*/ 392 h 782"/>
              <a:gd name="T114" fmla="*/ 122 w 691"/>
              <a:gd name="T115" fmla="*/ 392 h 782"/>
              <a:gd name="T116" fmla="*/ 98 w 691"/>
              <a:gd name="T117" fmla="*/ 367 h 782"/>
              <a:gd name="T118" fmla="*/ 122 w 691"/>
              <a:gd name="T119" fmla="*/ 343 h 782"/>
              <a:gd name="T120" fmla="*/ 324 w 691"/>
              <a:gd name="T121" fmla="*/ 343 h 782"/>
              <a:gd name="T122" fmla="*/ 349 w 691"/>
              <a:gd name="T123" fmla="*/ 367 h 782"/>
              <a:gd name="T124" fmla="*/ 324 w 691"/>
              <a:gd name="T125" fmla="*/ 39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91"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384" y="540"/>
                </a:moveTo>
                <a:cubicBezTo>
                  <a:pt x="380" y="553"/>
                  <a:pt x="379" y="566"/>
                  <a:pt x="379" y="580"/>
                </a:cubicBezTo>
                <a:cubicBezTo>
                  <a:pt x="379" y="666"/>
                  <a:pt x="449" y="736"/>
                  <a:pt x="535" y="736"/>
                </a:cubicBezTo>
                <a:cubicBezTo>
                  <a:pt x="610" y="736"/>
                  <a:pt x="673" y="683"/>
                  <a:pt x="688" y="613"/>
                </a:cubicBezTo>
                <a:cubicBezTo>
                  <a:pt x="690" y="602"/>
                  <a:pt x="691" y="591"/>
                  <a:pt x="691" y="580"/>
                </a:cubicBezTo>
                <a:cubicBezTo>
                  <a:pt x="691" y="493"/>
                  <a:pt x="621" y="423"/>
                  <a:pt x="535" y="423"/>
                </a:cubicBezTo>
                <a:cubicBezTo>
                  <a:pt x="462" y="423"/>
                  <a:pt x="401" y="473"/>
                  <a:pt x="384" y="540"/>
                </a:cubicBezTo>
                <a:close/>
                <a:moveTo>
                  <a:pt x="607" y="507"/>
                </a:moveTo>
                <a:lnTo>
                  <a:pt x="607" y="507"/>
                </a:lnTo>
                <a:cubicBezTo>
                  <a:pt x="620" y="520"/>
                  <a:pt x="620" y="542"/>
                  <a:pt x="607" y="555"/>
                </a:cubicBezTo>
                <a:lnTo>
                  <a:pt x="583" y="580"/>
                </a:lnTo>
                <a:lnTo>
                  <a:pt x="607" y="604"/>
                </a:lnTo>
                <a:cubicBezTo>
                  <a:pt x="620" y="617"/>
                  <a:pt x="620" y="639"/>
                  <a:pt x="607" y="652"/>
                </a:cubicBezTo>
                <a:cubicBezTo>
                  <a:pt x="594" y="665"/>
                  <a:pt x="573" y="665"/>
                  <a:pt x="560" y="652"/>
                </a:cubicBezTo>
                <a:lnTo>
                  <a:pt x="535" y="627"/>
                </a:lnTo>
                <a:lnTo>
                  <a:pt x="511" y="652"/>
                </a:lnTo>
                <a:cubicBezTo>
                  <a:pt x="497" y="665"/>
                  <a:pt x="476" y="665"/>
                  <a:pt x="463" y="652"/>
                </a:cubicBezTo>
                <a:cubicBezTo>
                  <a:pt x="450" y="639"/>
                  <a:pt x="450" y="617"/>
                  <a:pt x="463" y="604"/>
                </a:cubicBezTo>
                <a:lnTo>
                  <a:pt x="487" y="580"/>
                </a:lnTo>
                <a:lnTo>
                  <a:pt x="463" y="555"/>
                </a:lnTo>
                <a:cubicBezTo>
                  <a:pt x="450" y="542"/>
                  <a:pt x="450" y="520"/>
                  <a:pt x="463" y="507"/>
                </a:cubicBezTo>
                <a:cubicBezTo>
                  <a:pt x="476" y="494"/>
                  <a:pt x="497" y="494"/>
                  <a:pt x="511" y="507"/>
                </a:cubicBezTo>
                <a:lnTo>
                  <a:pt x="535" y="532"/>
                </a:lnTo>
                <a:lnTo>
                  <a:pt x="560" y="507"/>
                </a:lnTo>
                <a:cubicBezTo>
                  <a:pt x="573" y="494"/>
                  <a:pt x="594" y="494"/>
                  <a:pt x="607" y="507"/>
                </a:cubicBezTo>
                <a:close/>
                <a:moveTo>
                  <a:pt x="488" y="98"/>
                </a:moveTo>
                <a:cubicBezTo>
                  <a:pt x="489" y="105"/>
                  <a:pt x="490" y="113"/>
                  <a:pt x="490" y="120"/>
                </a:cubicBezTo>
                <a:cubicBezTo>
                  <a:pt x="490" y="188"/>
                  <a:pt x="435" y="243"/>
                  <a:pt x="367" y="243"/>
                </a:cubicBezTo>
                <a:lnTo>
                  <a:pt x="220" y="243"/>
                </a:lnTo>
                <a:cubicBezTo>
                  <a:pt x="152" y="243"/>
                  <a:pt x="98" y="188"/>
                  <a:pt x="98" y="120"/>
                </a:cubicBezTo>
                <a:cubicBezTo>
                  <a:pt x="98" y="113"/>
                  <a:pt x="98" y="105"/>
                  <a:pt x="100" y="98"/>
                </a:cubicBezTo>
                <a:cubicBezTo>
                  <a:pt x="43" y="108"/>
                  <a:pt x="0" y="158"/>
                  <a:pt x="0" y="218"/>
                </a:cubicBezTo>
                <a:lnTo>
                  <a:pt x="0" y="659"/>
                </a:lnTo>
                <a:cubicBezTo>
                  <a:pt x="0" y="727"/>
                  <a:pt x="54"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8"/>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7"/>
                </a:cubicBezTo>
                <a:cubicBezTo>
                  <a:pt x="98" y="354"/>
                  <a:pt x="109" y="343"/>
                  <a:pt x="122" y="343"/>
                </a:cubicBezTo>
                <a:lnTo>
                  <a:pt x="324" y="343"/>
                </a:lnTo>
                <a:cubicBezTo>
                  <a:pt x="338" y="343"/>
                  <a:pt x="349" y="354"/>
                  <a:pt x="349" y="367"/>
                </a:cubicBezTo>
                <a:cubicBezTo>
                  <a:pt x="349" y="381"/>
                  <a:pt x="338" y="392"/>
                  <a:pt x="324" y="392"/>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9" name="Freeform 24"/>
          <p:cNvSpPr>
            <a:spLocks noEditPoints="1"/>
          </p:cNvSpPr>
          <p:nvPr/>
        </p:nvSpPr>
        <p:spPr bwMode="auto">
          <a:xfrm>
            <a:off x="2990935" y="3739357"/>
            <a:ext cx="423863" cy="481013"/>
          </a:xfrm>
          <a:custGeom>
            <a:avLst/>
            <a:gdLst>
              <a:gd name="T0" fmla="*/ 441 w 692"/>
              <a:gd name="T1" fmla="*/ 98 h 782"/>
              <a:gd name="T2" fmla="*/ 343 w 692"/>
              <a:gd name="T3" fmla="*/ 196 h 782"/>
              <a:gd name="T4" fmla="*/ 245 w 692"/>
              <a:gd name="T5" fmla="*/ 196 h 782"/>
              <a:gd name="T6" fmla="*/ 147 w 692"/>
              <a:gd name="T7" fmla="*/ 98 h 782"/>
              <a:gd name="T8" fmla="*/ 245 w 692"/>
              <a:gd name="T9" fmla="*/ 0 h 782"/>
              <a:gd name="T10" fmla="*/ 343 w 692"/>
              <a:gd name="T11" fmla="*/ 0 h 782"/>
              <a:gd name="T12" fmla="*/ 441 w 692"/>
              <a:gd name="T13" fmla="*/ 98 h 782"/>
              <a:gd name="T14" fmla="*/ 488 w 692"/>
              <a:gd name="T15" fmla="*/ 98 h 782"/>
              <a:gd name="T16" fmla="*/ 490 w 692"/>
              <a:gd name="T17" fmla="*/ 120 h 782"/>
              <a:gd name="T18" fmla="*/ 367 w 692"/>
              <a:gd name="T19" fmla="*/ 243 h 782"/>
              <a:gd name="T20" fmla="*/ 220 w 692"/>
              <a:gd name="T21" fmla="*/ 243 h 782"/>
              <a:gd name="T22" fmla="*/ 98 w 692"/>
              <a:gd name="T23" fmla="*/ 120 h 782"/>
              <a:gd name="T24" fmla="*/ 100 w 692"/>
              <a:gd name="T25" fmla="*/ 98 h 782"/>
              <a:gd name="T26" fmla="*/ 0 w 692"/>
              <a:gd name="T27" fmla="*/ 218 h 782"/>
              <a:gd name="T28" fmla="*/ 0 w 692"/>
              <a:gd name="T29" fmla="*/ 660 h 782"/>
              <a:gd name="T30" fmla="*/ 122 w 692"/>
              <a:gd name="T31" fmla="*/ 782 h 782"/>
              <a:gd name="T32" fmla="*/ 448 w 692"/>
              <a:gd name="T33" fmla="*/ 782 h 782"/>
              <a:gd name="T34" fmla="*/ 315 w 692"/>
              <a:gd name="T35" fmla="*/ 580 h 782"/>
              <a:gd name="T36" fmla="*/ 534 w 692"/>
              <a:gd name="T37" fmla="*/ 361 h 782"/>
              <a:gd name="T38" fmla="*/ 588 w 692"/>
              <a:gd name="T39" fmla="*/ 368 h 782"/>
              <a:gd name="T40" fmla="*/ 588 w 692"/>
              <a:gd name="T41" fmla="*/ 218 h 782"/>
              <a:gd name="T42" fmla="*/ 488 w 692"/>
              <a:gd name="T43" fmla="*/ 98 h 782"/>
              <a:gd name="T44" fmla="*/ 275 w 692"/>
              <a:gd name="T45" fmla="*/ 490 h 782"/>
              <a:gd name="T46" fmla="*/ 275 w 692"/>
              <a:gd name="T47" fmla="*/ 490 h 782"/>
              <a:gd name="T48" fmla="*/ 122 w 692"/>
              <a:gd name="T49" fmla="*/ 490 h 782"/>
              <a:gd name="T50" fmla="*/ 98 w 692"/>
              <a:gd name="T51" fmla="*/ 466 h 782"/>
              <a:gd name="T52" fmla="*/ 122 w 692"/>
              <a:gd name="T53" fmla="*/ 441 h 782"/>
              <a:gd name="T54" fmla="*/ 275 w 692"/>
              <a:gd name="T55" fmla="*/ 441 h 782"/>
              <a:gd name="T56" fmla="*/ 300 w 692"/>
              <a:gd name="T57" fmla="*/ 466 h 782"/>
              <a:gd name="T58" fmla="*/ 275 w 692"/>
              <a:gd name="T59" fmla="*/ 490 h 782"/>
              <a:gd name="T60" fmla="*/ 324 w 692"/>
              <a:gd name="T61" fmla="*/ 392 h 782"/>
              <a:gd name="T62" fmla="*/ 324 w 692"/>
              <a:gd name="T63" fmla="*/ 392 h 782"/>
              <a:gd name="T64" fmla="*/ 122 w 692"/>
              <a:gd name="T65" fmla="*/ 392 h 782"/>
              <a:gd name="T66" fmla="*/ 98 w 692"/>
              <a:gd name="T67" fmla="*/ 368 h 782"/>
              <a:gd name="T68" fmla="*/ 122 w 692"/>
              <a:gd name="T69" fmla="*/ 343 h 782"/>
              <a:gd name="T70" fmla="*/ 324 w 692"/>
              <a:gd name="T71" fmla="*/ 343 h 782"/>
              <a:gd name="T72" fmla="*/ 349 w 692"/>
              <a:gd name="T73" fmla="*/ 368 h 782"/>
              <a:gd name="T74" fmla="*/ 324 w 692"/>
              <a:gd name="T75" fmla="*/ 392 h 782"/>
              <a:gd name="T76" fmla="*/ 575 w 692"/>
              <a:gd name="T77" fmla="*/ 429 h 782"/>
              <a:gd name="T78" fmla="*/ 536 w 692"/>
              <a:gd name="T79" fmla="*/ 424 h 782"/>
              <a:gd name="T80" fmla="*/ 379 w 692"/>
              <a:gd name="T81" fmla="*/ 580 h 782"/>
              <a:gd name="T82" fmla="*/ 503 w 692"/>
              <a:gd name="T83" fmla="*/ 733 h 782"/>
              <a:gd name="T84" fmla="*/ 536 w 692"/>
              <a:gd name="T85" fmla="*/ 736 h 782"/>
              <a:gd name="T86" fmla="*/ 692 w 692"/>
              <a:gd name="T87" fmla="*/ 580 h 782"/>
              <a:gd name="T88" fmla="*/ 575 w 692"/>
              <a:gd name="T89" fmla="*/ 429 h 782"/>
              <a:gd name="T90" fmla="*/ 624 w 692"/>
              <a:gd name="T91" fmla="*/ 558 h 782"/>
              <a:gd name="T92" fmla="*/ 624 w 692"/>
              <a:gd name="T93" fmla="*/ 558 h 782"/>
              <a:gd name="T94" fmla="*/ 575 w 692"/>
              <a:gd name="T95" fmla="*/ 607 h 782"/>
              <a:gd name="T96" fmla="*/ 536 w 692"/>
              <a:gd name="T97" fmla="*/ 646 h 782"/>
              <a:gd name="T98" fmla="*/ 492 w 692"/>
              <a:gd name="T99" fmla="*/ 646 h 782"/>
              <a:gd name="T100" fmla="*/ 447 w 692"/>
              <a:gd name="T101" fmla="*/ 602 h 782"/>
              <a:gd name="T102" fmla="*/ 447 w 692"/>
              <a:gd name="T103" fmla="*/ 558 h 782"/>
              <a:gd name="T104" fmla="*/ 492 w 692"/>
              <a:gd name="T105" fmla="*/ 558 h 782"/>
              <a:gd name="T106" fmla="*/ 514 w 692"/>
              <a:gd name="T107" fmla="*/ 580 h 782"/>
              <a:gd name="T108" fmla="*/ 575 w 692"/>
              <a:gd name="T109" fmla="*/ 519 h 782"/>
              <a:gd name="T110" fmla="*/ 580 w 692"/>
              <a:gd name="T111" fmla="*/ 514 h 782"/>
              <a:gd name="T112" fmla="*/ 624 w 692"/>
              <a:gd name="T113" fmla="*/ 514 h 782"/>
              <a:gd name="T114" fmla="*/ 624 w 692"/>
              <a:gd name="T115" fmla="*/ 558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92"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488" y="98"/>
                </a:moveTo>
                <a:cubicBezTo>
                  <a:pt x="489" y="105"/>
                  <a:pt x="490" y="113"/>
                  <a:pt x="490" y="120"/>
                </a:cubicBezTo>
                <a:cubicBezTo>
                  <a:pt x="490" y="188"/>
                  <a:pt x="435" y="243"/>
                  <a:pt x="367" y="243"/>
                </a:cubicBezTo>
                <a:lnTo>
                  <a:pt x="220" y="243"/>
                </a:lnTo>
                <a:cubicBezTo>
                  <a:pt x="153" y="243"/>
                  <a:pt x="98" y="188"/>
                  <a:pt x="98" y="120"/>
                </a:cubicBezTo>
                <a:cubicBezTo>
                  <a:pt x="98" y="113"/>
                  <a:pt x="98" y="105"/>
                  <a:pt x="100" y="98"/>
                </a:cubicBezTo>
                <a:cubicBezTo>
                  <a:pt x="43" y="109"/>
                  <a:pt x="0" y="158"/>
                  <a:pt x="0" y="218"/>
                </a:cubicBezTo>
                <a:lnTo>
                  <a:pt x="0" y="660"/>
                </a:lnTo>
                <a:cubicBezTo>
                  <a:pt x="0" y="727"/>
                  <a:pt x="55"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9"/>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8"/>
                </a:cubicBezTo>
                <a:cubicBezTo>
                  <a:pt x="98" y="354"/>
                  <a:pt x="109" y="343"/>
                  <a:pt x="122" y="343"/>
                </a:cubicBezTo>
                <a:lnTo>
                  <a:pt x="324" y="343"/>
                </a:lnTo>
                <a:cubicBezTo>
                  <a:pt x="338" y="343"/>
                  <a:pt x="349" y="354"/>
                  <a:pt x="349" y="368"/>
                </a:cubicBezTo>
                <a:cubicBezTo>
                  <a:pt x="349" y="381"/>
                  <a:pt x="338" y="392"/>
                  <a:pt x="324" y="392"/>
                </a:cubicBezTo>
                <a:close/>
                <a:moveTo>
                  <a:pt x="575" y="429"/>
                </a:moveTo>
                <a:cubicBezTo>
                  <a:pt x="562" y="425"/>
                  <a:pt x="549" y="424"/>
                  <a:pt x="536" y="424"/>
                </a:cubicBezTo>
                <a:cubicBezTo>
                  <a:pt x="449" y="424"/>
                  <a:pt x="379" y="494"/>
                  <a:pt x="379" y="580"/>
                </a:cubicBezTo>
                <a:cubicBezTo>
                  <a:pt x="379" y="655"/>
                  <a:pt x="432" y="717"/>
                  <a:pt x="503" y="733"/>
                </a:cubicBezTo>
                <a:cubicBezTo>
                  <a:pt x="513" y="735"/>
                  <a:pt x="524" y="736"/>
                  <a:pt x="536" y="736"/>
                </a:cubicBezTo>
                <a:cubicBezTo>
                  <a:pt x="622" y="736"/>
                  <a:pt x="692" y="666"/>
                  <a:pt x="692" y="580"/>
                </a:cubicBezTo>
                <a:cubicBezTo>
                  <a:pt x="692" y="507"/>
                  <a:pt x="642" y="446"/>
                  <a:pt x="575" y="429"/>
                </a:cubicBezTo>
                <a:close/>
                <a:moveTo>
                  <a:pt x="624" y="558"/>
                </a:moveTo>
                <a:lnTo>
                  <a:pt x="624" y="558"/>
                </a:lnTo>
                <a:lnTo>
                  <a:pt x="575" y="607"/>
                </a:lnTo>
                <a:lnTo>
                  <a:pt x="536" y="646"/>
                </a:lnTo>
                <a:cubicBezTo>
                  <a:pt x="523" y="658"/>
                  <a:pt x="504" y="658"/>
                  <a:pt x="492" y="646"/>
                </a:cubicBezTo>
                <a:lnTo>
                  <a:pt x="447" y="602"/>
                </a:lnTo>
                <a:cubicBezTo>
                  <a:pt x="435" y="590"/>
                  <a:pt x="435" y="570"/>
                  <a:pt x="447" y="558"/>
                </a:cubicBezTo>
                <a:cubicBezTo>
                  <a:pt x="460" y="546"/>
                  <a:pt x="479" y="546"/>
                  <a:pt x="492" y="558"/>
                </a:cubicBezTo>
                <a:lnTo>
                  <a:pt x="514" y="580"/>
                </a:lnTo>
                <a:lnTo>
                  <a:pt x="575" y="519"/>
                </a:lnTo>
                <a:lnTo>
                  <a:pt x="580" y="514"/>
                </a:lnTo>
                <a:cubicBezTo>
                  <a:pt x="592" y="501"/>
                  <a:pt x="612" y="501"/>
                  <a:pt x="624" y="514"/>
                </a:cubicBezTo>
                <a:cubicBezTo>
                  <a:pt x="636" y="526"/>
                  <a:pt x="636" y="546"/>
                  <a:pt x="624" y="55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0" name="Freeform 25"/>
          <p:cNvSpPr>
            <a:spLocks noEditPoints="1"/>
          </p:cNvSpPr>
          <p:nvPr/>
        </p:nvSpPr>
        <p:spPr bwMode="auto">
          <a:xfrm>
            <a:off x="3925973" y="3779045"/>
            <a:ext cx="558800" cy="511175"/>
          </a:xfrm>
          <a:custGeom>
            <a:avLst/>
            <a:gdLst>
              <a:gd name="T0" fmla="*/ 139 w 913"/>
              <a:gd name="T1" fmla="*/ 5 h 832"/>
              <a:gd name="T2" fmla="*/ 208 w 913"/>
              <a:gd name="T3" fmla="*/ 117 h 832"/>
              <a:gd name="T4" fmla="*/ 277 w 913"/>
              <a:gd name="T5" fmla="*/ 229 h 832"/>
              <a:gd name="T6" fmla="*/ 139 w 913"/>
              <a:gd name="T7" fmla="*/ 229 h 832"/>
              <a:gd name="T8" fmla="*/ 0 w 913"/>
              <a:gd name="T9" fmla="*/ 229 h 832"/>
              <a:gd name="T10" fmla="*/ 70 w 913"/>
              <a:gd name="T11" fmla="*/ 117 h 832"/>
              <a:gd name="T12" fmla="*/ 139 w 913"/>
              <a:gd name="T13" fmla="*/ 5 h 832"/>
              <a:gd name="T14" fmla="*/ 298 w 913"/>
              <a:gd name="T15" fmla="*/ 224 h 832"/>
              <a:gd name="T16" fmla="*/ 228 w 913"/>
              <a:gd name="T17" fmla="*/ 112 h 832"/>
              <a:gd name="T18" fmla="*/ 159 w 913"/>
              <a:gd name="T19" fmla="*/ 0 h 832"/>
              <a:gd name="T20" fmla="*/ 298 w 913"/>
              <a:gd name="T21" fmla="*/ 0 h 832"/>
              <a:gd name="T22" fmla="*/ 436 w 913"/>
              <a:gd name="T23" fmla="*/ 0 h 832"/>
              <a:gd name="T24" fmla="*/ 367 w 913"/>
              <a:gd name="T25" fmla="*/ 112 h 832"/>
              <a:gd name="T26" fmla="*/ 298 w 913"/>
              <a:gd name="T27" fmla="*/ 224 h 832"/>
              <a:gd name="T28" fmla="*/ 456 w 913"/>
              <a:gd name="T29" fmla="*/ 5 h 832"/>
              <a:gd name="T30" fmla="*/ 526 w 913"/>
              <a:gd name="T31" fmla="*/ 117 h 832"/>
              <a:gd name="T32" fmla="*/ 595 w 913"/>
              <a:gd name="T33" fmla="*/ 229 h 832"/>
              <a:gd name="T34" fmla="*/ 456 w 913"/>
              <a:gd name="T35" fmla="*/ 229 h 832"/>
              <a:gd name="T36" fmla="*/ 318 w 913"/>
              <a:gd name="T37" fmla="*/ 229 h 832"/>
              <a:gd name="T38" fmla="*/ 387 w 913"/>
              <a:gd name="T39" fmla="*/ 117 h 832"/>
              <a:gd name="T40" fmla="*/ 456 w 913"/>
              <a:gd name="T41" fmla="*/ 5 h 832"/>
              <a:gd name="T42" fmla="*/ 615 w 913"/>
              <a:gd name="T43" fmla="*/ 224 h 832"/>
              <a:gd name="T44" fmla="*/ 546 w 913"/>
              <a:gd name="T45" fmla="*/ 112 h 832"/>
              <a:gd name="T46" fmla="*/ 477 w 913"/>
              <a:gd name="T47" fmla="*/ 0 h 832"/>
              <a:gd name="T48" fmla="*/ 615 w 913"/>
              <a:gd name="T49" fmla="*/ 0 h 832"/>
              <a:gd name="T50" fmla="*/ 754 w 913"/>
              <a:gd name="T51" fmla="*/ 0 h 832"/>
              <a:gd name="T52" fmla="*/ 685 w 913"/>
              <a:gd name="T53" fmla="*/ 112 h 832"/>
              <a:gd name="T54" fmla="*/ 615 w 913"/>
              <a:gd name="T55" fmla="*/ 224 h 832"/>
              <a:gd name="T56" fmla="*/ 774 w 913"/>
              <a:gd name="T57" fmla="*/ 5 h 832"/>
              <a:gd name="T58" fmla="*/ 843 w 913"/>
              <a:gd name="T59" fmla="*/ 117 h 832"/>
              <a:gd name="T60" fmla="*/ 913 w 913"/>
              <a:gd name="T61" fmla="*/ 229 h 832"/>
              <a:gd name="T62" fmla="*/ 774 w 913"/>
              <a:gd name="T63" fmla="*/ 229 h 832"/>
              <a:gd name="T64" fmla="*/ 635 w 913"/>
              <a:gd name="T65" fmla="*/ 229 h 832"/>
              <a:gd name="T66" fmla="*/ 705 w 913"/>
              <a:gd name="T67" fmla="*/ 117 h 832"/>
              <a:gd name="T68" fmla="*/ 774 w 913"/>
              <a:gd name="T69" fmla="*/ 5 h 832"/>
              <a:gd name="T70" fmla="*/ 429 w 913"/>
              <a:gd name="T71" fmla="*/ 793 h 832"/>
              <a:gd name="T72" fmla="*/ 283 w 913"/>
              <a:gd name="T73" fmla="*/ 246 h 832"/>
              <a:gd name="T74" fmla="*/ 145 w 913"/>
              <a:gd name="T75" fmla="*/ 246 h 832"/>
              <a:gd name="T76" fmla="*/ 6 w 913"/>
              <a:gd name="T77" fmla="*/ 246 h 832"/>
              <a:gd name="T78" fmla="*/ 429 w 913"/>
              <a:gd name="T79" fmla="*/ 793 h 832"/>
              <a:gd name="T80" fmla="*/ 456 w 913"/>
              <a:gd name="T81" fmla="*/ 832 h 832"/>
              <a:gd name="T82" fmla="*/ 531 w 913"/>
              <a:gd name="T83" fmla="*/ 539 h 832"/>
              <a:gd name="T84" fmla="*/ 606 w 913"/>
              <a:gd name="T85" fmla="*/ 246 h 832"/>
              <a:gd name="T86" fmla="*/ 456 w 913"/>
              <a:gd name="T87" fmla="*/ 246 h 832"/>
              <a:gd name="T88" fmla="*/ 307 w 913"/>
              <a:gd name="T89" fmla="*/ 246 h 832"/>
              <a:gd name="T90" fmla="*/ 382 w 913"/>
              <a:gd name="T91" fmla="*/ 539 h 832"/>
              <a:gd name="T92" fmla="*/ 456 w 913"/>
              <a:gd name="T93" fmla="*/ 832 h 832"/>
              <a:gd name="T94" fmla="*/ 479 w 913"/>
              <a:gd name="T95" fmla="*/ 794 h 832"/>
              <a:gd name="T96" fmla="*/ 907 w 913"/>
              <a:gd name="T97" fmla="*/ 246 h 832"/>
              <a:gd name="T98" fmla="*/ 768 w 913"/>
              <a:gd name="T99" fmla="*/ 246 h 832"/>
              <a:gd name="T100" fmla="*/ 630 w 913"/>
              <a:gd name="T101" fmla="*/ 246 h 832"/>
              <a:gd name="T102" fmla="*/ 479 w 913"/>
              <a:gd name="T103" fmla="*/ 794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13" h="832">
                <a:moveTo>
                  <a:pt x="139" y="5"/>
                </a:moveTo>
                <a:lnTo>
                  <a:pt x="208" y="117"/>
                </a:lnTo>
                <a:lnTo>
                  <a:pt x="277" y="229"/>
                </a:lnTo>
                <a:lnTo>
                  <a:pt x="139" y="229"/>
                </a:lnTo>
                <a:lnTo>
                  <a:pt x="0" y="229"/>
                </a:lnTo>
                <a:lnTo>
                  <a:pt x="70" y="117"/>
                </a:lnTo>
                <a:lnTo>
                  <a:pt x="139" y="5"/>
                </a:lnTo>
                <a:close/>
                <a:moveTo>
                  <a:pt x="298" y="224"/>
                </a:moveTo>
                <a:lnTo>
                  <a:pt x="228" y="112"/>
                </a:lnTo>
                <a:lnTo>
                  <a:pt x="159" y="0"/>
                </a:lnTo>
                <a:lnTo>
                  <a:pt x="298" y="0"/>
                </a:lnTo>
                <a:lnTo>
                  <a:pt x="436" y="0"/>
                </a:lnTo>
                <a:lnTo>
                  <a:pt x="367" y="112"/>
                </a:lnTo>
                <a:lnTo>
                  <a:pt x="298" y="224"/>
                </a:lnTo>
                <a:close/>
                <a:moveTo>
                  <a:pt x="456" y="5"/>
                </a:moveTo>
                <a:lnTo>
                  <a:pt x="526" y="117"/>
                </a:lnTo>
                <a:lnTo>
                  <a:pt x="595" y="229"/>
                </a:lnTo>
                <a:lnTo>
                  <a:pt x="456" y="229"/>
                </a:lnTo>
                <a:lnTo>
                  <a:pt x="318" y="229"/>
                </a:lnTo>
                <a:lnTo>
                  <a:pt x="387" y="117"/>
                </a:lnTo>
                <a:lnTo>
                  <a:pt x="456" y="5"/>
                </a:lnTo>
                <a:close/>
                <a:moveTo>
                  <a:pt x="615" y="224"/>
                </a:moveTo>
                <a:lnTo>
                  <a:pt x="546" y="112"/>
                </a:lnTo>
                <a:lnTo>
                  <a:pt x="477" y="0"/>
                </a:lnTo>
                <a:lnTo>
                  <a:pt x="615" y="0"/>
                </a:lnTo>
                <a:lnTo>
                  <a:pt x="754" y="0"/>
                </a:lnTo>
                <a:lnTo>
                  <a:pt x="685" y="112"/>
                </a:lnTo>
                <a:lnTo>
                  <a:pt x="615" y="224"/>
                </a:lnTo>
                <a:close/>
                <a:moveTo>
                  <a:pt x="774" y="5"/>
                </a:moveTo>
                <a:lnTo>
                  <a:pt x="843" y="117"/>
                </a:lnTo>
                <a:lnTo>
                  <a:pt x="913" y="229"/>
                </a:lnTo>
                <a:lnTo>
                  <a:pt x="774" y="229"/>
                </a:lnTo>
                <a:lnTo>
                  <a:pt x="635" y="229"/>
                </a:lnTo>
                <a:lnTo>
                  <a:pt x="705" y="117"/>
                </a:lnTo>
                <a:lnTo>
                  <a:pt x="774" y="5"/>
                </a:lnTo>
                <a:close/>
                <a:moveTo>
                  <a:pt x="429" y="793"/>
                </a:moveTo>
                <a:lnTo>
                  <a:pt x="283" y="246"/>
                </a:lnTo>
                <a:lnTo>
                  <a:pt x="145" y="246"/>
                </a:lnTo>
                <a:lnTo>
                  <a:pt x="6" y="246"/>
                </a:lnTo>
                <a:lnTo>
                  <a:pt x="429" y="793"/>
                </a:lnTo>
                <a:close/>
                <a:moveTo>
                  <a:pt x="456" y="832"/>
                </a:moveTo>
                <a:lnTo>
                  <a:pt x="531" y="539"/>
                </a:lnTo>
                <a:lnTo>
                  <a:pt x="606" y="246"/>
                </a:lnTo>
                <a:lnTo>
                  <a:pt x="456" y="246"/>
                </a:lnTo>
                <a:lnTo>
                  <a:pt x="307" y="246"/>
                </a:lnTo>
                <a:lnTo>
                  <a:pt x="382" y="539"/>
                </a:lnTo>
                <a:lnTo>
                  <a:pt x="456" y="832"/>
                </a:lnTo>
                <a:close/>
                <a:moveTo>
                  <a:pt x="479" y="794"/>
                </a:moveTo>
                <a:lnTo>
                  <a:pt x="907" y="246"/>
                </a:lnTo>
                <a:lnTo>
                  <a:pt x="768" y="246"/>
                </a:lnTo>
                <a:lnTo>
                  <a:pt x="630" y="246"/>
                </a:lnTo>
                <a:lnTo>
                  <a:pt x="479" y="794"/>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1" name="Freeform 26"/>
          <p:cNvSpPr>
            <a:spLocks noEditPoints="1"/>
          </p:cNvSpPr>
          <p:nvPr/>
        </p:nvSpPr>
        <p:spPr bwMode="auto">
          <a:xfrm>
            <a:off x="4961023" y="3772695"/>
            <a:ext cx="457200" cy="388938"/>
          </a:xfrm>
          <a:custGeom>
            <a:avLst/>
            <a:gdLst>
              <a:gd name="T0" fmla="*/ 353 w 746"/>
              <a:gd name="T1" fmla="*/ 124 h 633"/>
              <a:gd name="T2" fmla="*/ 65 w 746"/>
              <a:gd name="T3" fmla="*/ 0 h 633"/>
              <a:gd name="T4" fmla="*/ 65 w 746"/>
              <a:gd name="T5" fmla="*/ 64 h 633"/>
              <a:gd name="T6" fmla="*/ 353 w 746"/>
              <a:gd name="T7" fmla="*/ 124 h 633"/>
              <a:gd name="T8" fmla="*/ 677 w 746"/>
              <a:gd name="T9" fmla="*/ 0 h 633"/>
              <a:gd name="T10" fmla="*/ 388 w 746"/>
              <a:gd name="T11" fmla="*/ 124 h 633"/>
              <a:gd name="T12" fmla="*/ 388 w 746"/>
              <a:gd name="T13" fmla="*/ 124 h 633"/>
              <a:gd name="T14" fmla="*/ 677 w 746"/>
              <a:gd name="T15" fmla="*/ 64 h 633"/>
              <a:gd name="T16" fmla="*/ 677 w 746"/>
              <a:gd name="T17" fmla="*/ 0 h 633"/>
              <a:gd name="T18" fmla="*/ 0 w 746"/>
              <a:gd name="T19" fmla="*/ 559 h 633"/>
              <a:gd name="T20" fmla="*/ 358 w 746"/>
              <a:gd name="T21" fmla="*/ 633 h 633"/>
              <a:gd name="T22" fmla="*/ 358 w 746"/>
              <a:gd name="T23" fmla="*/ 143 h 633"/>
              <a:gd name="T24" fmla="*/ 0 w 746"/>
              <a:gd name="T25" fmla="*/ 68 h 633"/>
              <a:gd name="T26" fmla="*/ 0 w 746"/>
              <a:gd name="T27" fmla="*/ 559 h 633"/>
              <a:gd name="T28" fmla="*/ 388 w 746"/>
              <a:gd name="T29" fmla="*/ 143 h 633"/>
              <a:gd name="T30" fmla="*/ 388 w 746"/>
              <a:gd name="T31" fmla="*/ 633 h 633"/>
              <a:gd name="T32" fmla="*/ 746 w 746"/>
              <a:gd name="T33" fmla="*/ 559 h 633"/>
              <a:gd name="T34" fmla="*/ 746 w 746"/>
              <a:gd name="T35" fmla="*/ 68 h 633"/>
              <a:gd name="T36" fmla="*/ 388 w 746"/>
              <a:gd name="T37" fmla="*/ 14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6" h="633">
                <a:moveTo>
                  <a:pt x="353" y="124"/>
                </a:moveTo>
                <a:lnTo>
                  <a:pt x="65" y="0"/>
                </a:lnTo>
                <a:lnTo>
                  <a:pt x="65" y="64"/>
                </a:lnTo>
                <a:lnTo>
                  <a:pt x="353" y="124"/>
                </a:lnTo>
                <a:close/>
                <a:moveTo>
                  <a:pt x="677" y="0"/>
                </a:moveTo>
                <a:lnTo>
                  <a:pt x="388" y="124"/>
                </a:lnTo>
                <a:lnTo>
                  <a:pt x="388" y="124"/>
                </a:lnTo>
                <a:lnTo>
                  <a:pt x="677" y="64"/>
                </a:lnTo>
                <a:lnTo>
                  <a:pt x="677" y="0"/>
                </a:lnTo>
                <a:close/>
                <a:moveTo>
                  <a:pt x="0" y="559"/>
                </a:moveTo>
                <a:lnTo>
                  <a:pt x="358" y="633"/>
                </a:lnTo>
                <a:lnTo>
                  <a:pt x="358" y="143"/>
                </a:lnTo>
                <a:lnTo>
                  <a:pt x="0" y="68"/>
                </a:lnTo>
                <a:lnTo>
                  <a:pt x="0" y="559"/>
                </a:lnTo>
                <a:close/>
                <a:moveTo>
                  <a:pt x="388" y="143"/>
                </a:moveTo>
                <a:lnTo>
                  <a:pt x="388" y="633"/>
                </a:lnTo>
                <a:lnTo>
                  <a:pt x="746" y="559"/>
                </a:lnTo>
                <a:lnTo>
                  <a:pt x="746" y="68"/>
                </a:lnTo>
                <a:lnTo>
                  <a:pt x="388" y="143"/>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2" name="Freeform 27"/>
          <p:cNvSpPr>
            <a:spLocks noEditPoints="1"/>
          </p:cNvSpPr>
          <p:nvPr/>
        </p:nvSpPr>
        <p:spPr bwMode="auto">
          <a:xfrm>
            <a:off x="5951623" y="3736182"/>
            <a:ext cx="542925" cy="485775"/>
          </a:xfrm>
          <a:custGeom>
            <a:avLst/>
            <a:gdLst>
              <a:gd name="T0" fmla="*/ 92 w 884"/>
              <a:gd name="T1" fmla="*/ 157 h 790"/>
              <a:gd name="T2" fmla="*/ 0 w 884"/>
              <a:gd name="T3" fmla="*/ 253 h 790"/>
              <a:gd name="T4" fmla="*/ 0 w 884"/>
              <a:gd name="T5" fmla="*/ 556 h 790"/>
              <a:gd name="T6" fmla="*/ 96 w 884"/>
              <a:gd name="T7" fmla="*/ 652 h 790"/>
              <a:gd name="T8" fmla="*/ 128 w 884"/>
              <a:gd name="T9" fmla="*/ 652 h 790"/>
              <a:gd name="T10" fmla="*/ 128 w 884"/>
              <a:gd name="T11" fmla="*/ 790 h 790"/>
              <a:gd name="T12" fmla="*/ 231 w 884"/>
              <a:gd name="T13" fmla="*/ 652 h 790"/>
              <a:gd name="T14" fmla="*/ 605 w 884"/>
              <a:gd name="T15" fmla="*/ 652 h 790"/>
              <a:gd name="T16" fmla="*/ 640 w 884"/>
              <a:gd name="T17" fmla="*/ 645 h 790"/>
              <a:gd name="T18" fmla="*/ 596 w 884"/>
              <a:gd name="T19" fmla="*/ 585 h 790"/>
              <a:gd name="T20" fmla="*/ 254 w 884"/>
              <a:gd name="T21" fmla="*/ 585 h 790"/>
              <a:gd name="T22" fmla="*/ 140 w 884"/>
              <a:gd name="T23" fmla="*/ 537 h 790"/>
              <a:gd name="T24" fmla="*/ 92 w 884"/>
              <a:gd name="T25" fmla="*/ 423 h 790"/>
              <a:gd name="T26" fmla="*/ 92 w 884"/>
              <a:gd name="T27" fmla="*/ 157 h 790"/>
              <a:gd name="T28" fmla="*/ 254 w 884"/>
              <a:gd name="T29" fmla="*/ 0 h 790"/>
              <a:gd name="T30" fmla="*/ 254 w 884"/>
              <a:gd name="T31" fmla="*/ 0 h 790"/>
              <a:gd name="T32" fmla="*/ 763 w 884"/>
              <a:gd name="T33" fmla="*/ 0 h 790"/>
              <a:gd name="T34" fmla="*/ 848 w 884"/>
              <a:gd name="T35" fmla="*/ 35 h 790"/>
              <a:gd name="T36" fmla="*/ 884 w 884"/>
              <a:gd name="T37" fmla="*/ 120 h 790"/>
              <a:gd name="T38" fmla="*/ 884 w 884"/>
              <a:gd name="T39" fmla="*/ 423 h 790"/>
              <a:gd name="T40" fmla="*/ 848 w 884"/>
              <a:gd name="T41" fmla="*/ 508 h 790"/>
              <a:gd name="T42" fmla="*/ 763 w 884"/>
              <a:gd name="T43" fmla="*/ 543 h 790"/>
              <a:gd name="T44" fmla="*/ 755 w 884"/>
              <a:gd name="T45" fmla="*/ 543 h 790"/>
              <a:gd name="T46" fmla="*/ 755 w 884"/>
              <a:gd name="T47" fmla="*/ 657 h 790"/>
              <a:gd name="T48" fmla="*/ 731 w 884"/>
              <a:gd name="T49" fmla="*/ 681 h 790"/>
              <a:gd name="T50" fmla="*/ 711 w 884"/>
              <a:gd name="T51" fmla="*/ 670 h 790"/>
              <a:gd name="T52" fmla="*/ 617 w 884"/>
              <a:gd name="T53" fmla="*/ 543 h 790"/>
              <a:gd name="T54" fmla="*/ 254 w 884"/>
              <a:gd name="T55" fmla="*/ 543 h 790"/>
              <a:gd name="T56" fmla="*/ 169 w 884"/>
              <a:gd name="T57" fmla="*/ 508 h 790"/>
              <a:gd name="T58" fmla="*/ 134 w 884"/>
              <a:gd name="T59" fmla="*/ 423 h 790"/>
              <a:gd name="T60" fmla="*/ 134 w 884"/>
              <a:gd name="T61" fmla="*/ 120 h 790"/>
              <a:gd name="T62" fmla="*/ 169 w 884"/>
              <a:gd name="T63" fmla="*/ 35 h 790"/>
              <a:gd name="T64" fmla="*/ 254 w 884"/>
              <a:gd name="T65" fmla="*/ 0 h 790"/>
              <a:gd name="T66" fmla="*/ 763 w 884"/>
              <a:gd name="T67" fmla="*/ 48 h 790"/>
              <a:gd name="T68" fmla="*/ 763 w 884"/>
              <a:gd name="T69" fmla="*/ 48 h 790"/>
              <a:gd name="T70" fmla="*/ 814 w 884"/>
              <a:gd name="T71" fmla="*/ 70 h 790"/>
              <a:gd name="T72" fmla="*/ 835 w 884"/>
              <a:gd name="T73" fmla="*/ 120 h 790"/>
              <a:gd name="T74" fmla="*/ 835 w 884"/>
              <a:gd name="T75" fmla="*/ 423 h 790"/>
              <a:gd name="T76" fmla="*/ 814 w 884"/>
              <a:gd name="T77" fmla="*/ 474 h 790"/>
              <a:gd name="T78" fmla="*/ 763 w 884"/>
              <a:gd name="T79" fmla="*/ 495 h 790"/>
              <a:gd name="T80" fmla="*/ 731 w 884"/>
              <a:gd name="T81" fmla="*/ 495 h 790"/>
              <a:gd name="T82" fmla="*/ 707 w 884"/>
              <a:gd name="T83" fmla="*/ 519 h 790"/>
              <a:gd name="T84" fmla="*/ 707 w 884"/>
              <a:gd name="T85" fmla="*/ 584 h 790"/>
              <a:gd name="T86" fmla="*/ 648 w 884"/>
              <a:gd name="T87" fmla="*/ 505 h 790"/>
              <a:gd name="T88" fmla="*/ 629 w 884"/>
              <a:gd name="T89" fmla="*/ 495 h 790"/>
              <a:gd name="T90" fmla="*/ 629 w 884"/>
              <a:gd name="T91" fmla="*/ 495 h 790"/>
              <a:gd name="T92" fmla="*/ 254 w 884"/>
              <a:gd name="T93" fmla="*/ 495 h 790"/>
              <a:gd name="T94" fmla="*/ 203 w 884"/>
              <a:gd name="T95" fmla="*/ 474 h 790"/>
              <a:gd name="T96" fmla="*/ 182 w 884"/>
              <a:gd name="T97" fmla="*/ 423 h 790"/>
              <a:gd name="T98" fmla="*/ 182 w 884"/>
              <a:gd name="T99" fmla="*/ 120 h 790"/>
              <a:gd name="T100" fmla="*/ 203 w 884"/>
              <a:gd name="T101" fmla="*/ 70 h 790"/>
              <a:gd name="T102" fmla="*/ 254 w 884"/>
              <a:gd name="T103" fmla="*/ 48 h 790"/>
              <a:gd name="T104" fmla="*/ 763 w 884"/>
              <a:gd name="T105" fmla="*/ 48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4" h="790">
                <a:moveTo>
                  <a:pt x="92" y="157"/>
                </a:moveTo>
                <a:cubicBezTo>
                  <a:pt x="41" y="159"/>
                  <a:pt x="0" y="202"/>
                  <a:pt x="0" y="253"/>
                </a:cubicBezTo>
                <a:lnTo>
                  <a:pt x="0" y="556"/>
                </a:lnTo>
                <a:cubicBezTo>
                  <a:pt x="0" y="609"/>
                  <a:pt x="43" y="652"/>
                  <a:pt x="96" y="652"/>
                </a:cubicBezTo>
                <a:lnTo>
                  <a:pt x="128" y="652"/>
                </a:lnTo>
                <a:lnTo>
                  <a:pt x="128" y="790"/>
                </a:lnTo>
                <a:lnTo>
                  <a:pt x="231" y="652"/>
                </a:lnTo>
                <a:lnTo>
                  <a:pt x="605" y="652"/>
                </a:lnTo>
                <a:cubicBezTo>
                  <a:pt x="618" y="652"/>
                  <a:pt x="630" y="649"/>
                  <a:pt x="640" y="645"/>
                </a:cubicBezTo>
                <a:lnTo>
                  <a:pt x="596" y="585"/>
                </a:lnTo>
                <a:lnTo>
                  <a:pt x="254" y="585"/>
                </a:lnTo>
                <a:cubicBezTo>
                  <a:pt x="211" y="585"/>
                  <a:pt x="170" y="568"/>
                  <a:pt x="140" y="537"/>
                </a:cubicBezTo>
                <a:cubicBezTo>
                  <a:pt x="109" y="507"/>
                  <a:pt x="92" y="466"/>
                  <a:pt x="92" y="423"/>
                </a:cubicBezTo>
                <a:lnTo>
                  <a:pt x="92" y="157"/>
                </a:lnTo>
                <a:close/>
                <a:moveTo>
                  <a:pt x="254" y="0"/>
                </a:moveTo>
                <a:lnTo>
                  <a:pt x="254" y="0"/>
                </a:lnTo>
                <a:lnTo>
                  <a:pt x="763" y="0"/>
                </a:lnTo>
                <a:cubicBezTo>
                  <a:pt x="796" y="0"/>
                  <a:pt x="827" y="14"/>
                  <a:pt x="848" y="35"/>
                </a:cubicBezTo>
                <a:cubicBezTo>
                  <a:pt x="870" y="57"/>
                  <a:pt x="884" y="87"/>
                  <a:pt x="884" y="120"/>
                </a:cubicBezTo>
                <a:lnTo>
                  <a:pt x="884" y="423"/>
                </a:lnTo>
                <a:cubicBezTo>
                  <a:pt x="884" y="456"/>
                  <a:pt x="870" y="486"/>
                  <a:pt x="848" y="508"/>
                </a:cubicBezTo>
                <a:cubicBezTo>
                  <a:pt x="827" y="530"/>
                  <a:pt x="796" y="543"/>
                  <a:pt x="763" y="543"/>
                </a:cubicBezTo>
                <a:lnTo>
                  <a:pt x="755" y="543"/>
                </a:lnTo>
                <a:lnTo>
                  <a:pt x="755" y="657"/>
                </a:lnTo>
                <a:cubicBezTo>
                  <a:pt x="755" y="670"/>
                  <a:pt x="745" y="681"/>
                  <a:pt x="731" y="681"/>
                </a:cubicBezTo>
                <a:cubicBezTo>
                  <a:pt x="723" y="681"/>
                  <a:pt x="715" y="676"/>
                  <a:pt x="711" y="670"/>
                </a:cubicBezTo>
                <a:lnTo>
                  <a:pt x="617" y="543"/>
                </a:lnTo>
                <a:lnTo>
                  <a:pt x="254" y="543"/>
                </a:lnTo>
                <a:cubicBezTo>
                  <a:pt x="221" y="543"/>
                  <a:pt x="191" y="530"/>
                  <a:pt x="169" y="508"/>
                </a:cubicBezTo>
                <a:cubicBezTo>
                  <a:pt x="147" y="486"/>
                  <a:pt x="134" y="456"/>
                  <a:pt x="134" y="423"/>
                </a:cubicBezTo>
                <a:lnTo>
                  <a:pt x="134" y="120"/>
                </a:lnTo>
                <a:cubicBezTo>
                  <a:pt x="134" y="87"/>
                  <a:pt x="147" y="57"/>
                  <a:pt x="169" y="35"/>
                </a:cubicBezTo>
                <a:cubicBezTo>
                  <a:pt x="191" y="14"/>
                  <a:pt x="221" y="0"/>
                  <a:pt x="254" y="0"/>
                </a:cubicBezTo>
                <a:close/>
                <a:moveTo>
                  <a:pt x="763" y="48"/>
                </a:moveTo>
                <a:lnTo>
                  <a:pt x="763" y="48"/>
                </a:lnTo>
                <a:cubicBezTo>
                  <a:pt x="783" y="48"/>
                  <a:pt x="801" y="56"/>
                  <a:pt x="814" y="70"/>
                </a:cubicBezTo>
                <a:cubicBezTo>
                  <a:pt x="827" y="83"/>
                  <a:pt x="835" y="100"/>
                  <a:pt x="835" y="120"/>
                </a:cubicBezTo>
                <a:lnTo>
                  <a:pt x="835" y="423"/>
                </a:lnTo>
                <a:cubicBezTo>
                  <a:pt x="835" y="443"/>
                  <a:pt x="827" y="461"/>
                  <a:pt x="814" y="474"/>
                </a:cubicBezTo>
                <a:cubicBezTo>
                  <a:pt x="801" y="487"/>
                  <a:pt x="783" y="495"/>
                  <a:pt x="763" y="495"/>
                </a:cubicBezTo>
                <a:lnTo>
                  <a:pt x="731" y="495"/>
                </a:lnTo>
                <a:cubicBezTo>
                  <a:pt x="718" y="495"/>
                  <a:pt x="707" y="506"/>
                  <a:pt x="707" y="519"/>
                </a:cubicBezTo>
                <a:lnTo>
                  <a:pt x="707" y="584"/>
                </a:lnTo>
                <a:lnTo>
                  <a:pt x="648" y="505"/>
                </a:lnTo>
                <a:cubicBezTo>
                  <a:pt x="643" y="498"/>
                  <a:pt x="636" y="495"/>
                  <a:pt x="629" y="495"/>
                </a:cubicBezTo>
                <a:lnTo>
                  <a:pt x="629" y="495"/>
                </a:lnTo>
                <a:lnTo>
                  <a:pt x="254" y="495"/>
                </a:lnTo>
                <a:cubicBezTo>
                  <a:pt x="234" y="495"/>
                  <a:pt x="216" y="487"/>
                  <a:pt x="203" y="474"/>
                </a:cubicBezTo>
                <a:cubicBezTo>
                  <a:pt x="190" y="461"/>
                  <a:pt x="182" y="443"/>
                  <a:pt x="182" y="423"/>
                </a:cubicBezTo>
                <a:lnTo>
                  <a:pt x="182" y="120"/>
                </a:lnTo>
                <a:cubicBezTo>
                  <a:pt x="182" y="100"/>
                  <a:pt x="190" y="83"/>
                  <a:pt x="203" y="70"/>
                </a:cubicBezTo>
                <a:cubicBezTo>
                  <a:pt x="216" y="56"/>
                  <a:pt x="234" y="48"/>
                  <a:pt x="254" y="48"/>
                </a:cubicBezTo>
                <a:lnTo>
                  <a:pt x="763" y="48"/>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3" name="Freeform 28"/>
          <p:cNvSpPr>
            <a:spLocks noEditPoints="1"/>
          </p:cNvSpPr>
          <p:nvPr/>
        </p:nvSpPr>
        <p:spPr bwMode="auto">
          <a:xfrm>
            <a:off x="6845385" y="3820320"/>
            <a:ext cx="442913" cy="344488"/>
          </a:xfrm>
          <a:custGeom>
            <a:avLst/>
            <a:gdLst>
              <a:gd name="T0" fmla="*/ 175 w 724"/>
              <a:gd name="T1" fmla="*/ 80 h 563"/>
              <a:gd name="T2" fmla="*/ 34 w 724"/>
              <a:gd name="T3" fmla="*/ 80 h 563"/>
              <a:gd name="T4" fmla="*/ 34 w 724"/>
              <a:gd name="T5" fmla="*/ 44 h 563"/>
              <a:gd name="T6" fmla="*/ 175 w 724"/>
              <a:gd name="T7" fmla="*/ 44 h 563"/>
              <a:gd name="T8" fmla="*/ 175 w 724"/>
              <a:gd name="T9" fmla="*/ 80 h 563"/>
              <a:gd name="T10" fmla="*/ 175 w 724"/>
              <a:gd name="T11" fmla="*/ 165 h 563"/>
              <a:gd name="T12" fmla="*/ 34 w 724"/>
              <a:gd name="T13" fmla="*/ 165 h 563"/>
              <a:gd name="T14" fmla="*/ 34 w 724"/>
              <a:gd name="T15" fmla="*/ 129 h 563"/>
              <a:gd name="T16" fmla="*/ 175 w 724"/>
              <a:gd name="T17" fmla="*/ 129 h 563"/>
              <a:gd name="T18" fmla="*/ 175 w 724"/>
              <a:gd name="T19" fmla="*/ 165 h 563"/>
              <a:gd name="T20" fmla="*/ 175 w 724"/>
              <a:gd name="T21" fmla="*/ 250 h 563"/>
              <a:gd name="T22" fmla="*/ 34 w 724"/>
              <a:gd name="T23" fmla="*/ 250 h 563"/>
              <a:gd name="T24" fmla="*/ 34 w 724"/>
              <a:gd name="T25" fmla="*/ 214 h 563"/>
              <a:gd name="T26" fmla="*/ 175 w 724"/>
              <a:gd name="T27" fmla="*/ 214 h 563"/>
              <a:gd name="T28" fmla="*/ 175 w 724"/>
              <a:gd name="T29" fmla="*/ 250 h 563"/>
              <a:gd name="T30" fmla="*/ 0 w 724"/>
              <a:gd name="T31" fmla="*/ 563 h 563"/>
              <a:gd name="T32" fmla="*/ 209 w 724"/>
              <a:gd name="T33" fmla="*/ 563 h 563"/>
              <a:gd name="T34" fmla="*/ 209 w 724"/>
              <a:gd name="T35" fmla="*/ 0 h 563"/>
              <a:gd name="T36" fmla="*/ 0 w 724"/>
              <a:gd name="T37" fmla="*/ 0 h 563"/>
              <a:gd name="T38" fmla="*/ 0 w 724"/>
              <a:gd name="T39" fmla="*/ 563 h 563"/>
              <a:gd name="T40" fmla="*/ 432 w 724"/>
              <a:gd name="T41" fmla="*/ 80 h 563"/>
              <a:gd name="T42" fmla="*/ 292 w 724"/>
              <a:gd name="T43" fmla="*/ 80 h 563"/>
              <a:gd name="T44" fmla="*/ 292 w 724"/>
              <a:gd name="T45" fmla="*/ 44 h 563"/>
              <a:gd name="T46" fmla="*/ 432 w 724"/>
              <a:gd name="T47" fmla="*/ 44 h 563"/>
              <a:gd name="T48" fmla="*/ 432 w 724"/>
              <a:gd name="T49" fmla="*/ 80 h 563"/>
              <a:gd name="T50" fmla="*/ 432 w 724"/>
              <a:gd name="T51" fmla="*/ 165 h 563"/>
              <a:gd name="T52" fmla="*/ 292 w 724"/>
              <a:gd name="T53" fmla="*/ 165 h 563"/>
              <a:gd name="T54" fmla="*/ 292 w 724"/>
              <a:gd name="T55" fmla="*/ 129 h 563"/>
              <a:gd name="T56" fmla="*/ 432 w 724"/>
              <a:gd name="T57" fmla="*/ 129 h 563"/>
              <a:gd name="T58" fmla="*/ 432 w 724"/>
              <a:gd name="T59" fmla="*/ 165 h 563"/>
              <a:gd name="T60" fmla="*/ 432 w 724"/>
              <a:gd name="T61" fmla="*/ 250 h 563"/>
              <a:gd name="T62" fmla="*/ 292 w 724"/>
              <a:gd name="T63" fmla="*/ 250 h 563"/>
              <a:gd name="T64" fmla="*/ 292 w 724"/>
              <a:gd name="T65" fmla="*/ 214 h 563"/>
              <a:gd name="T66" fmla="*/ 432 w 724"/>
              <a:gd name="T67" fmla="*/ 214 h 563"/>
              <a:gd name="T68" fmla="*/ 432 w 724"/>
              <a:gd name="T69" fmla="*/ 250 h 563"/>
              <a:gd name="T70" fmla="*/ 257 w 724"/>
              <a:gd name="T71" fmla="*/ 563 h 563"/>
              <a:gd name="T72" fmla="*/ 467 w 724"/>
              <a:gd name="T73" fmla="*/ 563 h 563"/>
              <a:gd name="T74" fmla="*/ 467 w 724"/>
              <a:gd name="T75" fmla="*/ 0 h 563"/>
              <a:gd name="T76" fmla="*/ 257 w 724"/>
              <a:gd name="T77" fmla="*/ 0 h 563"/>
              <a:gd name="T78" fmla="*/ 257 w 724"/>
              <a:gd name="T79" fmla="*/ 563 h 563"/>
              <a:gd name="T80" fmla="*/ 690 w 724"/>
              <a:gd name="T81" fmla="*/ 80 h 563"/>
              <a:gd name="T82" fmla="*/ 549 w 724"/>
              <a:gd name="T83" fmla="*/ 80 h 563"/>
              <a:gd name="T84" fmla="*/ 549 w 724"/>
              <a:gd name="T85" fmla="*/ 44 h 563"/>
              <a:gd name="T86" fmla="*/ 690 w 724"/>
              <a:gd name="T87" fmla="*/ 44 h 563"/>
              <a:gd name="T88" fmla="*/ 690 w 724"/>
              <a:gd name="T89" fmla="*/ 80 h 563"/>
              <a:gd name="T90" fmla="*/ 690 w 724"/>
              <a:gd name="T91" fmla="*/ 165 h 563"/>
              <a:gd name="T92" fmla="*/ 549 w 724"/>
              <a:gd name="T93" fmla="*/ 165 h 563"/>
              <a:gd name="T94" fmla="*/ 549 w 724"/>
              <a:gd name="T95" fmla="*/ 129 h 563"/>
              <a:gd name="T96" fmla="*/ 690 w 724"/>
              <a:gd name="T97" fmla="*/ 129 h 563"/>
              <a:gd name="T98" fmla="*/ 690 w 724"/>
              <a:gd name="T99" fmla="*/ 165 h 563"/>
              <a:gd name="T100" fmla="*/ 690 w 724"/>
              <a:gd name="T101" fmla="*/ 250 h 563"/>
              <a:gd name="T102" fmla="*/ 549 w 724"/>
              <a:gd name="T103" fmla="*/ 250 h 563"/>
              <a:gd name="T104" fmla="*/ 549 w 724"/>
              <a:gd name="T105" fmla="*/ 214 h 563"/>
              <a:gd name="T106" fmla="*/ 690 w 724"/>
              <a:gd name="T107" fmla="*/ 214 h 563"/>
              <a:gd name="T108" fmla="*/ 690 w 724"/>
              <a:gd name="T109" fmla="*/ 250 h 563"/>
              <a:gd name="T110" fmla="*/ 515 w 724"/>
              <a:gd name="T111" fmla="*/ 563 h 563"/>
              <a:gd name="T112" fmla="*/ 724 w 724"/>
              <a:gd name="T113" fmla="*/ 563 h 563"/>
              <a:gd name="T114" fmla="*/ 724 w 724"/>
              <a:gd name="T115" fmla="*/ 0 h 563"/>
              <a:gd name="T116" fmla="*/ 515 w 724"/>
              <a:gd name="T117" fmla="*/ 0 h 563"/>
              <a:gd name="T118" fmla="*/ 515 w 724"/>
              <a:gd name="T119" fmla="*/ 56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4" h="563">
                <a:moveTo>
                  <a:pt x="175" y="80"/>
                </a:moveTo>
                <a:lnTo>
                  <a:pt x="34" y="80"/>
                </a:lnTo>
                <a:lnTo>
                  <a:pt x="34" y="44"/>
                </a:lnTo>
                <a:lnTo>
                  <a:pt x="175" y="44"/>
                </a:lnTo>
                <a:lnTo>
                  <a:pt x="175" y="80"/>
                </a:lnTo>
                <a:close/>
                <a:moveTo>
                  <a:pt x="175" y="165"/>
                </a:moveTo>
                <a:lnTo>
                  <a:pt x="34" y="165"/>
                </a:lnTo>
                <a:lnTo>
                  <a:pt x="34" y="129"/>
                </a:lnTo>
                <a:lnTo>
                  <a:pt x="175" y="129"/>
                </a:lnTo>
                <a:lnTo>
                  <a:pt x="175" y="165"/>
                </a:lnTo>
                <a:close/>
                <a:moveTo>
                  <a:pt x="175" y="250"/>
                </a:moveTo>
                <a:lnTo>
                  <a:pt x="34" y="250"/>
                </a:lnTo>
                <a:lnTo>
                  <a:pt x="34" y="214"/>
                </a:lnTo>
                <a:lnTo>
                  <a:pt x="175" y="214"/>
                </a:lnTo>
                <a:lnTo>
                  <a:pt x="175" y="250"/>
                </a:lnTo>
                <a:close/>
                <a:moveTo>
                  <a:pt x="0" y="563"/>
                </a:moveTo>
                <a:lnTo>
                  <a:pt x="209" y="563"/>
                </a:lnTo>
                <a:lnTo>
                  <a:pt x="209" y="0"/>
                </a:lnTo>
                <a:lnTo>
                  <a:pt x="0" y="0"/>
                </a:lnTo>
                <a:lnTo>
                  <a:pt x="0" y="563"/>
                </a:lnTo>
                <a:close/>
                <a:moveTo>
                  <a:pt x="432" y="80"/>
                </a:moveTo>
                <a:lnTo>
                  <a:pt x="292" y="80"/>
                </a:lnTo>
                <a:lnTo>
                  <a:pt x="292" y="44"/>
                </a:lnTo>
                <a:lnTo>
                  <a:pt x="432" y="44"/>
                </a:lnTo>
                <a:lnTo>
                  <a:pt x="432" y="80"/>
                </a:lnTo>
                <a:close/>
                <a:moveTo>
                  <a:pt x="432" y="165"/>
                </a:moveTo>
                <a:lnTo>
                  <a:pt x="292" y="165"/>
                </a:lnTo>
                <a:lnTo>
                  <a:pt x="292" y="129"/>
                </a:lnTo>
                <a:lnTo>
                  <a:pt x="432" y="129"/>
                </a:lnTo>
                <a:lnTo>
                  <a:pt x="432" y="165"/>
                </a:lnTo>
                <a:close/>
                <a:moveTo>
                  <a:pt x="432" y="250"/>
                </a:moveTo>
                <a:lnTo>
                  <a:pt x="292" y="250"/>
                </a:lnTo>
                <a:lnTo>
                  <a:pt x="292" y="214"/>
                </a:lnTo>
                <a:lnTo>
                  <a:pt x="432" y="214"/>
                </a:lnTo>
                <a:lnTo>
                  <a:pt x="432" y="250"/>
                </a:lnTo>
                <a:close/>
                <a:moveTo>
                  <a:pt x="257" y="563"/>
                </a:moveTo>
                <a:lnTo>
                  <a:pt x="467" y="563"/>
                </a:lnTo>
                <a:lnTo>
                  <a:pt x="467" y="0"/>
                </a:lnTo>
                <a:lnTo>
                  <a:pt x="257" y="0"/>
                </a:lnTo>
                <a:lnTo>
                  <a:pt x="257" y="563"/>
                </a:lnTo>
                <a:close/>
                <a:moveTo>
                  <a:pt x="690" y="80"/>
                </a:moveTo>
                <a:lnTo>
                  <a:pt x="549" y="80"/>
                </a:lnTo>
                <a:lnTo>
                  <a:pt x="549" y="44"/>
                </a:lnTo>
                <a:lnTo>
                  <a:pt x="690" y="44"/>
                </a:lnTo>
                <a:lnTo>
                  <a:pt x="690" y="80"/>
                </a:lnTo>
                <a:close/>
                <a:moveTo>
                  <a:pt x="690" y="165"/>
                </a:moveTo>
                <a:lnTo>
                  <a:pt x="549" y="165"/>
                </a:lnTo>
                <a:lnTo>
                  <a:pt x="549" y="129"/>
                </a:lnTo>
                <a:lnTo>
                  <a:pt x="690" y="129"/>
                </a:lnTo>
                <a:lnTo>
                  <a:pt x="690" y="165"/>
                </a:lnTo>
                <a:close/>
                <a:moveTo>
                  <a:pt x="690" y="250"/>
                </a:moveTo>
                <a:lnTo>
                  <a:pt x="549" y="250"/>
                </a:lnTo>
                <a:lnTo>
                  <a:pt x="549" y="214"/>
                </a:lnTo>
                <a:lnTo>
                  <a:pt x="690" y="214"/>
                </a:lnTo>
                <a:lnTo>
                  <a:pt x="690" y="250"/>
                </a:lnTo>
                <a:close/>
                <a:moveTo>
                  <a:pt x="515" y="563"/>
                </a:moveTo>
                <a:lnTo>
                  <a:pt x="724" y="563"/>
                </a:lnTo>
                <a:lnTo>
                  <a:pt x="724" y="0"/>
                </a:lnTo>
                <a:lnTo>
                  <a:pt x="515" y="0"/>
                </a:lnTo>
                <a:lnTo>
                  <a:pt x="515" y="563"/>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4" name="Freeform 29"/>
          <p:cNvSpPr>
            <a:spLocks noEditPoints="1"/>
          </p:cNvSpPr>
          <p:nvPr/>
        </p:nvSpPr>
        <p:spPr bwMode="auto">
          <a:xfrm>
            <a:off x="1952710" y="4606132"/>
            <a:ext cx="527050" cy="457200"/>
          </a:xfrm>
          <a:custGeom>
            <a:avLst/>
            <a:gdLst>
              <a:gd name="T0" fmla="*/ 609 w 860"/>
              <a:gd name="T1" fmla="*/ 591 h 744"/>
              <a:gd name="T2" fmla="*/ 831 w 860"/>
              <a:gd name="T3" fmla="*/ 220 h 744"/>
              <a:gd name="T4" fmla="*/ 607 w 860"/>
              <a:gd name="T5" fmla="*/ 132 h 744"/>
              <a:gd name="T6" fmla="*/ 395 w 860"/>
              <a:gd name="T7" fmla="*/ 0 h 744"/>
              <a:gd name="T8" fmla="*/ 166 w 860"/>
              <a:gd name="T9" fmla="*/ 191 h 744"/>
              <a:gd name="T10" fmla="*/ 0 w 860"/>
              <a:gd name="T11" fmla="*/ 290 h 744"/>
              <a:gd name="T12" fmla="*/ 99 w 860"/>
              <a:gd name="T13" fmla="*/ 744 h 744"/>
              <a:gd name="T14" fmla="*/ 860 w 860"/>
              <a:gd name="T15" fmla="*/ 645 h 744"/>
              <a:gd name="T16" fmla="*/ 241 w 860"/>
              <a:gd name="T17" fmla="*/ 155 h 744"/>
              <a:gd name="T18" fmla="*/ 657 w 860"/>
              <a:gd name="T19" fmla="*/ 181 h 744"/>
              <a:gd name="T20" fmla="*/ 206 w 860"/>
              <a:gd name="T21" fmla="*/ 231 h 744"/>
              <a:gd name="T22" fmla="*/ 241 w 860"/>
              <a:gd name="T23" fmla="*/ 155 h 744"/>
              <a:gd name="T24" fmla="*/ 794 w 860"/>
              <a:gd name="T25" fmla="*/ 678 h 744"/>
              <a:gd name="T26" fmla="*/ 66 w 860"/>
              <a:gd name="T27" fmla="*/ 678 h 744"/>
              <a:gd name="T28" fmla="*/ 66 w 860"/>
              <a:gd name="T29" fmla="*/ 257 h 744"/>
              <a:gd name="T30" fmla="*/ 240 w 860"/>
              <a:gd name="T31" fmla="*/ 288 h 744"/>
              <a:gd name="T32" fmla="*/ 761 w 860"/>
              <a:gd name="T33" fmla="*/ 244 h 744"/>
              <a:gd name="T34" fmla="*/ 807 w 860"/>
              <a:gd name="T35" fmla="*/ 645 h 744"/>
              <a:gd name="T36" fmla="*/ 609 w 860"/>
              <a:gd name="T37" fmla="*/ 515 h 744"/>
              <a:gd name="T38" fmla="*/ 434 w 860"/>
              <a:gd name="T39" fmla="*/ 515 h 744"/>
              <a:gd name="T40" fmla="*/ 730 w 860"/>
              <a:gd name="T41" fmla="*/ 452 h 744"/>
              <a:gd name="T42" fmla="*/ 434 w 860"/>
              <a:gd name="T43" fmla="*/ 452 h 744"/>
              <a:gd name="T44" fmla="*/ 730 w 860"/>
              <a:gd name="T45" fmla="*/ 392 h 744"/>
              <a:gd name="T46" fmla="*/ 434 w 860"/>
              <a:gd name="T47" fmla="*/ 392 h 744"/>
              <a:gd name="T48" fmla="*/ 730 w 860"/>
              <a:gd name="T49" fmla="*/ 332 h 744"/>
              <a:gd name="T50" fmla="*/ 434 w 860"/>
              <a:gd name="T51" fmla="*/ 332 h 744"/>
              <a:gd name="T52" fmla="*/ 234 w 860"/>
              <a:gd name="T53" fmla="*/ 325 h 744"/>
              <a:gd name="T54" fmla="*/ 227 w 860"/>
              <a:gd name="T55" fmla="*/ 328 h 744"/>
              <a:gd name="T56" fmla="*/ 223 w 860"/>
              <a:gd name="T57" fmla="*/ 330 h 744"/>
              <a:gd name="T58" fmla="*/ 220 w 860"/>
              <a:gd name="T59" fmla="*/ 332 h 744"/>
              <a:gd name="T60" fmla="*/ 218 w 860"/>
              <a:gd name="T61" fmla="*/ 334 h 744"/>
              <a:gd name="T62" fmla="*/ 215 w 860"/>
              <a:gd name="T63" fmla="*/ 336 h 744"/>
              <a:gd name="T64" fmla="*/ 213 w 860"/>
              <a:gd name="T65" fmla="*/ 337 h 744"/>
              <a:gd name="T66" fmla="*/ 210 w 860"/>
              <a:gd name="T67" fmla="*/ 339 h 744"/>
              <a:gd name="T68" fmla="*/ 208 w 860"/>
              <a:gd name="T69" fmla="*/ 341 h 744"/>
              <a:gd name="T70" fmla="*/ 206 w 860"/>
              <a:gd name="T71" fmla="*/ 343 h 744"/>
              <a:gd name="T72" fmla="*/ 203 w 860"/>
              <a:gd name="T73" fmla="*/ 345 h 744"/>
              <a:gd name="T74" fmla="*/ 174 w 860"/>
              <a:gd name="T75" fmla="*/ 401 h 744"/>
              <a:gd name="T76" fmla="*/ 272 w 860"/>
              <a:gd name="T77" fmla="*/ 317 h 744"/>
              <a:gd name="T78" fmla="*/ 197 w 860"/>
              <a:gd name="T79" fmla="*/ 407 h 744"/>
              <a:gd name="T80" fmla="*/ 282 w 860"/>
              <a:gd name="T81" fmla="*/ 409 h 744"/>
              <a:gd name="T82" fmla="*/ 300 w 860"/>
              <a:gd name="T83" fmla="*/ 409 h 744"/>
              <a:gd name="T84" fmla="*/ 272 w 860"/>
              <a:gd name="T85" fmla="*/ 496 h 744"/>
              <a:gd name="T86" fmla="*/ 197 w 860"/>
              <a:gd name="T87" fmla="*/ 407 h 744"/>
              <a:gd name="T88" fmla="*/ 312 w 860"/>
              <a:gd name="T89" fmla="*/ 435 h 744"/>
              <a:gd name="T90" fmla="*/ 302 w 860"/>
              <a:gd name="T91" fmla="*/ 424 h 744"/>
              <a:gd name="T92" fmla="*/ 250 w 860"/>
              <a:gd name="T93" fmla="*/ 435 h 744"/>
              <a:gd name="T94" fmla="*/ 240 w 860"/>
              <a:gd name="T95" fmla="*/ 424 h 744"/>
              <a:gd name="T96" fmla="*/ 147 w 860"/>
              <a:gd name="T97" fmla="*/ 633 h 744"/>
              <a:gd name="T98" fmla="*/ 308 w 860"/>
              <a:gd name="T99" fmla="*/ 51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0" h="744">
                <a:moveTo>
                  <a:pt x="434" y="569"/>
                </a:moveTo>
                <a:lnTo>
                  <a:pt x="609" y="569"/>
                </a:lnTo>
                <a:lnTo>
                  <a:pt x="609" y="591"/>
                </a:lnTo>
                <a:lnTo>
                  <a:pt x="434" y="591"/>
                </a:lnTo>
                <a:lnTo>
                  <a:pt x="434" y="569"/>
                </a:lnTo>
                <a:close/>
                <a:moveTo>
                  <a:pt x="831" y="220"/>
                </a:moveTo>
                <a:cubicBezTo>
                  <a:pt x="813" y="202"/>
                  <a:pt x="788" y="191"/>
                  <a:pt x="761" y="191"/>
                </a:cubicBezTo>
                <a:lnTo>
                  <a:pt x="681" y="191"/>
                </a:lnTo>
                <a:cubicBezTo>
                  <a:pt x="673" y="157"/>
                  <a:pt x="642" y="132"/>
                  <a:pt x="607" y="132"/>
                </a:cubicBezTo>
                <a:lnTo>
                  <a:pt x="538" y="133"/>
                </a:lnTo>
                <a:cubicBezTo>
                  <a:pt x="486" y="91"/>
                  <a:pt x="464" y="46"/>
                  <a:pt x="453" y="0"/>
                </a:cubicBezTo>
                <a:cubicBezTo>
                  <a:pt x="433" y="0"/>
                  <a:pt x="414" y="0"/>
                  <a:pt x="395" y="0"/>
                </a:cubicBezTo>
                <a:cubicBezTo>
                  <a:pt x="386" y="60"/>
                  <a:pt x="357" y="103"/>
                  <a:pt x="315" y="134"/>
                </a:cubicBezTo>
                <a:lnTo>
                  <a:pt x="240" y="135"/>
                </a:lnTo>
                <a:cubicBezTo>
                  <a:pt x="205" y="135"/>
                  <a:pt x="175" y="159"/>
                  <a:pt x="166" y="191"/>
                </a:cubicBezTo>
                <a:lnTo>
                  <a:pt x="99" y="191"/>
                </a:lnTo>
                <a:cubicBezTo>
                  <a:pt x="72" y="191"/>
                  <a:pt x="47" y="202"/>
                  <a:pt x="29" y="220"/>
                </a:cubicBezTo>
                <a:cubicBezTo>
                  <a:pt x="11" y="238"/>
                  <a:pt x="0" y="263"/>
                  <a:pt x="0" y="290"/>
                </a:cubicBezTo>
                <a:lnTo>
                  <a:pt x="0" y="645"/>
                </a:lnTo>
                <a:cubicBezTo>
                  <a:pt x="0" y="672"/>
                  <a:pt x="11" y="697"/>
                  <a:pt x="29" y="715"/>
                </a:cubicBezTo>
                <a:cubicBezTo>
                  <a:pt x="47" y="733"/>
                  <a:pt x="72" y="744"/>
                  <a:pt x="99" y="744"/>
                </a:cubicBezTo>
                <a:lnTo>
                  <a:pt x="761" y="744"/>
                </a:lnTo>
                <a:cubicBezTo>
                  <a:pt x="788" y="744"/>
                  <a:pt x="813" y="733"/>
                  <a:pt x="831" y="715"/>
                </a:cubicBezTo>
                <a:cubicBezTo>
                  <a:pt x="849" y="697"/>
                  <a:pt x="860" y="672"/>
                  <a:pt x="860" y="645"/>
                </a:cubicBezTo>
                <a:lnTo>
                  <a:pt x="860" y="290"/>
                </a:lnTo>
                <a:cubicBezTo>
                  <a:pt x="860" y="263"/>
                  <a:pt x="849" y="238"/>
                  <a:pt x="831" y="220"/>
                </a:cubicBezTo>
                <a:close/>
                <a:moveTo>
                  <a:pt x="241" y="155"/>
                </a:moveTo>
                <a:lnTo>
                  <a:pt x="241" y="155"/>
                </a:lnTo>
                <a:lnTo>
                  <a:pt x="608" y="152"/>
                </a:lnTo>
                <a:cubicBezTo>
                  <a:pt x="629" y="152"/>
                  <a:pt x="647" y="164"/>
                  <a:pt x="657" y="181"/>
                </a:cubicBezTo>
                <a:cubicBezTo>
                  <a:pt x="648" y="176"/>
                  <a:pt x="639" y="173"/>
                  <a:pt x="628" y="173"/>
                </a:cubicBezTo>
                <a:lnTo>
                  <a:pt x="262" y="176"/>
                </a:lnTo>
                <a:cubicBezTo>
                  <a:pt x="231" y="176"/>
                  <a:pt x="206" y="200"/>
                  <a:pt x="206" y="231"/>
                </a:cubicBezTo>
                <a:cubicBezTo>
                  <a:pt x="206" y="240"/>
                  <a:pt x="209" y="249"/>
                  <a:pt x="213" y="257"/>
                </a:cubicBezTo>
                <a:cubicBezTo>
                  <a:pt x="197" y="247"/>
                  <a:pt x="186" y="230"/>
                  <a:pt x="186" y="210"/>
                </a:cubicBezTo>
                <a:cubicBezTo>
                  <a:pt x="186" y="179"/>
                  <a:pt x="211" y="155"/>
                  <a:pt x="241" y="155"/>
                </a:cubicBezTo>
                <a:close/>
                <a:moveTo>
                  <a:pt x="807" y="645"/>
                </a:moveTo>
                <a:lnTo>
                  <a:pt x="807" y="645"/>
                </a:lnTo>
                <a:cubicBezTo>
                  <a:pt x="807" y="658"/>
                  <a:pt x="802" y="669"/>
                  <a:pt x="794" y="678"/>
                </a:cubicBezTo>
                <a:cubicBezTo>
                  <a:pt x="785" y="686"/>
                  <a:pt x="774" y="691"/>
                  <a:pt x="761" y="691"/>
                </a:cubicBezTo>
                <a:lnTo>
                  <a:pt x="99" y="691"/>
                </a:lnTo>
                <a:cubicBezTo>
                  <a:pt x="86" y="691"/>
                  <a:pt x="75" y="686"/>
                  <a:pt x="66" y="678"/>
                </a:cubicBezTo>
                <a:cubicBezTo>
                  <a:pt x="58" y="669"/>
                  <a:pt x="53" y="658"/>
                  <a:pt x="53" y="645"/>
                </a:cubicBezTo>
                <a:lnTo>
                  <a:pt x="53" y="290"/>
                </a:lnTo>
                <a:cubicBezTo>
                  <a:pt x="53" y="277"/>
                  <a:pt x="58" y="266"/>
                  <a:pt x="66" y="257"/>
                </a:cubicBezTo>
                <a:cubicBezTo>
                  <a:pt x="75" y="249"/>
                  <a:pt x="86" y="244"/>
                  <a:pt x="99" y="244"/>
                </a:cubicBezTo>
                <a:lnTo>
                  <a:pt x="171" y="244"/>
                </a:lnTo>
                <a:cubicBezTo>
                  <a:pt x="183" y="270"/>
                  <a:pt x="209" y="288"/>
                  <a:pt x="240" y="288"/>
                </a:cubicBezTo>
                <a:lnTo>
                  <a:pt x="607" y="285"/>
                </a:lnTo>
                <a:cubicBezTo>
                  <a:pt x="636" y="285"/>
                  <a:pt x="661" y="268"/>
                  <a:pt x="674" y="244"/>
                </a:cubicBezTo>
                <a:lnTo>
                  <a:pt x="761" y="244"/>
                </a:lnTo>
                <a:cubicBezTo>
                  <a:pt x="774" y="244"/>
                  <a:pt x="785" y="249"/>
                  <a:pt x="794" y="257"/>
                </a:cubicBezTo>
                <a:cubicBezTo>
                  <a:pt x="802" y="266"/>
                  <a:pt x="807" y="277"/>
                  <a:pt x="807" y="290"/>
                </a:cubicBezTo>
                <a:lnTo>
                  <a:pt x="807" y="645"/>
                </a:lnTo>
                <a:close/>
                <a:moveTo>
                  <a:pt x="434" y="515"/>
                </a:moveTo>
                <a:lnTo>
                  <a:pt x="434" y="515"/>
                </a:lnTo>
                <a:lnTo>
                  <a:pt x="609" y="515"/>
                </a:lnTo>
                <a:lnTo>
                  <a:pt x="609" y="537"/>
                </a:lnTo>
                <a:lnTo>
                  <a:pt x="434" y="537"/>
                </a:lnTo>
                <a:lnTo>
                  <a:pt x="434" y="515"/>
                </a:lnTo>
                <a:close/>
                <a:moveTo>
                  <a:pt x="434" y="452"/>
                </a:moveTo>
                <a:lnTo>
                  <a:pt x="434" y="452"/>
                </a:lnTo>
                <a:lnTo>
                  <a:pt x="730" y="452"/>
                </a:lnTo>
                <a:lnTo>
                  <a:pt x="730" y="474"/>
                </a:lnTo>
                <a:lnTo>
                  <a:pt x="434" y="474"/>
                </a:lnTo>
                <a:lnTo>
                  <a:pt x="434" y="452"/>
                </a:lnTo>
                <a:close/>
                <a:moveTo>
                  <a:pt x="434" y="392"/>
                </a:moveTo>
                <a:lnTo>
                  <a:pt x="434" y="392"/>
                </a:lnTo>
                <a:lnTo>
                  <a:pt x="730" y="392"/>
                </a:lnTo>
                <a:lnTo>
                  <a:pt x="730" y="415"/>
                </a:lnTo>
                <a:lnTo>
                  <a:pt x="434" y="415"/>
                </a:lnTo>
                <a:lnTo>
                  <a:pt x="434" y="392"/>
                </a:lnTo>
                <a:close/>
                <a:moveTo>
                  <a:pt x="434" y="332"/>
                </a:moveTo>
                <a:lnTo>
                  <a:pt x="434" y="332"/>
                </a:lnTo>
                <a:lnTo>
                  <a:pt x="730" y="332"/>
                </a:lnTo>
                <a:lnTo>
                  <a:pt x="730" y="355"/>
                </a:lnTo>
                <a:lnTo>
                  <a:pt x="434" y="355"/>
                </a:lnTo>
                <a:lnTo>
                  <a:pt x="434" y="332"/>
                </a:lnTo>
                <a:close/>
                <a:moveTo>
                  <a:pt x="234" y="325"/>
                </a:moveTo>
                <a:lnTo>
                  <a:pt x="234" y="325"/>
                </a:lnTo>
                <a:lnTo>
                  <a:pt x="234" y="325"/>
                </a:lnTo>
                <a:cubicBezTo>
                  <a:pt x="232" y="326"/>
                  <a:pt x="230" y="327"/>
                  <a:pt x="229" y="327"/>
                </a:cubicBezTo>
                <a:lnTo>
                  <a:pt x="228" y="328"/>
                </a:lnTo>
                <a:cubicBezTo>
                  <a:pt x="228" y="328"/>
                  <a:pt x="227" y="328"/>
                  <a:pt x="227" y="328"/>
                </a:cubicBezTo>
                <a:lnTo>
                  <a:pt x="226" y="329"/>
                </a:lnTo>
                <a:cubicBezTo>
                  <a:pt x="225" y="329"/>
                  <a:pt x="224" y="330"/>
                  <a:pt x="223" y="330"/>
                </a:cubicBezTo>
                <a:lnTo>
                  <a:pt x="223" y="330"/>
                </a:lnTo>
                <a:cubicBezTo>
                  <a:pt x="222" y="331"/>
                  <a:pt x="222" y="331"/>
                  <a:pt x="221" y="331"/>
                </a:cubicBezTo>
                <a:lnTo>
                  <a:pt x="221" y="331"/>
                </a:lnTo>
                <a:cubicBezTo>
                  <a:pt x="221" y="332"/>
                  <a:pt x="220" y="332"/>
                  <a:pt x="220" y="332"/>
                </a:cubicBezTo>
                <a:lnTo>
                  <a:pt x="219" y="333"/>
                </a:lnTo>
                <a:cubicBezTo>
                  <a:pt x="219" y="333"/>
                  <a:pt x="219" y="333"/>
                  <a:pt x="218" y="333"/>
                </a:cubicBezTo>
                <a:lnTo>
                  <a:pt x="218" y="334"/>
                </a:lnTo>
                <a:cubicBezTo>
                  <a:pt x="217" y="334"/>
                  <a:pt x="217" y="334"/>
                  <a:pt x="216" y="334"/>
                </a:cubicBezTo>
                <a:lnTo>
                  <a:pt x="216" y="335"/>
                </a:lnTo>
                <a:cubicBezTo>
                  <a:pt x="216" y="335"/>
                  <a:pt x="215" y="335"/>
                  <a:pt x="215" y="336"/>
                </a:cubicBezTo>
                <a:lnTo>
                  <a:pt x="214" y="336"/>
                </a:lnTo>
                <a:cubicBezTo>
                  <a:pt x="214" y="336"/>
                  <a:pt x="214" y="336"/>
                  <a:pt x="213" y="337"/>
                </a:cubicBezTo>
                <a:lnTo>
                  <a:pt x="213" y="337"/>
                </a:lnTo>
                <a:cubicBezTo>
                  <a:pt x="212" y="337"/>
                  <a:pt x="212" y="338"/>
                  <a:pt x="212" y="338"/>
                </a:cubicBezTo>
                <a:lnTo>
                  <a:pt x="211" y="338"/>
                </a:lnTo>
                <a:cubicBezTo>
                  <a:pt x="211" y="339"/>
                  <a:pt x="210" y="339"/>
                  <a:pt x="210" y="339"/>
                </a:cubicBezTo>
                <a:lnTo>
                  <a:pt x="210" y="340"/>
                </a:lnTo>
                <a:cubicBezTo>
                  <a:pt x="209" y="340"/>
                  <a:pt x="209" y="340"/>
                  <a:pt x="209" y="340"/>
                </a:cubicBezTo>
                <a:lnTo>
                  <a:pt x="208" y="341"/>
                </a:lnTo>
                <a:lnTo>
                  <a:pt x="207" y="342"/>
                </a:lnTo>
                <a:lnTo>
                  <a:pt x="207" y="342"/>
                </a:lnTo>
                <a:cubicBezTo>
                  <a:pt x="206" y="342"/>
                  <a:pt x="206" y="343"/>
                  <a:pt x="206" y="343"/>
                </a:cubicBezTo>
                <a:lnTo>
                  <a:pt x="205" y="344"/>
                </a:lnTo>
                <a:cubicBezTo>
                  <a:pt x="205" y="344"/>
                  <a:pt x="204" y="344"/>
                  <a:pt x="204" y="344"/>
                </a:cubicBezTo>
                <a:lnTo>
                  <a:pt x="203" y="345"/>
                </a:lnTo>
                <a:lnTo>
                  <a:pt x="203" y="345"/>
                </a:lnTo>
                <a:cubicBezTo>
                  <a:pt x="188" y="360"/>
                  <a:pt x="177" y="380"/>
                  <a:pt x="174" y="401"/>
                </a:cubicBezTo>
                <a:lnTo>
                  <a:pt x="174" y="401"/>
                </a:lnTo>
                <a:cubicBezTo>
                  <a:pt x="168" y="435"/>
                  <a:pt x="202" y="486"/>
                  <a:pt x="155" y="505"/>
                </a:cubicBezTo>
                <a:lnTo>
                  <a:pt x="384" y="505"/>
                </a:lnTo>
                <a:cubicBezTo>
                  <a:pt x="404" y="438"/>
                  <a:pt x="379" y="313"/>
                  <a:pt x="272" y="317"/>
                </a:cubicBezTo>
                <a:cubicBezTo>
                  <a:pt x="259" y="318"/>
                  <a:pt x="246" y="320"/>
                  <a:pt x="234" y="325"/>
                </a:cubicBezTo>
                <a:close/>
                <a:moveTo>
                  <a:pt x="197" y="407"/>
                </a:moveTo>
                <a:lnTo>
                  <a:pt x="197" y="407"/>
                </a:lnTo>
                <a:lnTo>
                  <a:pt x="271" y="409"/>
                </a:lnTo>
                <a:lnTo>
                  <a:pt x="280" y="363"/>
                </a:lnTo>
                <a:lnTo>
                  <a:pt x="282" y="409"/>
                </a:lnTo>
                <a:lnTo>
                  <a:pt x="289" y="409"/>
                </a:lnTo>
                <a:lnTo>
                  <a:pt x="292" y="386"/>
                </a:lnTo>
                <a:lnTo>
                  <a:pt x="300" y="409"/>
                </a:lnTo>
                <a:lnTo>
                  <a:pt x="348" y="407"/>
                </a:lnTo>
                <a:cubicBezTo>
                  <a:pt x="349" y="411"/>
                  <a:pt x="349" y="415"/>
                  <a:pt x="349" y="419"/>
                </a:cubicBezTo>
                <a:cubicBezTo>
                  <a:pt x="349" y="461"/>
                  <a:pt x="314" y="496"/>
                  <a:pt x="272" y="496"/>
                </a:cubicBezTo>
                <a:cubicBezTo>
                  <a:pt x="229" y="496"/>
                  <a:pt x="195" y="461"/>
                  <a:pt x="195" y="419"/>
                </a:cubicBezTo>
                <a:cubicBezTo>
                  <a:pt x="195" y="412"/>
                  <a:pt x="196" y="406"/>
                  <a:pt x="197" y="400"/>
                </a:cubicBezTo>
                <a:cubicBezTo>
                  <a:pt x="197" y="404"/>
                  <a:pt x="197" y="407"/>
                  <a:pt x="197" y="407"/>
                </a:cubicBezTo>
                <a:close/>
                <a:moveTo>
                  <a:pt x="302" y="424"/>
                </a:moveTo>
                <a:lnTo>
                  <a:pt x="302" y="424"/>
                </a:lnTo>
                <a:cubicBezTo>
                  <a:pt x="307" y="424"/>
                  <a:pt x="312" y="429"/>
                  <a:pt x="312" y="435"/>
                </a:cubicBezTo>
                <a:cubicBezTo>
                  <a:pt x="312" y="440"/>
                  <a:pt x="307" y="445"/>
                  <a:pt x="302" y="445"/>
                </a:cubicBezTo>
                <a:cubicBezTo>
                  <a:pt x="296" y="445"/>
                  <a:pt x="291" y="440"/>
                  <a:pt x="291" y="435"/>
                </a:cubicBezTo>
                <a:cubicBezTo>
                  <a:pt x="291" y="429"/>
                  <a:pt x="296" y="424"/>
                  <a:pt x="302" y="424"/>
                </a:cubicBezTo>
                <a:close/>
                <a:moveTo>
                  <a:pt x="240" y="424"/>
                </a:moveTo>
                <a:lnTo>
                  <a:pt x="240" y="424"/>
                </a:lnTo>
                <a:cubicBezTo>
                  <a:pt x="245" y="424"/>
                  <a:pt x="250" y="429"/>
                  <a:pt x="250" y="435"/>
                </a:cubicBezTo>
                <a:cubicBezTo>
                  <a:pt x="250" y="440"/>
                  <a:pt x="245" y="445"/>
                  <a:pt x="240" y="445"/>
                </a:cubicBezTo>
                <a:cubicBezTo>
                  <a:pt x="234" y="445"/>
                  <a:pt x="229" y="440"/>
                  <a:pt x="229" y="435"/>
                </a:cubicBezTo>
                <a:cubicBezTo>
                  <a:pt x="229" y="429"/>
                  <a:pt x="234" y="424"/>
                  <a:pt x="240" y="424"/>
                </a:cubicBezTo>
                <a:close/>
                <a:moveTo>
                  <a:pt x="394" y="633"/>
                </a:moveTo>
                <a:lnTo>
                  <a:pt x="394" y="633"/>
                </a:lnTo>
                <a:lnTo>
                  <a:pt x="147" y="633"/>
                </a:lnTo>
                <a:cubicBezTo>
                  <a:pt x="149" y="575"/>
                  <a:pt x="185" y="526"/>
                  <a:pt x="234" y="510"/>
                </a:cubicBezTo>
                <a:lnTo>
                  <a:pt x="234" y="613"/>
                </a:lnTo>
                <a:lnTo>
                  <a:pt x="308" y="510"/>
                </a:lnTo>
                <a:cubicBezTo>
                  <a:pt x="356" y="527"/>
                  <a:pt x="392" y="575"/>
                  <a:pt x="394" y="63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5" name="Freeform 30"/>
          <p:cNvSpPr>
            <a:spLocks noEditPoints="1"/>
          </p:cNvSpPr>
          <p:nvPr/>
        </p:nvSpPr>
        <p:spPr bwMode="auto">
          <a:xfrm>
            <a:off x="2948073" y="4606132"/>
            <a:ext cx="546100" cy="503238"/>
          </a:xfrm>
          <a:custGeom>
            <a:avLst/>
            <a:gdLst>
              <a:gd name="T0" fmla="*/ 443 w 891"/>
              <a:gd name="T1" fmla="*/ 207 h 820"/>
              <a:gd name="T2" fmla="*/ 535 w 891"/>
              <a:gd name="T3" fmla="*/ 299 h 820"/>
              <a:gd name="T4" fmla="*/ 443 w 891"/>
              <a:gd name="T5" fmla="*/ 391 h 820"/>
              <a:gd name="T6" fmla="*/ 352 w 891"/>
              <a:gd name="T7" fmla="*/ 299 h 820"/>
              <a:gd name="T8" fmla="*/ 443 w 891"/>
              <a:gd name="T9" fmla="*/ 207 h 820"/>
              <a:gd name="T10" fmla="*/ 314 w 891"/>
              <a:gd name="T11" fmla="*/ 820 h 820"/>
              <a:gd name="T12" fmla="*/ 314 w 891"/>
              <a:gd name="T13" fmla="*/ 820 h 820"/>
              <a:gd name="T14" fmla="*/ 295 w 891"/>
              <a:gd name="T15" fmla="*/ 779 h 820"/>
              <a:gd name="T16" fmla="*/ 412 w 891"/>
              <a:gd name="T17" fmla="*/ 458 h 820"/>
              <a:gd name="T18" fmla="*/ 454 w 891"/>
              <a:gd name="T19" fmla="*/ 439 h 820"/>
              <a:gd name="T20" fmla="*/ 473 w 891"/>
              <a:gd name="T21" fmla="*/ 459 h 820"/>
              <a:gd name="T22" fmla="*/ 600 w 891"/>
              <a:gd name="T23" fmla="*/ 778 h 820"/>
              <a:gd name="T24" fmla="*/ 582 w 891"/>
              <a:gd name="T25" fmla="*/ 819 h 820"/>
              <a:gd name="T26" fmla="*/ 314 w 891"/>
              <a:gd name="T27" fmla="*/ 820 h 820"/>
              <a:gd name="T28" fmla="*/ 792 w 891"/>
              <a:gd name="T29" fmla="*/ 18 h 820"/>
              <a:gd name="T30" fmla="*/ 792 w 891"/>
              <a:gd name="T31" fmla="*/ 18 h 820"/>
              <a:gd name="T32" fmla="*/ 735 w 891"/>
              <a:gd name="T33" fmla="*/ 15 h 820"/>
              <a:gd name="T34" fmla="*/ 732 w 891"/>
              <a:gd name="T35" fmla="*/ 71 h 820"/>
              <a:gd name="T36" fmla="*/ 811 w 891"/>
              <a:gd name="T37" fmla="*/ 298 h 820"/>
              <a:gd name="T38" fmla="*/ 729 w 891"/>
              <a:gd name="T39" fmla="*/ 528 h 820"/>
              <a:gd name="T40" fmla="*/ 730 w 891"/>
              <a:gd name="T41" fmla="*/ 584 h 820"/>
              <a:gd name="T42" fmla="*/ 787 w 891"/>
              <a:gd name="T43" fmla="*/ 583 h 820"/>
              <a:gd name="T44" fmla="*/ 891 w 891"/>
              <a:gd name="T45" fmla="*/ 299 h 820"/>
              <a:gd name="T46" fmla="*/ 792 w 891"/>
              <a:gd name="T47" fmla="*/ 18 h 820"/>
              <a:gd name="T48" fmla="*/ 693 w 891"/>
              <a:gd name="T49" fmla="*/ 174 h 820"/>
              <a:gd name="T50" fmla="*/ 693 w 891"/>
              <a:gd name="T51" fmla="*/ 174 h 820"/>
              <a:gd name="T52" fmla="*/ 639 w 891"/>
              <a:gd name="T53" fmla="*/ 157 h 820"/>
              <a:gd name="T54" fmla="*/ 622 w 891"/>
              <a:gd name="T55" fmla="*/ 210 h 820"/>
              <a:gd name="T56" fmla="*/ 646 w 891"/>
              <a:gd name="T57" fmla="*/ 308 h 820"/>
              <a:gd name="T58" fmla="*/ 615 w 891"/>
              <a:gd name="T59" fmla="*/ 401 h 820"/>
              <a:gd name="T60" fmla="*/ 628 w 891"/>
              <a:gd name="T61" fmla="*/ 456 h 820"/>
              <a:gd name="T62" fmla="*/ 683 w 891"/>
              <a:gd name="T63" fmla="*/ 443 h 820"/>
              <a:gd name="T64" fmla="*/ 725 w 891"/>
              <a:gd name="T65" fmla="*/ 310 h 820"/>
              <a:gd name="T66" fmla="*/ 693 w 891"/>
              <a:gd name="T67" fmla="*/ 174 h 820"/>
              <a:gd name="T68" fmla="*/ 100 w 891"/>
              <a:gd name="T69" fmla="*/ 18 h 820"/>
              <a:gd name="T70" fmla="*/ 100 w 891"/>
              <a:gd name="T71" fmla="*/ 18 h 820"/>
              <a:gd name="T72" fmla="*/ 156 w 891"/>
              <a:gd name="T73" fmla="*/ 15 h 820"/>
              <a:gd name="T74" fmla="*/ 159 w 891"/>
              <a:gd name="T75" fmla="*/ 71 h 820"/>
              <a:gd name="T76" fmla="*/ 81 w 891"/>
              <a:gd name="T77" fmla="*/ 298 h 820"/>
              <a:gd name="T78" fmla="*/ 162 w 891"/>
              <a:gd name="T79" fmla="*/ 528 h 820"/>
              <a:gd name="T80" fmla="*/ 161 w 891"/>
              <a:gd name="T81" fmla="*/ 584 h 820"/>
              <a:gd name="T82" fmla="*/ 105 w 891"/>
              <a:gd name="T83" fmla="*/ 583 h 820"/>
              <a:gd name="T84" fmla="*/ 1 w 891"/>
              <a:gd name="T85" fmla="*/ 299 h 820"/>
              <a:gd name="T86" fmla="*/ 100 w 891"/>
              <a:gd name="T87" fmla="*/ 18 h 820"/>
              <a:gd name="T88" fmla="*/ 198 w 891"/>
              <a:gd name="T89" fmla="*/ 174 h 820"/>
              <a:gd name="T90" fmla="*/ 198 w 891"/>
              <a:gd name="T91" fmla="*/ 174 h 820"/>
              <a:gd name="T92" fmla="*/ 166 w 891"/>
              <a:gd name="T93" fmla="*/ 310 h 820"/>
              <a:gd name="T94" fmla="*/ 208 w 891"/>
              <a:gd name="T95" fmla="*/ 443 h 820"/>
              <a:gd name="T96" fmla="*/ 263 w 891"/>
              <a:gd name="T97" fmla="*/ 456 h 820"/>
              <a:gd name="T98" fmla="*/ 276 w 891"/>
              <a:gd name="T99" fmla="*/ 401 h 820"/>
              <a:gd name="T100" fmla="*/ 246 w 891"/>
              <a:gd name="T101" fmla="*/ 308 h 820"/>
              <a:gd name="T102" fmla="*/ 270 w 891"/>
              <a:gd name="T103" fmla="*/ 210 h 820"/>
              <a:gd name="T104" fmla="*/ 252 w 891"/>
              <a:gd name="T105" fmla="*/ 157 h 820"/>
              <a:gd name="T106" fmla="*/ 198 w 891"/>
              <a:gd name="T107" fmla="*/ 174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1" h="820">
                <a:moveTo>
                  <a:pt x="443" y="207"/>
                </a:moveTo>
                <a:cubicBezTo>
                  <a:pt x="494" y="207"/>
                  <a:pt x="535" y="249"/>
                  <a:pt x="535" y="299"/>
                </a:cubicBezTo>
                <a:cubicBezTo>
                  <a:pt x="535" y="350"/>
                  <a:pt x="494" y="391"/>
                  <a:pt x="443" y="391"/>
                </a:cubicBezTo>
                <a:cubicBezTo>
                  <a:pt x="393" y="391"/>
                  <a:pt x="352" y="350"/>
                  <a:pt x="352" y="299"/>
                </a:cubicBezTo>
                <a:cubicBezTo>
                  <a:pt x="352" y="249"/>
                  <a:pt x="393" y="207"/>
                  <a:pt x="443" y="207"/>
                </a:cubicBezTo>
                <a:close/>
                <a:moveTo>
                  <a:pt x="314" y="820"/>
                </a:moveTo>
                <a:lnTo>
                  <a:pt x="314" y="820"/>
                </a:lnTo>
                <a:cubicBezTo>
                  <a:pt x="296" y="818"/>
                  <a:pt x="289" y="796"/>
                  <a:pt x="295" y="779"/>
                </a:cubicBezTo>
                <a:lnTo>
                  <a:pt x="412" y="458"/>
                </a:lnTo>
                <a:cubicBezTo>
                  <a:pt x="418" y="441"/>
                  <a:pt x="437" y="432"/>
                  <a:pt x="454" y="439"/>
                </a:cubicBezTo>
                <a:cubicBezTo>
                  <a:pt x="463" y="442"/>
                  <a:pt x="470" y="450"/>
                  <a:pt x="473" y="459"/>
                </a:cubicBezTo>
                <a:lnTo>
                  <a:pt x="600" y="778"/>
                </a:lnTo>
                <a:cubicBezTo>
                  <a:pt x="606" y="794"/>
                  <a:pt x="601" y="817"/>
                  <a:pt x="582" y="819"/>
                </a:cubicBezTo>
                <a:lnTo>
                  <a:pt x="314" y="820"/>
                </a:lnTo>
                <a:close/>
                <a:moveTo>
                  <a:pt x="792" y="18"/>
                </a:moveTo>
                <a:lnTo>
                  <a:pt x="792" y="18"/>
                </a:lnTo>
                <a:cubicBezTo>
                  <a:pt x="777" y="1"/>
                  <a:pt x="751" y="0"/>
                  <a:pt x="735" y="15"/>
                </a:cubicBezTo>
                <a:cubicBezTo>
                  <a:pt x="719" y="30"/>
                  <a:pt x="718" y="55"/>
                  <a:pt x="732" y="71"/>
                </a:cubicBezTo>
                <a:cubicBezTo>
                  <a:pt x="787" y="131"/>
                  <a:pt x="811" y="215"/>
                  <a:pt x="811" y="298"/>
                </a:cubicBezTo>
                <a:cubicBezTo>
                  <a:pt x="810" y="388"/>
                  <a:pt x="781" y="475"/>
                  <a:pt x="729" y="528"/>
                </a:cubicBezTo>
                <a:cubicBezTo>
                  <a:pt x="714" y="544"/>
                  <a:pt x="714" y="569"/>
                  <a:pt x="730" y="584"/>
                </a:cubicBezTo>
                <a:cubicBezTo>
                  <a:pt x="746" y="600"/>
                  <a:pt x="771" y="599"/>
                  <a:pt x="787" y="583"/>
                </a:cubicBezTo>
                <a:cubicBezTo>
                  <a:pt x="852" y="515"/>
                  <a:pt x="890" y="408"/>
                  <a:pt x="891" y="299"/>
                </a:cubicBezTo>
                <a:cubicBezTo>
                  <a:pt x="891" y="197"/>
                  <a:pt x="861" y="93"/>
                  <a:pt x="792" y="18"/>
                </a:cubicBezTo>
                <a:close/>
                <a:moveTo>
                  <a:pt x="693" y="174"/>
                </a:moveTo>
                <a:lnTo>
                  <a:pt x="693" y="174"/>
                </a:lnTo>
                <a:cubicBezTo>
                  <a:pt x="683" y="154"/>
                  <a:pt x="659" y="147"/>
                  <a:pt x="639" y="157"/>
                </a:cubicBezTo>
                <a:cubicBezTo>
                  <a:pt x="620" y="167"/>
                  <a:pt x="612" y="191"/>
                  <a:pt x="622" y="210"/>
                </a:cubicBezTo>
                <a:cubicBezTo>
                  <a:pt x="639" y="244"/>
                  <a:pt x="647" y="277"/>
                  <a:pt x="646" y="308"/>
                </a:cubicBezTo>
                <a:cubicBezTo>
                  <a:pt x="644" y="340"/>
                  <a:pt x="634" y="371"/>
                  <a:pt x="615" y="401"/>
                </a:cubicBezTo>
                <a:cubicBezTo>
                  <a:pt x="604" y="419"/>
                  <a:pt x="610" y="444"/>
                  <a:pt x="628" y="456"/>
                </a:cubicBezTo>
                <a:cubicBezTo>
                  <a:pt x="647" y="467"/>
                  <a:pt x="672" y="462"/>
                  <a:pt x="683" y="443"/>
                </a:cubicBezTo>
                <a:cubicBezTo>
                  <a:pt x="709" y="401"/>
                  <a:pt x="724" y="357"/>
                  <a:pt x="725" y="310"/>
                </a:cubicBezTo>
                <a:cubicBezTo>
                  <a:pt x="727" y="266"/>
                  <a:pt x="717" y="220"/>
                  <a:pt x="693" y="174"/>
                </a:cubicBezTo>
                <a:close/>
                <a:moveTo>
                  <a:pt x="100" y="18"/>
                </a:moveTo>
                <a:lnTo>
                  <a:pt x="100" y="18"/>
                </a:lnTo>
                <a:cubicBezTo>
                  <a:pt x="115" y="1"/>
                  <a:pt x="140" y="0"/>
                  <a:pt x="156" y="15"/>
                </a:cubicBezTo>
                <a:cubicBezTo>
                  <a:pt x="173" y="30"/>
                  <a:pt x="174" y="55"/>
                  <a:pt x="159" y="71"/>
                </a:cubicBezTo>
                <a:cubicBezTo>
                  <a:pt x="104" y="131"/>
                  <a:pt x="80" y="215"/>
                  <a:pt x="81" y="298"/>
                </a:cubicBezTo>
                <a:cubicBezTo>
                  <a:pt x="81" y="388"/>
                  <a:pt x="111" y="475"/>
                  <a:pt x="162" y="528"/>
                </a:cubicBezTo>
                <a:cubicBezTo>
                  <a:pt x="178" y="544"/>
                  <a:pt x="177" y="569"/>
                  <a:pt x="161" y="584"/>
                </a:cubicBezTo>
                <a:cubicBezTo>
                  <a:pt x="145" y="600"/>
                  <a:pt x="120" y="599"/>
                  <a:pt x="105" y="583"/>
                </a:cubicBezTo>
                <a:cubicBezTo>
                  <a:pt x="39" y="515"/>
                  <a:pt x="2" y="408"/>
                  <a:pt x="1" y="299"/>
                </a:cubicBezTo>
                <a:cubicBezTo>
                  <a:pt x="0" y="197"/>
                  <a:pt x="31" y="93"/>
                  <a:pt x="100" y="18"/>
                </a:cubicBezTo>
                <a:close/>
                <a:moveTo>
                  <a:pt x="198" y="174"/>
                </a:moveTo>
                <a:lnTo>
                  <a:pt x="198" y="174"/>
                </a:lnTo>
                <a:cubicBezTo>
                  <a:pt x="175" y="220"/>
                  <a:pt x="164" y="266"/>
                  <a:pt x="166" y="310"/>
                </a:cubicBezTo>
                <a:cubicBezTo>
                  <a:pt x="168" y="357"/>
                  <a:pt x="182" y="401"/>
                  <a:pt x="208" y="443"/>
                </a:cubicBezTo>
                <a:cubicBezTo>
                  <a:pt x="220" y="462"/>
                  <a:pt x="244" y="467"/>
                  <a:pt x="263" y="456"/>
                </a:cubicBezTo>
                <a:cubicBezTo>
                  <a:pt x="282" y="444"/>
                  <a:pt x="288" y="419"/>
                  <a:pt x="276" y="401"/>
                </a:cubicBezTo>
                <a:cubicBezTo>
                  <a:pt x="257" y="371"/>
                  <a:pt x="247" y="340"/>
                  <a:pt x="246" y="308"/>
                </a:cubicBezTo>
                <a:cubicBezTo>
                  <a:pt x="245" y="277"/>
                  <a:pt x="252" y="244"/>
                  <a:pt x="270" y="210"/>
                </a:cubicBezTo>
                <a:cubicBezTo>
                  <a:pt x="280" y="191"/>
                  <a:pt x="272" y="167"/>
                  <a:pt x="252" y="157"/>
                </a:cubicBezTo>
                <a:cubicBezTo>
                  <a:pt x="233" y="147"/>
                  <a:pt x="208" y="154"/>
                  <a:pt x="198" y="174"/>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6" name="Freeform 31"/>
          <p:cNvSpPr>
            <a:spLocks noEditPoints="1"/>
          </p:cNvSpPr>
          <p:nvPr/>
        </p:nvSpPr>
        <p:spPr bwMode="auto">
          <a:xfrm>
            <a:off x="3960898" y="4622007"/>
            <a:ext cx="465138" cy="438150"/>
          </a:xfrm>
          <a:custGeom>
            <a:avLst/>
            <a:gdLst>
              <a:gd name="T0" fmla="*/ 614 w 758"/>
              <a:gd name="T1" fmla="*/ 23 h 713"/>
              <a:gd name="T2" fmla="*/ 629 w 758"/>
              <a:gd name="T3" fmla="*/ 647 h 713"/>
              <a:gd name="T4" fmla="*/ 712 w 758"/>
              <a:gd name="T5" fmla="*/ 576 h 713"/>
              <a:gd name="T6" fmla="*/ 735 w 758"/>
              <a:gd name="T7" fmla="*/ 35 h 713"/>
              <a:gd name="T8" fmla="*/ 758 w 758"/>
              <a:gd name="T9" fmla="*/ 576 h 713"/>
              <a:gd name="T10" fmla="*/ 677 w 758"/>
              <a:gd name="T11" fmla="*/ 713 h 713"/>
              <a:gd name="T12" fmla="*/ 106 w 758"/>
              <a:gd name="T13" fmla="*/ 713 h 713"/>
              <a:gd name="T14" fmla="*/ 0 w 758"/>
              <a:gd name="T15" fmla="*/ 599 h 713"/>
              <a:gd name="T16" fmla="*/ 106 w 758"/>
              <a:gd name="T17" fmla="*/ 559 h 713"/>
              <a:gd name="T18" fmla="*/ 226 w 758"/>
              <a:gd name="T19" fmla="*/ 589 h 713"/>
              <a:gd name="T20" fmla="*/ 106 w 758"/>
              <a:gd name="T21" fmla="*/ 490 h 713"/>
              <a:gd name="T22" fmla="*/ 502 w 758"/>
              <a:gd name="T23" fmla="*/ 520 h 713"/>
              <a:gd name="T24" fmla="*/ 106 w 758"/>
              <a:gd name="T25" fmla="*/ 414 h 713"/>
              <a:gd name="T26" fmla="*/ 502 w 758"/>
              <a:gd name="T27" fmla="*/ 444 h 713"/>
              <a:gd name="T28" fmla="*/ 106 w 758"/>
              <a:gd name="T29" fmla="*/ 341 h 713"/>
              <a:gd name="T30" fmla="*/ 502 w 758"/>
              <a:gd name="T31" fmla="*/ 371 h 713"/>
              <a:gd name="T32" fmla="*/ 199 w 758"/>
              <a:gd name="T33" fmla="*/ 283 h 713"/>
              <a:gd name="T34" fmla="*/ 169 w 758"/>
              <a:gd name="T35" fmla="*/ 119 h 713"/>
              <a:gd name="T36" fmla="*/ 107 w 758"/>
              <a:gd name="T37" fmla="*/ 119 h 713"/>
              <a:gd name="T38" fmla="*/ 137 w 758"/>
              <a:gd name="T39" fmla="*/ 196 h 713"/>
              <a:gd name="T40" fmla="*/ 277 w 758"/>
              <a:gd name="T41" fmla="*/ 283 h 713"/>
              <a:gd name="T42" fmla="*/ 243 w 758"/>
              <a:gd name="T43" fmla="*/ 262 h 713"/>
              <a:gd name="T44" fmla="*/ 273 w 758"/>
              <a:gd name="T45" fmla="*/ 185 h 713"/>
              <a:gd name="T46" fmla="*/ 277 w 758"/>
              <a:gd name="T47" fmla="*/ 140 h 713"/>
              <a:gd name="T48" fmla="*/ 207 w 758"/>
              <a:gd name="T49" fmla="*/ 283 h 713"/>
              <a:gd name="T50" fmla="*/ 425 w 758"/>
              <a:gd name="T51" fmla="*/ 119 h 713"/>
              <a:gd name="T52" fmla="*/ 374 w 758"/>
              <a:gd name="T53" fmla="*/ 119 h 713"/>
              <a:gd name="T54" fmla="*/ 312 w 758"/>
              <a:gd name="T55" fmla="*/ 119 h 713"/>
              <a:gd name="T56" fmla="*/ 337 w 758"/>
              <a:gd name="T57" fmla="*/ 283 h 713"/>
              <a:gd name="T58" fmla="*/ 404 w 758"/>
              <a:gd name="T59" fmla="*/ 283 h 713"/>
              <a:gd name="T60" fmla="*/ 430 w 758"/>
              <a:gd name="T61" fmla="*/ 217 h 713"/>
              <a:gd name="T62" fmla="*/ 511 w 758"/>
              <a:gd name="T63" fmla="*/ 252 h 713"/>
              <a:gd name="T64" fmla="*/ 477 w 758"/>
              <a:gd name="T65" fmla="*/ 181 h 713"/>
              <a:gd name="T66" fmla="*/ 470 w 758"/>
              <a:gd name="T67" fmla="*/ 140 h 713"/>
              <a:gd name="T68" fmla="*/ 508 w 758"/>
              <a:gd name="T69" fmla="*/ 175 h 713"/>
              <a:gd name="T70" fmla="*/ 430 w 758"/>
              <a:gd name="T71" fmla="*/ 150 h 713"/>
              <a:gd name="T72" fmla="*/ 464 w 758"/>
              <a:gd name="T73" fmla="*/ 215 h 713"/>
              <a:gd name="T74" fmla="*/ 469 w 758"/>
              <a:gd name="T75" fmla="*/ 261 h 713"/>
              <a:gd name="T76" fmla="*/ 430 w 758"/>
              <a:gd name="T77" fmla="*/ 217 h 713"/>
              <a:gd name="T78" fmla="*/ 643 w 758"/>
              <a:gd name="T79" fmla="*/ 601 h 713"/>
              <a:gd name="T80" fmla="*/ 689 w 758"/>
              <a:gd name="T81" fmla="*/ 36 h 713"/>
              <a:gd name="T82" fmla="*/ 567 w 758"/>
              <a:gd name="T83" fmla="*/ 46 h 713"/>
              <a:gd name="T84" fmla="*/ 46 w 758"/>
              <a:gd name="T85" fmla="*/ 599 h 713"/>
              <a:gd name="T86" fmla="*/ 108 w 758"/>
              <a:gd name="T87" fmla="*/ 667 h 713"/>
              <a:gd name="T88" fmla="*/ 568 w 758"/>
              <a:gd name="T89" fmla="*/ 595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8" h="713">
                <a:moveTo>
                  <a:pt x="23" y="0"/>
                </a:moveTo>
                <a:lnTo>
                  <a:pt x="591" y="0"/>
                </a:lnTo>
                <a:cubicBezTo>
                  <a:pt x="603" y="0"/>
                  <a:pt x="614" y="10"/>
                  <a:pt x="614" y="23"/>
                </a:cubicBezTo>
                <a:lnTo>
                  <a:pt x="614" y="593"/>
                </a:lnTo>
                <a:cubicBezTo>
                  <a:pt x="614" y="594"/>
                  <a:pt x="614" y="595"/>
                  <a:pt x="614" y="595"/>
                </a:cubicBezTo>
                <a:cubicBezTo>
                  <a:pt x="614" y="619"/>
                  <a:pt x="619" y="636"/>
                  <a:pt x="629" y="647"/>
                </a:cubicBezTo>
                <a:cubicBezTo>
                  <a:pt x="639" y="658"/>
                  <a:pt x="655" y="664"/>
                  <a:pt x="676" y="667"/>
                </a:cubicBezTo>
                <a:cubicBezTo>
                  <a:pt x="685" y="665"/>
                  <a:pt x="693" y="660"/>
                  <a:pt x="699" y="650"/>
                </a:cubicBezTo>
                <a:cubicBezTo>
                  <a:pt x="707" y="636"/>
                  <a:pt x="712" y="613"/>
                  <a:pt x="712" y="576"/>
                </a:cubicBezTo>
                <a:cubicBezTo>
                  <a:pt x="712" y="575"/>
                  <a:pt x="712" y="575"/>
                  <a:pt x="712" y="574"/>
                </a:cubicBezTo>
                <a:lnTo>
                  <a:pt x="712" y="59"/>
                </a:lnTo>
                <a:cubicBezTo>
                  <a:pt x="712" y="46"/>
                  <a:pt x="722" y="35"/>
                  <a:pt x="735" y="35"/>
                </a:cubicBezTo>
                <a:cubicBezTo>
                  <a:pt x="748" y="35"/>
                  <a:pt x="758" y="46"/>
                  <a:pt x="758" y="59"/>
                </a:cubicBezTo>
                <a:lnTo>
                  <a:pt x="758" y="574"/>
                </a:lnTo>
                <a:cubicBezTo>
                  <a:pt x="758" y="575"/>
                  <a:pt x="758" y="575"/>
                  <a:pt x="758" y="576"/>
                </a:cubicBezTo>
                <a:cubicBezTo>
                  <a:pt x="758" y="621"/>
                  <a:pt x="751" y="652"/>
                  <a:pt x="739" y="673"/>
                </a:cubicBezTo>
                <a:cubicBezTo>
                  <a:pt x="724" y="698"/>
                  <a:pt x="703" y="710"/>
                  <a:pt x="680" y="713"/>
                </a:cubicBezTo>
                <a:cubicBezTo>
                  <a:pt x="679" y="713"/>
                  <a:pt x="678" y="713"/>
                  <a:pt x="677" y="713"/>
                </a:cubicBezTo>
                <a:lnTo>
                  <a:pt x="677" y="713"/>
                </a:lnTo>
                <a:lnTo>
                  <a:pt x="109" y="713"/>
                </a:lnTo>
                <a:cubicBezTo>
                  <a:pt x="108" y="713"/>
                  <a:pt x="107" y="713"/>
                  <a:pt x="106" y="713"/>
                </a:cubicBezTo>
                <a:cubicBezTo>
                  <a:pt x="76" y="712"/>
                  <a:pt x="50" y="703"/>
                  <a:pt x="31" y="685"/>
                </a:cubicBezTo>
                <a:cubicBezTo>
                  <a:pt x="11" y="666"/>
                  <a:pt x="0" y="639"/>
                  <a:pt x="0" y="599"/>
                </a:cubicBezTo>
                <a:lnTo>
                  <a:pt x="0" y="599"/>
                </a:lnTo>
                <a:lnTo>
                  <a:pt x="0" y="23"/>
                </a:lnTo>
                <a:cubicBezTo>
                  <a:pt x="0" y="10"/>
                  <a:pt x="10" y="0"/>
                  <a:pt x="23" y="0"/>
                </a:cubicBezTo>
                <a:close/>
                <a:moveTo>
                  <a:pt x="106" y="559"/>
                </a:moveTo>
                <a:lnTo>
                  <a:pt x="106" y="559"/>
                </a:lnTo>
                <a:lnTo>
                  <a:pt x="106" y="589"/>
                </a:lnTo>
                <a:lnTo>
                  <a:pt x="226" y="589"/>
                </a:lnTo>
                <a:lnTo>
                  <a:pt x="226" y="559"/>
                </a:lnTo>
                <a:lnTo>
                  <a:pt x="106" y="559"/>
                </a:lnTo>
                <a:close/>
                <a:moveTo>
                  <a:pt x="106" y="490"/>
                </a:moveTo>
                <a:lnTo>
                  <a:pt x="106" y="490"/>
                </a:lnTo>
                <a:lnTo>
                  <a:pt x="106" y="520"/>
                </a:lnTo>
                <a:lnTo>
                  <a:pt x="502" y="520"/>
                </a:lnTo>
                <a:lnTo>
                  <a:pt x="502" y="490"/>
                </a:lnTo>
                <a:lnTo>
                  <a:pt x="106" y="490"/>
                </a:lnTo>
                <a:close/>
                <a:moveTo>
                  <a:pt x="106" y="414"/>
                </a:moveTo>
                <a:lnTo>
                  <a:pt x="106" y="414"/>
                </a:lnTo>
                <a:lnTo>
                  <a:pt x="106" y="444"/>
                </a:lnTo>
                <a:lnTo>
                  <a:pt x="502" y="444"/>
                </a:lnTo>
                <a:lnTo>
                  <a:pt x="502" y="414"/>
                </a:lnTo>
                <a:lnTo>
                  <a:pt x="106" y="414"/>
                </a:lnTo>
                <a:close/>
                <a:moveTo>
                  <a:pt x="106" y="341"/>
                </a:moveTo>
                <a:lnTo>
                  <a:pt x="106" y="341"/>
                </a:lnTo>
                <a:lnTo>
                  <a:pt x="106" y="371"/>
                </a:lnTo>
                <a:lnTo>
                  <a:pt x="502" y="371"/>
                </a:lnTo>
                <a:lnTo>
                  <a:pt x="502" y="341"/>
                </a:lnTo>
                <a:lnTo>
                  <a:pt x="106" y="341"/>
                </a:lnTo>
                <a:close/>
                <a:moveTo>
                  <a:pt x="199" y="283"/>
                </a:moveTo>
                <a:lnTo>
                  <a:pt x="199" y="283"/>
                </a:lnTo>
                <a:lnTo>
                  <a:pt x="199" y="119"/>
                </a:lnTo>
                <a:lnTo>
                  <a:pt x="169" y="119"/>
                </a:lnTo>
                <a:lnTo>
                  <a:pt x="169" y="194"/>
                </a:lnTo>
                <a:lnTo>
                  <a:pt x="148" y="119"/>
                </a:lnTo>
                <a:lnTo>
                  <a:pt x="107" y="119"/>
                </a:lnTo>
                <a:lnTo>
                  <a:pt x="107" y="283"/>
                </a:lnTo>
                <a:lnTo>
                  <a:pt x="137" y="283"/>
                </a:lnTo>
                <a:lnTo>
                  <a:pt x="137" y="196"/>
                </a:lnTo>
                <a:lnTo>
                  <a:pt x="162" y="283"/>
                </a:lnTo>
                <a:lnTo>
                  <a:pt x="199" y="283"/>
                </a:lnTo>
                <a:close/>
                <a:moveTo>
                  <a:pt x="277" y="283"/>
                </a:moveTo>
                <a:lnTo>
                  <a:pt x="277" y="283"/>
                </a:lnTo>
                <a:lnTo>
                  <a:pt x="277" y="262"/>
                </a:lnTo>
                <a:lnTo>
                  <a:pt x="243" y="262"/>
                </a:lnTo>
                <a:lnTo>
                  <a:pt x="243" y="204"/>
                </a:lnTo>
                <a:lnTo>
                  <a:pt x="273" y="204"/>
                </a:lnTo>
                <a:lnTo>
                  <a:pt x="273" y="185"/>
                </a:lnTo>
                <a:lnTo>
                  <a:pt x="243" y="185"/>
                </a:lnTo>
                <a:lnTo>
                  <a:pt x="243" y="140"/>
                </a:lnTo>
                <a:lnTo>
                  <a:pt x="277" y="140"/>
                </a:lnTo>
                <a:lnTo>
                  <a:pt x="277" y="119"/>
                </a:lnTo>
                <a:lnTo>
                  <a:pt x="207" y="119"/>
                </a:lnTo>
                <a:lnTo>
                  <a:pt x="207" y="283"/>
                </a:lnTo>
                <a:lnTo>
                  <a:pt x="277" y="283"/>
                </a:lnTo>
                <a:close/>
                <a:moveTo>
                  <a:pt x="425" y="119"/>
                </a:moveTo>
                <a:lnTo>
                  <a:pt x="425" y="119"/>
                </a:lnTo>
                <a:lnTo>
                  <a:pt x="396" y="119"/>
                </a:lnTo>
                <a:lnTo>
                  <a:pt x="384" y="195"/>
                </a:lnTo>
                <a:lnTo>
                  <a:pt x="374" y="119"/>
                </a:lnTo>
                <a:lnTo>
                  <a:pt x="334" y="119"/>
                </a:lnTo>
                <a:lnTo>
                  <a:pt x="321" y="195"/>
                </a:lnTo>
                <a:lnTo>
                  <a:pt x="312" y="119"/>
                </a:lnTo>
                <a:lnTo>
                  <a:pt x="280" y="119"/>
                </a:lnTo>
                <a:lnTo>
                  <a:pt x="300" y="283"/>
                </a:lnTo>
                <a:lnTo>
                  <a:pt x="337" y="283"/>
                </a:lnTo>
                <a:lnTo>
                  <a:pt x="349" y="193"/>
                </a:lnTo>
                <a:lnTo>
                  <a:pt x="362" y="283"/>
                </a:lnTo>
                <a:lnTo>
                  <a:pt x="404" y="283"/>
                </a:lnTo>
                <a:lnTo>
                  <a:pt x="425" y="119"/>
                </a:lnTo>
                <a:close/>
                <a:moveTo>
                  <a:pt x="430" y="217"/>
                </a:moveTo>
                <a:lnTo>
                  <a:pt x="430" y="217"/>
                </a:lnTo>
                <a:lnTo>
                  <a:pt x="430" y="255"/>
                </a:lnTo>
                <a:cubicBezTo>
                  <a:pt x="430" y="274"/>
                  <a:pt x="443" y="284"/>
                  <a:pt x="470" y="284"/>
                </a:cubicBezTo>
                <a:cubicBezTo>
                  <a:pt x="498" y="284"/>
                  <a:pt x="511" y="274"/>
                  <a:pt x="511" y="252"/>
                </a:cubicBezTo>
                <a:lnTo>
                  <a:pt x="511" y="231"/>
                </a:lnTo>
                <a:cubicBezTo>
                  <a:pt x="511" y="224"/>
                  <a:pt x="509" y="217"/>
                  <a:pt x="505" y="211"/>
                </a:cubicBezTo>
                <a:cubicBezTo>
                  <a:pt x="501" y="206"/>
                  <a:pt x="492" y="196"/>
                  <a:pt x="477" y="181"/>
                </a:cubicBezTo>
                <a:cubicBezTo>
                  <a:pt x="469" y="173"/>
                  <a:pt x="465" y="166"/>
                  <a:pt x="465" y="160"/>
                </a:cubicBezTo>
                <a:lnTo>
                  <a:pt x="464" y="150"/>
                </a:lnTo>
                <a:cubicBezTo>
                  <a:pt x="464" y="143"/>
                  <a:pt x="466" y="140"/>
                  <a:pt x="470" y="140"/>
                </a:cubicBezTo>
                <a:cubicBezTo>
                  <a:pt x="474" y="140"/>
                  <a:pt x="476" y="142"/>
                  <a:pt x="476" y="145"/>
                </a:cubicBezTo>
                <a:lnTo>
                  <a:pt x="476" y="175"/>
                </a:lnTo>
                <a:lnTo>
                  <a:pt x="508" y="175"/>
                </a:lnTo>
                <a:lnTo>
                  <a:pt x="508" y="147"/>
                </a:lnTo>
                <a:cubicBezTo>
                  <a:pt x="508" y="128"/>
                  <a:pt x="496" y="118"/>
                  <a:pt x="471" y="118"/>
                </a:cubicBezTo>
                <a:cubicBezTo>
                  <a:pt x="444" y="118"/>
                  <a:pt x="430" y="128"/>
                  <a:pt x="430" y="150"/>
                </a:cubicBezTo>
                <a:lnTo>
                  <a:pt x="430" y="168"/>
                </a:lnTo>
                <a:cubicBezTo>
                  <a:pt x="430" y="174"/>
                  <a:pt x="432" y="180"/>
                  <a:pt x="435" y="185"/>
                </a:cubicBezTo>
                <a:cubicBezTo>
                  <a:pt x="439" y="190"/>
                  <a:pt x="449" y="200"/>
                  <a:pt x="464" y="215"/>
                </a:cubicBezTo>
                <a:cubicBezTo>
                  <a:pt x="472" y="223"/>
                  <a:pt x="476" y="230"/>
                  <a:pt x="476" y="236"/>
                </a:cubicBezTo>
                <a:lnTo>
                  <a:pt x="476" y="255"/>
                </a:lnTo>
                <a:cubicBezTo>
                  <a:pt x="476" y="259"/>
                  <a:pt x="474" y="261"/>
                  <a:pt x="469" y="261"/>
                </a:cubicBezTo>
                <a:cubicBezTo>
                  <a:pt x="465" y="261"/>
                  <a:pt x="462" y="259"/>
                  <a:pt x="462" y="255"/>
                </a:cubicBezTo>
                <a:lnTo>
                  <a:pt x="462" y="217"/>
                </a:lnTo>
                <a:lnTo>
                  <a:pt x="430" y="217"/>
                </a:lnTo>
                <a:close/>
                <a:moveTo>
                  <a:pt x="643" y="36"/>
                </a:moveTo>
                <a:lnTo>
                  <a:pt x="643" y="36"/>
                </a:lnTo>
                <a:lnTo>
                  <a:pt x="643" y="601"/>
                </a:lnTo>
                <a:cubicBezTo>
                  <a:pt x="643" y="614"/>
                  <a:pt x="653" y="625"/>
                  <a:pt x="666" y="625"/>
                </a:cubicBezTo>
                <a:cubicBezTo>
                  <a:pt x="679" y="625"/>
                  <a:pt x="689" y="614"/>
                  <a:pt x="689" y="601"/>
                </a:cubicBezTo>
                <a:lnTo>
                  <a:pt x="689" y="36"/>
                </a:lnTo>
                <a:cubicBezTo>
                  <a:pt x="689" y="24"/>
                  <a:pt x="679" y="13"/>
                  <a:pt x="666" y="13"/>
                </a:cubicBezTo>
                <a:cubicBezTo>
                  <a:pt x="653" y="13"/>
                  <a:pt x="643" y="24"/>
                  <a:pt x="643" y="36"/>
                </a:cubicBezTo>
                <a:close/>
                <a:moveTo>
                  <a:pt x="567" y="46"/>
                </a:moveTo>
                <a:lnTo>
                  <a:pt x="567" y="46"/>
                </a:lnTo>
                <a:lnTo>
                  <a:pt x="46" y="46"/>
                </a:lnTo>
                <a:lnTo>
                  <a:pt x="46" y="599"/>
                </a:lnTo>
                <a:lnTo>
                  <a:pt x="46" y="599"/>
                </a:lnTo>
                <a:cubicBezTo>
                  <a:pt x="46" y="625"/>
                  <a:pt x="52" y="642"/>
                  <a:pt x="63" y="652"/>
                </a:cubicBezTo>
                <a:cubicBezTo>
                  <a:pt x="73" y="661"/>
                  <a:pt x="89" y="666"/>
                  <a:pt x="108" y="667"/>
                </a:cubicBezTo>
                <a:lnTo>
                  <a:pt x="109" y="667"/>
                </a:lnTo>
                <a:lnTo>
                  <a:pt x="586" y="667"/>
                </a:lnTo>
                <a:cubicBezTo>
                  <a:pt x="574" y="648"/>
                  <a:pt x="567" y="624"/>
                  <a:pt x="568" y="595"/>
                </a:cubicBezTo>
                <a:cubicBezTo>
                  <a:pt x="567" y="594"/>
                  <a:pt x="567" y="594"/>
                  <a:pt x="567" y="593"/>
                </a:cubicBezTo>
                <a:lnTo>
                  <a:pt x="567" y="46"/>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7" name="Freeform 32"/>
          <p:cNvSpPr>
            <a:spLocks noEditPoints="1"/>
          </p:cNvSpPr>
          <p:nvPr/>
        </p:nvSpPr>
        <p:spPr bwMode="auto">
          <a:xfrm>
            <a:off x="4883235" y="4480720"/>
            <a:ext cx="538163" cy="584200"/>
          </a:xfrm>
          <a:custGeom>
            <a:avLst/>
            <a:gdLst>
              <a:gd name="T0" fmla="*/ 851 w 880"/>
              <a:gd name="T1" fmla="*/ 320 h 952"/>
              <a:gd name="T2" fmla="*/ 851 w 880"/>
              <a:gd name="T3" fmla="*/ 823 h 952"/>
              <a:gd name="T4" fmla="*/ 29 w 880"/>
              <a:gd name="T5" fmla="*/ 823 h 952"/>
              <a:gd name="T6" fmla="*/ 29 w 880"/>
              <a:gd name="T7" fmla="*/ 320 h 952"/>
              <a:gd name="T8" fmla="*/ 776 w 880"/>
              <a:gd name="T9" fmla="*/ 341 h 952"/>
              <a:gd name="T10" fmla="*/ 55 w 880"/>
              <a:gd name="T11" fmla="*/ 398 h 952"/>
              <a:gd name="T12" fmla="*/ 104 w 880"/>
              <a:gd name="T13" fmla="*/ 802 h 952"/>
              <a:gd name="T14" fmla="*/ 825 w 880"/>
              <a:gd name="T15" fmla="*/ 745 h 952"/>
              <a:gd name="T16" fmla="*/ 776 w 880"/>
              <a:gd name="T17" fmla="*/ 341 h 952"/>
              <a:gd name="T18" fmla="*/ 244 w 880"/>
              <a:gd name="T19" fmla="*/ 219 h 952"/>
              <a:gd name="T20" fmla="*/ 258 w 880"/>
              <a:gd name="T21" fmla="*/ 229 h 952"/>
              <a:gd name="T22" fmla="*/ 401 w 880"/>
              <a:gd name="T23" fmla="*/ 0 h 952"/>
              <a:gd name="T24" fmla="*/ 318 w 880"/>
              <a:gd name="T25" fmla="*/ 243 h 952"/>
              <a:gd name="T26" fmla="*/ 226 w 880"/>
              <a:gd name="T27" fmla="*/ 278 h 952"/>
              <a:gd name="T28" fmla="*/ 177 w 880"/>
              <a:gd name="T29" fmla="*/ 118 h 952"/>
              <a:gd name="T30" fmla="*/ 667 w 880"/>
              <a:gd name="T31" fmla="*/ 931 h 952"/>
              <a:gd name="T32" fmla="*/ 242 w 880"/>
              <a:gd name="T33" fmla="*/ 931 h 952"/>
              <a:gd name="T34" fmla="*/ 343 w 880"/>
              <a:gd name="T35" fmla="*/ 436 h 952"/>
              <a:gd name="T36" fmla="*/ 278 w 880"/>
              <a:gd name="T37" fmla="*/ 591 h 952"/>
              <a:gd name="T38" fmla="*/ 214 w 880"/>
              <a:gd name="T39" fmla="*/ 436 h 952"/>
              <a:gd name="T40" fmla="*/ 275 w 880"/>
              <a:gd name="T41" fmla="*/ 633 h 952"/>
              <a:gd name="T42" fmla="*/ 299 w 880"/>
              <a:gd name="T43" fmla="*/ 727 h 952"/>
              <a:gd name="T44" fmla="*/ 277 w 880"/>
              <a:gd name="T45" fmla="*/ 620 h 952"/>
              <a:gd name="T46" fmla="*/ 316 w 880"/>
              <a:gd name="T47" fmla="*/ 598 h 952"/>
              <a:gd name="T48" fmla="*/ 314 w 880"/>
              <a:gd name="T49" fmla="*/ 729 h 952"/>
              <a:gd name="T50" fmla="*/ 240 w 880"/>
              <a:gd name="T51" fmla="*/ 729 h 952"/>
              <a:gd name="T52" fmla="*/ 238 w 880"/>
              <a:gd name="T53" fmla="*/ 598 h 952"/>
              <a:gd name="T54" fmla="*/ 290 w 880"/>
              <a:gd name="T55" fmla="*/ 466 h 952"/>
              <a:gd name="T56" fmla="*/ 200 w 880"/>
              <a:gd name="T57" fmla="*/ 486 h 952"/>
              <a:gd name="T58" fmla="*/ 278 w 880"/>
              <a:gd name="T59" fmla="*/ 579 h 952"/>
              <a:gd name="T60" fmla="*/ 356 w 880"/>
              <a:gd name="T61" fmla="*/ 484 h 952"/>
              <a:gd name="T62" fmla="*/ 514 w 880"/>
              <a:gd name="T63" fmla="*/ 602 h 952"/>
              <a:gd name="T64" fmla="*/ 463 w 880"/>
              <a:gd name="T65" fmla="*/ 602 h 952"/>
              <a:gd name="T66" fmla="*/ 472 w 880"/>
              <a:gd name="T67" fmla="*/ 467 h 952"/>
              <a:gd name="T68" fmla="*/ 514 w 880"/>
              <a:gd name="T69" fmla="*/ 467 h 952"/>
              <a:gd name="T70" fmla="*/ 578 w 880"/>
              <a:gd name="T71" fmla="*/ 602 h 952"/>
              <a:gd name="T72" fmla="*/ 577 w 880"/>
              <a:gd name="T73" fmla="*/ 467 h 952"/>
              <a:gd name="T74" fmla="*/ 550 w 880"/>
              <a:gd name="T75" fmla="*/ 521 h 952"/>
              <a:gd name="T76" fmla="*/ 550 w 880"/>
              <a:gd name="T77" fmla="*/ 537 h 952"/>
              <a:gd name="T78" fmla="*/ 578 w 880"/>
              <a:gd name="T79" fmla="*/ 602 h 952"/>
              <a:gd name="T80" fmla="*/ 682 w 880"/>
              <a:gd name="T81" fmla="*/ 602 h 952"/>
              <a:gd name="T82" fmla="*/ 627 w 880"/>
              <a:gd name="T83" fmla="*/ 602 h 952"/>
              <a:gd name="T84" fmla="*/ 607 w 880"/>
              <a:gd name="T85" fmla="*/ 467 h 952"/>
              <a:gd name="T86" fmla="*/ 657 w 880"/>
              <a:gd name="T87" fmla="*/ 467 h 952"/>
              <a:gd name="T88" fmla="*/ 699 w 880"/>
              <a:gd name="T89" fmla="*/ 467 h 952"/>
              <a:gd name="T90" fmla="*/ 730 w 880"/>
              <a:gd name="T91" fmla="*/ 548 h 952"/>
              <a:gd name="T92" fmla="*/ 741 w 880"/>
              <a:gd name="T93" fmla="*/ 579 h 952"/>
              <a:gd name="T94" fmla="*/ 708 w 880"/>
              <a:gd name="T95" fmla="*/ 521 h 952"/>
              <a:gd name="T96" fmla="*/ 737 w 880"/>
              <a:gd name="T97" fmla="*/ 466 h 952"/>
              <a:gd name="T98" fmla="*/ 741 w 880"/>
              <a:gd name="T99" fmla="*/ 513 h 952"/>
              <a:gd name="T100" fmla="*/ 731 w 880"/>
              <a:gd name="T101" fmla="*/ 492 h 952"/>
              <a:gd name="T102" fmla="*/ 765 w 880"/>
              <a:gd name="T103" fmla="*/ 543 h 952"/>
              <a:gd name="T104" fmla="*/ 736 w 880"/>
              <a:gd name="T105" fmla="*/ 603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0" h="952">
                <a:moveTo>
                  <a:pt x="104" y="286"/>
                </a:moveTo>
                <a:lnTo>
                  <a:pt x="776" y="286"/>
                </a:lnTo>
                <a:cubicBezTo>
                  <a:pt x="805" y="286"/>
                  <a:pt x="832" y="299"/>
                  <a:pt x="851" y="320"/>
                </a:cubicBezTo>
                <a:cubicBezTo>
                  <a:pt x="869" y="340"/>
                  <a:pt x="880" y="368"/>
                  <a:pt x="880" y="398"/>
                </a:cubicBezTo>
                <a:lnTo>
                  <a:pt x="880" y="745"/>
                </a:lnTo>
                <a:cubicBezTo>
                  <a:pt x="880" y="775"/>
                  <a:pt x="869" y="803"/>
                  <a:pt x="851" y="823"/>
                </a:cubicBezTo>
                <a:cubicBezTo>
                  <a:pt x="832" y="844"/>
                  <a:pt x="805" y="857"/>
                  <a:pt x="776" y="857"/>
                </a:cubicBezTo>
                <a:lnTo>
                  <a:pt x="104" y="857"/>
                </a:lnTo>
                <a:cubicBezTo>
                  <a:pt x="74" y="857"/>
                  <a:pt x="48" y="844"/>
                  <a:pt x="29" y="823"/>
                </a:cubicBezTo>
                <a:cubicBezTo>
                  <a:pt x="11" y="803"/>
                  <a:pt x="0" y="775"/>
                  <a:pt x="0" y="745"/>
                </a:cubicBezTo>
                <a:lnTo>
                  <a:pt x="0" y="398"/>
                </a:lnTo>
                <a:cubicBezTo>
                  <a:pt x="0" y="368"/>
                  <a:pt x="11" y="340"/>
                  <a:pt x="29" y="320"/>
                </a:cubicBezTo>
                <a:cubicBezTo>
                  <a:pt x="48" y="299"/>
                  <a:pt x="74" y="286"/>
                  <a:pt x="104" y="286"/>
                </a:cubicBezTo>
                <a:close/>
                <a:moveTo>
                  <a:pt x="776" y="341"/>
                </a:moveTo>
                <a:lnTo>
                  <a:pt x="776" y="341"/>
                </a:lnTo>
                <a:lnTo>
                  <a:pt x="104" y="341"/>
                </a:lnTo>
                <a:cubicBezTo>
                  <a:pt x="91" y="341"/>
                  <a:pt x="79" y="347"/>
                  <a:pt x="70" y="357"/>
                </a:cubicBezTo>
                <a:cubicBezTo>
                  <a:pt x="61" y="367"/>
                  <a:pt x="55" y="382"/>
                  <a:pt x="55" y="398"/>
                </a:cubicBezTo>
                <a:lnTo>
                  <a:pt x="55" y="745"/>
                </a:lnTo>
                <a:cubicBezTo>
                  <a:pt x="55" y="761"/>
                  <a:pt x="61" y="776"/>
                  <a:pt x="70" y="786"/>
                </a:cubicBezTo>
                <a:cubicBezTo>
                  <a:pt x="79" y="796"/>
                  <a:pt x="91" y="802"/>
                  <a:pt x="104" y="802"/>
                </a:cubicBezTo>
                <a:lnTo>
                  <a:pt x="776" y="802"/>
                </a:lnTo>
                <a:cubicBezTo>
                  <a:pt x="789" y="802"/>
                  <a:pt x="801" y="796"/>
                  <a:pt x="809" y="786"/>
                </a:cubicBezTo>
                <a:cubicBezTo>
                  <a:pt x="819" y="776"/>
                  <a:pt x="825" y="761"/>
                  <a:pt x="825" y="745"/>
                </a:cubicBezTo>
                <a:lnTo>
                  <a:pt x="825" y="398"/>
                </a:lnTo>
                <a:cubicBezTo>
                  <a:pt x="825" y="382"/>
                  <a:pt x="819" y="367"/>
                  <a:pt x="809" y="357"/>
                </a:cubicBezTo>
                <a:cubicBezTo>
                  <a:pt x="801" y="347"/>
                  <a:pt x="789" y="341"/>
                  <a:pt x="776" y="341"/>
                </a:cubicBezTo>
                <a:close/>
                <a:moveTo>
                  <a:pt x="177" y="118"/>
                </a:moveTo>
                <a:lnTo>
                  <a:pt x="244" y="219"/>
                </a:lnTo>
                <a:lnTo>
                  <a:pt x="244" y="219"/>
                </a:lnTo>
                <a:cubicBezTo>
                  <a:pt x="247" y="224"/>
                  <a:pt x="251" y="228"/>
                  <a:pt x="254" y="230"/>
                </a:cubicBezTo>
                <a:cubicBezTo>
                  <a:pt x="255" y="230"/>
                  <a:pt x="255" y="231"/>
                  <a:pt x="255" y="230"/>
                </a:cubicBezTo>
                <a:cubicBezTo>
                  <a:pt x="256" y="230"/>
                  <a:pt x="257" y="230"/>
                  <a:pt x="258" y="229"/>
                </a:cubicBezTo>
                <a:cubicBezTo>
                  <a:pt x="262" y="227"/>
                  <a:pt x="266" y="222"/>
                  <a:pt x="270" y="215"/>
                </a:cubicBezTo>
                <a:lnTo>
                  <a:pt x="271" y="215"/>
                </a:lnTo>
                <a:lnTo>
                  <a:pt x="401" y="0"/>
                </a:lnTo>
                <a:lnTo>
                  <a:pt x="448" y="29"/>
                </a:lnTo>
                <a:lnTo>
                  <a:pt x="318" y="243"/>
                </a:lnTo>
                <a:lnTo>
                  <a:pt x="318" y="243"/>
                </a:lnTo>
                <a:cubicBezTo>
                  <a:pt x="310" y="257"/>
                  <a:pt x="299" y="269"/>
                  <a:pt x="288" y="276"/>
                </a:cubicBezTo>
                <a:cubicBezTo>
                  <a:pt x="279" y="282"/>
                  <a:pt x="268" y="285"/>
                  <a:pt x="258" y="286"/>
                </a:cubicBezTo>
                <a:cubicBezTo>
                  <a:pt x="247" y="286"/>
                  <a:pt x="236" y="284"/>
                  <a:pt x="226" y="278"/>
                </a:cubicBezTo>
                <a:cubicBezTo>
                  <a:pt x="216" y="272"/>
                  <a:pt x="206" y="262"/>
                  <a:pt x="197" y="249"/>
                </a:cubicBezTo>
                <a:lnTo>
                  <a:pt x="131" y="148"/>
                </a:lnTo>
                <a:lnTo>
                  <a:pt x="177" y="118"/>
                </a:lnTo>
                <a:close/>
                <a:moveTo>
                  <a:pt x="296" y="877"/>
                </a:moveTo>
                <a:lnTo>
                  <a:pt x="613" y="877"/>
                </a:lnTo>
                <a:cubicBezTo>
                  <a:pt x="643" y="877"/>
                  <a:pt x="667" y="901"/>
                  <a:pt x="667" y="931"/>
                </a:cubicBezTo>
                <a:lnTo>
                  <a:pt x="667" y="952"/>
                </a:lnTo>
                <a:lnTo>
                  <a:pt x="242" y="952"/>
                </a:lnTo>
                <a:lnTo>
                  <a:pt x="242" y="931"/>
                </a:lnTo>
                <a:cubicBezTo>
                  <a:pt x="242" y="901"/>
                  <a:pt x="266" y="877"/>
                  <a:pt x="296" y="877"/>
                </a:cubicBezTo>
                <a:close/>
                <a:moveTo>
                  <a:pt x="278" y="409"/>
                </a:moveTo>
                <a:cubicBezTo>
                  <a:pt x="304" y="409"/>
                  <a:pt x="326" y="419"/>
                  <a:pt x="343" y="436"/>
                </a:cubicBezTo>
                <a:cubicBezTo>
                  <a:pt x="359" y="452"/>
                  <a:pt x="370" y="475"/>
                  <a:pt x="370" y="500"/>
                </a:cubicBezTo>
                <a:cubicBezTo>
                  <a:pt x="370" y="525"/>
                  <a:pt x="359" y="548"/>
                  <a:pt x="343" y="565"/>
                </a:cubicBezTo>
                <a:cubicBezTo>
                  <a:pt x="326" y="581"/>
                  <a:pt x="304" y="591"/>
                  <a:pt x="278" y="591"/>
                </a:cubicBezTo>
                <a:cubicBezTo>
                  <a:pt x="253" y="591"/>
                  <a:pt x="230" y="581"/>
                  <a:pt x="214" y="565"/>
                </a:cubicBezTo>
                <a:cubicBezTo>
                  <a:pt x="197" y="548"/>
                  <a:pt x="187" y="525"/>
                  <a:pt x="187" y="500"/>
                </a:cubicBezTo>
                <a:cubicBezTo>
                  <a:pt x="187" y="475"/>
                  <a:pt x="197" y="452"/>
                  <a:pt x="214" y="436"/>
                </a:cubicBezTo>
                <a:cubicBezTo>
                  <a:pt x="230" y="419"/>
                  <a:pt x="253" y="409"/>
                  <a:pt x="278" y="409"/>
                </a:cubicBezTo>
                <a:close/>
                <a:moveTo>
                  <a:pt x="275" y="633"/>
                </a:moveTo>
                <a:lnTo>
                  <a:pt x="275" y="633"/>
                </a:lnTo>
                <a:lnTo>
                  <a:pt x="255" y="727"/>
                </a:lnTo>
                <a:lnTo>
                  <a:pt x="277" y="746"/>
                </a:lnTo>
                <a:lnTo>
                  <a:pt x="299" y="727"/>
                </a:lnTo>
                <a:lnTo>
                  <a:pt x="280" y="633"/>
                </a:lnTo>
                <a:lnTo>
                  <a:pt x="288" y="627"/>
                </a:lnTo>
                <a:lnTo>
                  <a:pt x="277" y="620"/>
                </a:lnTo>
                <a:lnTo>
                  <a:pt x="266" y="627"/>
                </a:lnTo>
                <a:lnTo>
                  <a:pt x="275" y="633"/>
                </a:lnTo>
                <a:close/>
                <a:moveTo>
                  <a:pt x="316" y="598"/>
                </a:moveTo>
                <a:lnTo>
                  <a:pt x="316" y="598"/>
                </a:lnTo>
                <a:cubicBezTo>
                  <a:pt x="368" y="616"/>
                  <a:pt x="406" y="667"/>
                  <a:pt x="408" y="729"/>
                </a:cubicBezTo>
                <a:lnTo>
                  <a:pt x="314" y="729"/>
                </a:lnTo>
                <a:lnTo>
                  <a:pt x="293" y="624"/>
                </a:lnTo>
                <a:lnTo>
                  <a:pt x="316" y="598"/>
                </a:lnTo>
                <a:close/>
                <a:moveTo>
                  <a:pt x="240" y="729"/>
                </a:moveTo>
                <a:lnTo>
                  <a:pt x="240" y="729"/>
                </a:lnTo>
                <a:lnTo>
                  <a:pt x="147" y="729"/>
                </a:lnTo>
                <a:cubicBezTo>
                  <a:pt x="149" y="667"/>
                  <a:pt x="187" y="616"/>
                  <a:pt x="238" y="598"/>
                </a:cubicBezTo>
                <a:lnTo>
                  <a:pt x="261" y="624"/>
                </a:lnTo>
                <a:lnTo>
                  <a:pt x="240" y="729"/>
                </a:lnTo>
                <a:close/>
                <a:moveTo>
                  <a:pt x="290" y="466"/>
                </a:moveTo>
                <a:lnTo>
                  <a:pt x="290" y="466"/>
                </a:lnTo>
                <a:cubicBezTo>
                  <a:pt x="288" y="467"/>
                  <a:pt x="286" y="468"/>
                  <a:pt x="285" y="469"/>
                </a:cubicBezTo>
                <a:cubicBezTo>
                  <a:pt x="255" y="483"/>
                  <a:pt x="217" y="486"/>
                  <a:pt x="200" y="486"/>
                </a:cubicBezTo>
                <a:cubicBezTo>
                  <a:pt x="199" y="490"/>
                  <a:pt x="199" y="495"/>
                  <a:pt x="199" y="500"/>
                </a:cubicBezTo>
                <a:cubicBezTo>
                  <a:pt x="199" y="522"/>
                  <a:pt x="208" y="541"/>
                  <a:pt x="222" y="556"/>
                </a:cubicBezTo>
                <a:cubicBezTo>
                  <a:pt x="237" y="570"/>
                  <a:pt x="257" y="579"/>
                  <a:pt x="278" y="579"/>
                </a:cubicBezTo>
                <a:cubicBezTo>
                  <a:pt x="300" y="579"/>
                  <a:pt x="320" y="570"/>
                  <a:pt x="335" y="556"/>
                </a:cubicBezTo>
                <a:cubicBezTo>
                  <a:pt x="349" y="541"/>
                  <a:pt x="358" y="522"/>
                  <a:pt x="358" y="500"/>
                </a:cubicBezTo>
                <a:cubicBezTo>
                  <a:pt x="358" y="494"/>
                  <a:pt x="357" y="489"/>
                  <a:pt x="356" y="484"/>
                </a:cubicBezTo>
                <a:cubicBezTo>
                  <a:pt x="349" y="484"/>
                  <a:pt x="342" y="483"/>
                  <a:pt x="335" y="482"/>
                </a:cubicBezTo>
                <a:cubicBezTo>
                  <a:pt x="319" y="479"/>
                  <a:pt x="303" y="473"/>
                  <a:pt x="290" y="466"/>
                </a:cubicBezTo>
                <a:close/>
                <a:moveTo>
                  <a:pt x="514" y="602"/>
                </a:moveTo>
                <a:lnTo>
                  <a:pt x="483" y="602"/>
                </a:lnTo>
                <a:lnTo>
                  <a:pt x="463" y="530"/>
                </a:lnTo>
                <a:lnTo>
                  <a:pt x="463" y="602"/>
                </a:lnTo>
                <a:lnTo>
                  <a:pt x="439" y="602"/>
                </a:lnTo>
                <a:lnTo>
                  <a:pt x="439" y="467"/>
                </a:lnTo>
                <a:lnTo>
                  <a:pt x="472" y="467"/>
                </a:lnTo>
                <a:lnTo>
                  <a:pt x="489" y="529"/>
                </a:lnTo>
                <a:lnTo>
                  <a:pt x="489" y="467"/>
                </a:lnTo>
                <a:lnTo>
                  <a:pt x="514" y="467"/>
                </a:lnTo>
                <a:lnTo>
                  <a:pt x="514" y="602"/>
                </a:lnTo>
                <a:close/>
                <a:moveTo>
                  <a:pt x="578" y="602"/>
                </a:moveTo>
                <a:lnTo>
                  <a:pt x="578" y="602"/>
                </a:lnTo>
                <a:lnTo>
                  <a:pt x="520" y="602"/>
                </a:lnTo>
                <a:lnTo>
                  <a:pt x="520" y="467"/>
                </a:lnTo>
                <a:lnTo>
                  <a:pt x="577" y="467"/>
                </a:lnTo>
                <a:lnTo>
                  <a:pt x="577" y="485"/>
                </a:lnTo>
                <a:lnTo>
                  <a:pt x="550" y="485"/>
                </a:lnTo>
                <a:lnTo>
                  <a:pt x="550" y="521"/>
                </a:lnTo>
                <a:lnTo>
                  <a:pt x="575" y="521"/>
                </a:lnTo>
                <a:lnTo>
                  <a:pt x="575" y="537"/>
                </a:lnTo>
                <a:lnTo>
                  <a:pt x="550" y="537"/>
                </a:lnTo>
                <a:lnTo>
                  <a:pt x="550" y="584"/>
                </a:lnTo>
                <a:lnTo>
                  <a:pt x="578" y="584"/>
                </a:lnTo>
                <a:lnTo>
                  <a:pt x="578" y="602"/>
                </a:lnTo>
                <a:close/>
                <a:moveTo>
                  <a:pt x="699" y="467"/>
                </a:moveTo>
                <a:lnTo>
                  <a:pt x="699" y="467"/>
                </a:lnTo>
                <a:lnTo>
                  <a:pt x="682" y="602"/>
                </a:lnTo>
                <a:lnTo>
                  <a:pt x="647" y="602"/>
                </a:lnTo>
                <a:lnTo>
                  <a:pt x="637" y="528"/>
                </a:lnTo>
                <a:lnTo>
                  <a:pt x="627" y="602"/>
                </a:lnTo>
                <a:lnTo>
                  <a:pt x="597" y="602"/>
                </a:lnTo>
                <a:lnTo>
                  <a:pt x="580" y="467"/>
                </a:lnTo>
                <a:lnTo>
                  <a:pt x="607" y="467"/>
                </a:lnTo>
                <a:lnTo>
                  <a:pt x="614" y="529"/>
                </a:lnTo>
                <a:lnTo>
                  <a:pt x="624" y="467"/>
                </a:lnTo>
                <a:lnTo>
                  <a:pt x="657" y="467"/>
                </a:lnTo>
                <a:lnTo>
                  <a:pt x="665" y="529"/>
                </a:lnTo>
                <a:lnTo>
                  <a:pt x="675" y="467"/>
                </a:lnTo>
                <a:lnTo>
                  <a:pt x="699" y="467"/>
                </a:lnTo>
                <a:close/>
                <a:moveTo>
                  <a:pt x="703" y="548"/>
                </a:moveTo>
                <a:lnTo>
                  <a:pt x="703" y="548"/>
                </a:lnTo>
                <a:lnTo>
                  <a:pt x="730" y="548"/>
                </a:lnTo>
                <a:lnTo>
                  <a:pt x="730" y="579"/>
                </a:lnTo>
                <a:cubicBezTo>
                  <a:pt x="730" y="582"/>
                  <a:pt x="732" y="583"/>
                  <a:pt x="735" y="583"/>
                </a:cubicBezTo>
                <a:cubicBezTo>
                  <a:pt x="739" y="583"/>
                  <a:pt x="741" y="582"/>
                  <a:pt x="741" y="579"/>
                </a:cubicBezTo>
                <a:lnTo>
                  <a:pt x="741" y="563"/>
                </a:lnTo>
                <a:cubicBezTo>
                  <a:pt x="741" y="558"/>
                  <a:pt x="737" y="552"/>
                  <a:pt x="731" y="546"/>
                </a:cubicBezTo>
                <a:cubicBezTo>
                  <a:pt x="718" y="533"/>
                  <a:pt x="711" y="525"/>
                  <a:pt x="708" y="521"/>
                </a:cubicBezTo>
                <a:cubicBezTo>
                  <a:pt x="704" y="517"/>
                  <a:pt x="703" y="512"/>
                  <a:pt x="703" y="507"/>
                </a:cubicBezTo>
                <a:lnTo>
                  <a:pt x="703" y="492"/>
                </a:lnTo>
                <a:cubicBezTo>
                  <a:pt x="703" y="475"/>
                  <a:pt x="714" y="466"/>
                  <a:pt x="737" y="466"/>
                </a:cubicBezTo>
                <a:cubicBezTo>
                  <a:pt x="757" y="466"/>
                  <a:pt x="767" y="474"/>
                  <a:pt x="767" y="490"/>
                </a:cubicBezTo>
                <a:lnTo>
                  <a:pt x="767" y="513"/>
                </a:lnTo>
                <a:lnTo>
                  <a:pt x="741" y="513"/>
                </a:lnTo>
                <a:lnTo>
                  <a:pt x="741" y="488"/>
                </a:lnTo>
                <a:cubicBezTo>
                  <a:pt x="741" y="486"/>
                  <a:pt x="739" y="484"/>
                  <a:pt x="736" y="484"/>
                </a:cubicBezTo>
                <a:cubicBezTo>
                  <a:pt x="733" y="484"/>
                  <a:pt x="731" y="487"/>
                  <a:pt x="731" y="492"/>
                </a:cubicBezTo>
                <a:lnTo>
                  <a:pt x="732" y="501"/>
                </a:lnTo>
                <a:cubicBezTo>
                  <a:pt x="732" y="506"/>
                  <a:pt x="735" y="512"/>
                  <a:pt x="742" y="518"/>
                </a:cubicBezTo>
                <a:cubicBezTo>
                  <a:pt x="754" y="530"/>
                  <a:pt x="762" y="538"/>
                  <a:pt x="765" y="543"/>
                </a:cubicBezTo>
                <a:cubicBezTo>
                  <a:pt x="768" y="548"/>
                  <a:pt x="770" y="553"/>
                  <a:pt x="770" y="559"/>
                </a:cubicBezTo>
                <a:lnTo>
                  <a:pt x="770" y="576"/>
                </a:lnTo>
                <a:cubicBezTo>
                  <a:pt x="770" y="594"/>
                  <a:pt x="759" y="603"/>
                  <a:pt x="736" y="603"/>
                </a:cubicBezTo>
                <a:cubicBezTo>
                  <a:pt x="714" y="603"/>
                  <a:pt x="703" y="595"/>
                  <a:pt x="703" y="578"/>
                </a:cubicBezTo>
                <a:lnTo>
                  <a:pt x="703" y="548"/>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8" name="Freeform 33"/>
          <p:cNvSpPr>
            <a:spLocks noEditPoints="1"/>
          </p:cNvSpPr>
          <p:nvPr/>
        </p:nvSpPr>
        <p:spPr bwMode="auto">
          <a:xfrm>
            <a:off x="5956385" y="4575970"/>
            <a:ext cx="479425" cy="479425"/>
          </a:xfrm>
          <a:custGeom>
            <a:avLst/>
            <a:gdLst>
              <a:gd name="T0" fmla="*/ 391 w 782"/>
              <a:gd name="T1" fmla="*/ 281 h 782"/>
              <a:gd name="T2" fmla="*/ 282 w 782"/>
              <a:gd name="T3" fmla="*/ 391 h 782"/>
              <a:gd name="T4" fmla="*/ 391 w 782"/>
              <a:gd name="T5" fmla="*/ 501 h 782"/>
              <a:gd name="T6" fmla="*/ 501 w 782"/>
              <a:gd name="T7" fmla="*/ 391 h 782"/>
              <a:gd name="T8" fmla="*/ 485 w 782"/>
              <a:gd name="T9" fmla="*/ 333 h 782"/>
              <a:gd name="T10" fmla="*/ 610 w 782"/>
              <a:gd name="T11" fmla="*/ 208 h 782"/>
              <a:gd name="T12" fmla="*/ 679 w 782"/>
              <a:gd name="T13" fmla="*/ 208 h 782"/>
              <a:gd name="T14" fmla="*/ 782 w 782"/>
              <a:gd name="T15" fmla="*/ 104 h 782"/>
              <a:gd name="T16" fmla="*/ 682 w 782"/>
              <a:gd name="T17" fmla="*/ 100 h 782"/>
              <a:gd name="T18" fmla="*/ 679 w 782"/>
              <a:gd name="T19" fmla="*/ 0 h 782"/>
              <a:gd name="T20" fmla="*/ 575 w 782"/>
              <a:gd name="T21" fmla="*/ 104 h 782"/>
              <a:gd name="T22" fmla="*/ 575 w 782"/>
              <a:gd name="T23" fmla="*/ 173 h 782"/>
              <a:gd name="T24" fmla="*/ 450 w 782"/>
              <a:gd name="T25" fmla="*/ 298 h 782"/>
              <a:gd name="T26" fmla="*/ 391 w 782"/>
              <a:gd name="T27" fmla="*/ 281 h 782"/>
              <a:gd name="T28" fmla="*/ 569 w 782"/>
              <a:gd name="T29" fmla="*/ 391 h 782"/>
              <a:gd name="T30" fmla="*/ 391 w 782"/>
              <a:gd name="T31" fmla="*/ 569 h 782"/>
              <a:gd name="T32" fmla="*/ 214 w 782"/>
              <a:gd name="T33" fmla="*/ 391 h 782"/>
              <a:gd name="T34" fmla="*/ 391 w 782"/>
              <a:gd name="T35" fmla="*/ 214 h 782"/>
              <a:gd name="T36" fmla="*/ 454 w 782"/>
              <a:gd name="T37" fmla="*/ 226 h 782"/>
              <a:gd name="T38" fmla="*/ 504 w 782"/>
              <a:gd name="T39" fmla="*/ 175 h 782"/>
              <a:gd name="T40" fmla="*/ 391 w 782"/>
              <a:gd name="T41" fmla="*/ 147 h 782"/>
              <a:gd name="T42" fmla="*/ 147 w 782"/>
              <a:gd name="T43" fmla="*/ 391 h 782"/>
              <a:gd name="T44" fmla="*/ 391 w 782"/>
              <a:gd name="T45" fmla="*/ 636 h 782"/>
              <a:gd name="T46" fmla="*/ 636 w 782"/>
              <a:gd name="T47" fmla="*/ 391 h 782"/>
              <a:gd name="T48" fmla="*/ 608 w 782"/>
              <a:gd name="T49" fmla="*/ 278 h 782"/>
              <a:gd name="T50" fmla="*/ 557 w 782"/>
              <a:gd name="T51" fmla="*/ 329 h 782"/>
              <a:gd name="T52" fmla="*/ 569 w 782"/>
              <a:gd name="T53" fmla="*/ 391 h 782"/>
              <a:gd name="T54" fmla="*/ 679 w 782"/>
              <a:gd name="T55" fmla="*/ 257 h 782"/>
              <a:gd name="T56" fmla="*/ 709 w 782"/>
              <a:gd name="T57" fmla="*/ 391 h 782"/>
              <a:gd name="T58" fmla="*/ 391 w 782"/>
              <a:gd name="T59" fmla="*/ 709 h 782"/>
              <a:gd name="T60" fmla="*/ 74 w 782"/>
              <a:gd name="T61" fmla="*/ 391 h 782"/>
              <a:gd name="T62" fmla="*/ 391 w 782"/>
              <a:gd name="T63" fmla="*/ 74 h 782"/>
              <a:gd name="T64" fmla="*/ 526 w 782"/>
              <a:gd name="T65" fmla="*/ 104 h 782"/>
              <a:gd name="T66" fmla="*/ 540 w 782"/>
              <a:gd name="T67" fmla="*/ 70 h 782"/>
              <a:gd name="T68" fmla="*/ 567 w 782"/>
              <a:gd name="T69" fmla="*/ 42 h 782"/>
              <a:gd name="T70" fmla="*/ 391 w 782"/>
              <a:gd name="T71" fmla="*/ 0 h 782"/>
              <a:gd name="T72" fmla="*/ 0 w 782"/>
              <a:gd name="T73" fmla="*/ 391 h 782"/>
              <a:gd name="T74" fmla="*/ 391 w 782"/>
              <a:gd name="T75" fmla="*/ 782 h 782"/>
              <a:gd name="T76" fmla="*/ 782 w 782"/>
              <a:gd name="T77" fmla="*/ 391 h 782"/>
              <a:gd name="T78" fmla="*/ 740 w 782"/>
              <a:gd name="T79" fmla="*/ 215 h 782"/>
              <a:gd name="T80" fmla="*/ 713 w 782"/>
              <a:gd name="T81" fmla="*/ 242 h 782"/>
              <a:gd name="T82" fmla="*/ 679 w 782"/>
              <a:gd name="T83" fmla="*/ 257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2" h="782">
                <a:moveTo>
                  <a:pt x="391" y="281"/>
                </a:moveTo>
                <a:cubicBezTo>
                  <a:pt x="331" y="281"/>
                  <a:pt x="282" y="331"/>
                  <a:pt x="282" y="391"/>
                </a:cubicBezTo>
                <a:cubicBezTo>
                  <a:pt x="282" y="452"/>
                  <a:pt x="331" y="501"/>
                  <a:pt x="391" y="501"/>
                </a:cubicBezTo>
                <a:cubicBezTo>
                  <a:pt x="452" y="501"/>
                  <a:pt x="501" y="452"/>
                  <a:pt x="501" y="391"/>
                </a:cubicBezTo>
                <a:cubicBezTo>
                  <a:pt x="501" y="370"/>
                  <a:pt x="495" y="350"/>
                  <a:pt x="485" y="333"/>
                </a:cubicBezTo>
                <a:lnTo>
                  <a:pt x="610" y="208"/>
                </a:lnTo>
                <a:lnTo>
                  <a:pt x="679" y="208"/>
                </a:lnTo>
                <a:lnTo>
                  <a:pt x="782" y="104"/>
                </a:lnTo>
                <a:lnTo>
                  <a:pt x="682" y="100"/>
                </a:lnTo>
                <a:lnTo>
                  <a:pt x="679" y="0"/>
                </a:lnTo>
                <a:lnTo>
                  <a:pt x="575" y="104"/>
                </a:lnTo>
                <a:lnTo>
                  <a:pt x="575" y="173"/>
                </a:lnTo>
                <a:lnTo>
                  <a:pt x="450" y="298"/>
                </a:lnTo>
                <a:cubicBezTo>
                  <a:pt x="433" y="288"/>
                  <a:pt x="413" y="281"/>
                  <a:pt x="391" y="281"/>
                </a:cubicBezTo>
                <a:close/>
                <a:moveTo>
                  <a:pt x="569" y="391"/>
                </a:moveTo>
                <a:cubicBezTo>
                  <a:pt x="569" y="489"/>
                  <a:pt x="489" y="569"/>
                  <a:pt x="391" y="569"/>
                </a:cubicBezTo>
                <a:cubicBezTo>
                  <a:pt x="294" y="569"/>
                  <a:pt x="214" y="489"/>
                  <a:pt x="214" y="391"/>
                </a:cubicBezTo>
                <a:cubicBezTo>
                  <a:pt x="214" y="294"/>
                  <a:pt x="294" y="214"/>
                  <a:pt x="391" y="214"/>
                </a:cubicBezTo>
                <a:cubicBezTo>
                  <a:pt x="413" y="214"/>
                  <a:pt x="434" y="218"/>
                  <a:pt x="454" y="226"/>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1"/>
                  <a:pt x="626" y="312"/>
                  <a:pt x="608" y="278"/>
                </a:cubicBezTo>
                <a:lnTo>
                  <a:pt x="557" y="329"/>
                </a:lnTo>
                <a:cubicBezTo>
                  <a:pt x="565" y="349"/>
                  <a:pt x="569" y="370"/>
                  <a:pt x="569" y="391"/>
                </a:cubicBezTo>
                <a:close/>
                <a:moveTo>
                  <a:pt x="679" y="257"/>
                </a:moveTo>
                <a:cubicBezTo>
                  <a:pt x="698" y="298"/>
                  <a:pt x="709" y="343"/>
                  <a:pt x="709" y="391"/>
                </a:cubicBezTo>
                <a:cubicBezTo>
                  <a:pt x="709" y="567"/>
                  <a:pt x="567" y="709"/>
                  <a:pt x="391" y="709"/>
                </a:cubicBezTo>
                <a:cubicBezTo>
                  <a:pt x="216" y="709"/>
                  <a:pt x="74" y="567"/>
                  <a:pt x="74" y="391"/>
                </a:cubicBezTo>
                <a:cubicBezTo>
                  <a:pt x="74" y="216"/>
                  <a:pt x="216" y="74"/>
                  <a:pt x="391" y="74"/>
                </a:cubicBezTo>
                <a:cubicBezTo>
                  <a:pt x="440" y="74"/>
                  <a:pt x="485" y="85"/>
                  <a:pt x="526" y="104"/>
                </a:cubicBezTo>
                <a:cubicBezTo>
                  <a:pt x="526" y="91"/>
                  <a:pt x="531" y="79"/>
                  <a:pt x="540" y="70"/>
                </a:cubicBezTo>
                <a:lnTo>
                  <a:pt x="567" y="42"/>
                </a:lnTo>
                <a:cubicBezTo>
                  <a:pt x="515" y="16"/>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7"/>
                  <a:pt x="679" y="257"/>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9" name="Freeform 34"/>
          <p:cNvSpPr>
            <a:spLocks noEditPoints="1"/>
          </p:cNvSpPr>
          <p:nvPr/>
        </p:nvSpPr>
        <p:spPr bwMode="auto">
          <a:xfrm>
            <a:off x="6773948" y="4483895"/>
            <a:ext cx="549275" cy="585788"/>
          </a:xfrm>
          <a:custGeom>
            <a:avLst/>
            <a:gdLst>
              <a:gd name="T0" fmla="*/ 339 w 895"/>
              <a:gd name="T1" fmla="*/ 594 h 955"/>
              <a:gd name="T2" fmla="*/ 322 w 895"/>
              <a:gd name="T3" fmla="*/ 540 h 955"/>
              <a:gd name="T4" fmla="*/ 391 w 895"/>
              <a:gd name="T5" fmla="*/ 260 h 955"/>
              <a:gd name="T6" fmla="*/ 464 w 895"/>
              <a:gd name="T7" fmla="*/ 487 h 955"/>
              <a:gd name="T8" fmla="*/ 555 w 895"/>
              <a:gd name="T9" fmla="*/ 224 h 955"/>
              <a:gd name="T10" fmla="*/ 354 w 895"/>
              <a:gd name="T11" fmla="*/ 446 h 955"/>
              <a:gd name="T12" fmla="*/ 337 w 895"/>
              <a:gd name="T13" fmla="*/ 475 h 955"/>
              <a:gd name="T14" fmla="*/ 460 w 895"/>
              <a:gd name="T15" fmla="*/ 547 h 955"/>
              <a:gd name="T16" fmla="*/ 590 w 895"/>
              <a:gd name="T17" fmla="*/ 190 h 955"/>
              <a:gd name="T18" fmla="*/ 596 w 895"/>
              <a:gd name="T19" fmla="*/ 121 h 955"/>
              <a:gd name="T20" fmla="*/ 590 w 895"/>
              <a:gd name="T21" fmla="*/ 190 h 955"/>
              <a:gd name="T22" fmla="*/ 699 w 895"/>
              <a:gd name="T23" fmla="*/ 225 h 955"/>
              <a:gd name="T24" fmla="*/ 630 w 895"/>
              <a:gd name="T25" fmla="*/ 231 h 955"/>
              <a:gd name="T26" fmla="*/ 511 w 895"/>
              <a:gd name="T27" fmla="*/ 160 h 955"/>
              <a:gd name="T28" fmla="*/ 481 w 895"/>
              <a:gd name="T29" fmla="*/ 97 h 955"/>
              <a:gd name="T30" fmla="*/ 511 w 895"/>
              <a:gd name="T31" fmla="*/ 160 h 955"/>
              <a:gd name="T32" fmla="*/ 395 w 895"/>
              <a:gd name="T33" fmla="*/ 119 h 955"/>
              <a:gd name="T34" fmla="*/ 401 w 895"/>
              <a:gd name="T35" fmla="*/ 188 h 955"/>
              <a:gd name="T36" fmla="*/ 658 w 895"/>
              <a:gd name="T37" fmla="*/ 341 h 955"/>
              <a:gd name="T38" fmla="*/ 721 w 895"/>
              <a:gd name="T39" fmla="*/ 311 h 955"/>
              <a:gd name="T40" fmla="*/ 658 w 895"/>
              <a:gd name="T41" fmla="*/ 341 h 955"/>
              <a:gd name="T42" fmla="*/ 329 w 895"/>
              <a:gd name="T43" fmla="*/ 489 h 955"/>
              <a:gd name="T44" fmla="*/ 312 w 895"/>
              <a:gd name="T45" fmla="*/ 519 h 955"/>
              <a:gd name="T46" fmla="*/ 435 w 895"/>
              <a:gd name="T47" fmla="*/ 590 h 955"/>
              <a:gd name="T48" fmla="*/ 326 w 895"/>
              <a:gd name="T49" fmla="*/ 955 h 955"/>
              <a:gd name="T50" fmla="*/ 349 w 895"/>
              <a:gd name="T51" fmla="*/ 55 h 955"/>
              <a:gd name="T52" fmla="*/ 852 w 895"/>
              <a:gd name="T53" fmla="*/ 271 h 955"/>
              <a:gd name="T54" fmla="*/ 860 w 895"/>
              <a:gd name="T55" fmla="*/ 415 h 955"/>
              <a:gd name="T56" fmla="*/ 885 w 895"/>
              <a:gd name="T57" fmla="*/ 597 h 955"/>
              <a:gd name="T58" fmla="*/ 854 w 895"/>
              <a:gd name="T59" fmla="*/ 751 h 955"/>
              <a:gd name="T60" fmla="*/ 668 w 895"/>
              <a:gd name="T61" fmla="*/ 793 h 955"/>
              <a:gd name="T62" fmla="*/ 326 w 895"/>
              <a:gd name="T63" fmla="*/ 955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5" h="955">
                <a:moveTo>
                  <a:pt x="322" y="540"/>
                </a:moveTo>
                <a:cubicBezTo>
                  <a:pt x="313" y="559"/>
                  <a:pt x="320" y="583"/>
                  <a:pt x="339" y="594"/>
                </a:cubicBezTo>
                <a:cubicBezTo>
                  <a:pt x="355" y="603"/>
                  <a:pt x="375" y="601"/>
                  <a:pt x="388" y="589"/>
                </a:cubicBezTo>
                <a:lnTo>
                  <a:pt x="322" y="540"/>
                </a:lnTo>
                <a:close/>
                <a:moveTo>
                  <a:pt x="555" y="224"/>
                </a:moveTo>
                <a:cubicBezTo>
                  <a:pt x="495" y="190"/>
                  <a:pt x="422" y="206"/>
                  <a:pt x="391" y="260"/>
                </a:cubicBezTo>
                <a:cubicBezTo>
                  <a:pt x="359" y="316"/>
                  <a:pt x="400" y="376"/>
                  <a:pt x="371" y="434"/>
                </a:cubicBezTo>
                <a:lnTo>
                  <a:pt x="464" y="487"/>
                </a:lnTo>
                <a:cubicBezTo>
                  <a:pt x="499" y="434"/>
                  <a:pt x="573" y="439"/>
                  <a:pt x="605" y="384"/>
                </a:cubicBezTo>
                <a:cubicBezTo>
                  <a:pt x="637" y="330"/>
                  <a:pt x="614" y="258"/>
                  <a:pt x="555" y="224"/>
                </a:cubicBezTo>
                <a:close/>
                <a:moveTo>
                  <a:pt x="455" y="522"/>
                </a:moveTo>
                <a:lnTo>
                  <a:pt x="354" y="446"/>
                </a:lnTo>
                <a:cubicBezTo>
                  <a:pt x="346" y="440"/>
                  <a:pt x="336" y="442"/>
                  <a:pt x="331" y="450"/>
                </a:cubicBezTo>
                <a:cubicBezTo>
                  <a:pt x="327" y="458"/>
                  <a:pt x="329" y="470"/>
                  <a:pt x="337" y="475"/>
                </a:cubicBezTo>
                <a:lnTo>
                  <a:pt x="437" y="552"/>
                </a:lnTo>
                <a:cubicBezTo>
                  <a:pt x="445" y="557"/>
                  <a:pt x="455" y="555"/>
                  <a:pt x="460" y="547"/>
                </a:cubicBezTo>
                <a:cubicBezTo>
                  <a:pt x="464" y="539"/>
                  <a:pt x="462" y="527"/>
                  <a:pt x="455" y="522"/>
                </a:cubicBezTo>
                <a:close/>
                <a:moveTo>
                  <a:pt x="590" y="190"/>
                </a:moveTo>
                <a:lnTo>
                  <a:pt x="622" y="136"/>
                </a:lnTo>
                <a:lnTo>
                  <a:pt x="596" y="121"/>
                </a:lnTo>
                <a:lnTo>
                  <a:pt x="565" y="176"/>
                </a:lnTo>
                <a:lnTo>
                  <a:pt x="590" y="190"/>
                </a:lnTo>
                <a:close/>
                <a:moveTo>
                  <a:pt x="644" y="256"/>
                </a:moveTo>
                <a:lnTo>
                  <a:pt x="699" y="225"/>
                </a:lnTo>
                <a:lnTo>
                  <a:pt x="684" y="200"/>
                </a:lnTo>
                <a:lnTo>
                  <a:pt x="630" y="231"/>
                </a:lnTo>
                <a:lnTo>
                  <a:pt x="644" y="256"/>
                </a:lnTo>
                <a:close/>
                <a:moveTo>
                  <a:pt x="511" y="160"/>
                </a:moveTo>
                <a:lnTo>
                  <a:pt x="511" y="97"/>
                </a:lnTo>
                <a:lnTo>
                  <a:pt x="481" y="97"/>
                </a:lnTo>
                <a:lnTo>
                  <a:pt x="481" y="160"/>
                </a:lnTo>
                <a:lnTo>
                  <a:pt x="511" y="160"/>
                </a:lnTo>
                <a:close/>
                <a:moveTo>
                  <a:pt x="426" y="174"/>
                </a:moveTo>
                <a:lnTo>
                  <a:pt x="395" y="119"/>
                </a:lnTo>
                <a:lnTo>
                  <a:pt x="370" y="134"/>
                </a:lnTo>
                <a:lnTo>
                  <a:pt x="401" y="188"/>
                </a:lnTo>
                <a:lnTo>
                  <a:pt x="426" y="174"/>
                </a:lnTo>
                <a:close/>
                <a:moveTo>
                  <a:pt x="658" y="341"/>
                </a:moveTo>
                <a:lnTo>
                  <a:pt x="721" y="341"/>
                </a:lnTo>
                <a:lnTo>
                  <a:pt x="721" y="311"/>
                </a:lnTo>
                <a:lnTo>
                  <a:pt x="658" y="311"/>
                </a:lnTo>
                <a:lnTo>
                  <a:pt x="658" y="341"/>
                </a:lnTo>
                <a:close/>
                <a:moveTo>
                  <a:pt x="430" y="565"/>
                </a:moveTo>
                <a:lnTo>
                  <a:pt x="329" y="489"/>
                </a:lnTo>
                <a:cubicBezTo>
                  <a:pt x="321" y="483"/>
                  <a:pt x="311" y="485"/>
                  <a:pt x="307" y="493"/>
                </a:cubicBezTo>
                <a:cubicBezTo>
                  <a:pt x="302" y="501"/>
                  <a:pt x="304" y="513"/>
                  <a:pt x="312" y="519"/>
                </a:cubicBezTo>
                <a:lnTo>
                  <a:pt x="412" y="595"/>
                </a:lnTo>
                <a:cubicBezTo>
                  <a:pt x="420" y="601"/>
                  <a:pt x="430" y="599"/>
                  <a:pt x="435" y="590"/>
                </a:cubicBezTo>
                <a:cubicBezTo>
                  <a:pt x="440" y="582"/>
                  <a:pt x="437" y="571"/>
                  <a:pt x="430" y="565"/>
                </a:cubicBezTo>
                <a:close/>
                <a:moveTo>
                  <a:pt x="326" y="955"/>
                </a:moveTo>
                <a:cubicBezTo>
                  <a:pt x="337" y="880"/>
                  <a:pt x="337" y="800"/>
                  <a:pt x="317" y="729"/>
                </a:cubicBezTo>
                <a:cubicBezTo>
                  <a:pt x="0" y="551"/>
                  <a:pt x="83" y="139"/>
                  <a:pt x="349" y="55"/>
                </a:cubicBezTo>
                <a:cubicBezTo>
                  <a:pt x="489" y="0"/>
                  <a:pt x="680" y="33"/>
                  <a:pt x="805" y="158"/>
                </a:cubicBezTo>
                <a:cubicBezTo>
                  <a:pt x="895" y="248"/>
                  <a:pt x="852" y="271"/>
                  <a:pt x="852" y="271"/>
                </a:cubicBezTo>
                <a:lnTo>
                  <a:pt x="832" y="282"/>
                </a:lnTo>
                <a:cubicBezTo>
                  <a:pt x="843" y="325"/>
                  <a:pt x="862" y="405"/>
                  <a:pt x="860" y="415"/>
                </a:cubicBezTo>
                <a:cubicBezTo>
                  <a:pt x="856" y="430"/>
                  <a:pt x="840" y="445"/>
                  <a:pt x="840" y="445"/>
                </a:cubicBezTo>
                <a:lnTo>
                  <a:pt x="885" y="597"/>
                </a:lnTo>
                <a:lnTo>
                  <a:pt x="845" y="614"/>
                </a:lnTo>
                <a:cubicBezTo>
                  <a:pt x="854" y="662"/>
                  <a:pt x="859" y="703"/>
                  <a:pt x="854" y="751"/>
                </a:cubicBezTo>
                <a:cubicBezTo>
                  <a:pt x="853" y="759"/>
                  <a:pt x="826" y="783"/>
                  <a:pt x="804" y="784"/>
                </a:cubicBezTo>
                <a:lnTo>
                  <a:pt x="668" y="793"/>
                </a:lnTo>
                <a:lnTo>
                  <a:pt x="677" y="955"/>
                </a:lnTo>
                <a:lnTo>
                  <a:pt x="326" y="955"/>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0" name="Freeform 35"/>
          <p:cNvSpPr>
            <a:spLocks noEditPoints="1"/>
          </p:cNvSpPr>
          <p:nvPr/>
        </p:nvSpPr>
        <p:spPr bwMode="auto">
          <a:xfrm>
            <a:off x="1955885" y="5493545"/>
            <a:ext cx="547688" cy="420688"/>
          </a:xfrm>
          <a:custGeom>
            <a:avLst/>
            <a:gdLst>
              <a:gd name="T0" fmla="*/ 577 w 892"/>
              <a:gd name="T1" fmla="*/ 131 h 686"/>
              <a:gd name="T2" fmla="*/ 139 w 892"/>
              <a:gd name="T3" fmla="*/ 157 h 686"/>
              <a:gd name="T4" fmla="*/ 139 w 892"/>
              <a:gd name="T5" fmla="*/ 232 h 686"/>
              <a:gd name="T6" fmla="*/ 577 w 892"/>
              <a:gd name="T7" fmla="*/ 258 h 686"/>
              <a:gd name="T8" fmla="*/ 139 w 892"/>
              <a:gd name="T9" fmla="*/ 232 h 686"/>
              <a:gd name="T10" fmla="*/ 510 w 892"/>
              <a:gd name="T11" fmla="*/ 330 h 686"/>
              <a:gd name="T12" fmla="*/ 139 w 892"/>
              <a:gd name="T13" fmla="*/ 356 h 686"/>
              <a:gd name="T14" fmla="*/ 706 w 892"/>
              <a:gd name="T15" fmla="*/ 453 h 686"/>
              <a:gd name="T16" fmla="*/ 706 w 892"/>
              <a:gd name="T17" fmla="*/ 534 h 686"/>
              <a:gd name="T18" fmla="*/ 626 w 892"/>
              <a:gd name="T19" fmla="*/ 534 h 686"/>
              <a:gd name="T20" fmla="*/ 626 w 892"/>
              <a:gd name="T21" fmla="*/ 453 h 686"/>
              <a:gd name="T22" fmla="*/ 706 w 892"/>
              <a:gd name="T23" fmla="*/ 453 h 686"/>
              <a:gd name="T24" fmla="*/ 722 w 892"/>
              <a:gd name="T25" fmla="*/ 159 h 686"/>
              <a:gd name="T26" fmla="*/ 807 w 892"/>
              <a:gd name="T27" fmla="*/ 156 h 686"/>
              <a:gd name="T28" fmla="*/ 730 w 892"/>
              <a:gd name="T29" fmla="*/ 0 h 686"/>
              <a:gd name="T30" fmla="*/ 754 w 892"/>
              <a:gd name="T31" fmla="*/ 9 h 686"/>
              <a:gd name="T32" fmla="*/ 892 w 892"/>
              <a:gd name="T33" fmla="*/ 143 h 686"/>
              <a:gd name="T34" fmla="*/ 892 w 892"/>
              <a:gd name="T35" fmla="*/ 565 h 686"/>
              <a:gd name="T36" fmla="*/ 858 w 892"/>
              <a:gd name="T37" fmla="*/ 600 h 686"/>
              <a:gd name="T38" fmla="*/ 767 w 892"/>
              <a:gd name="T39" fmla="*/ 662 h 686"/>
              <a:gd name="T40" fmla="*/ 704 w 892"/>
              <a:gd name="T41" fmla="*/ 686 h 686"/>
              <a:gd name="T42" fmla="*/ 666 w 892"/>
              <a:gd name="T43" fmla="*/ 602 h 686"/>
              <a:gd name="T44" fmla="*/ 628 w 892"/>
              <a:gd name="T45" fmla="*/ 686 h 686"/>
              <a:gd name="T46" fmla="*/ 565 w 892"/>
              <a:gd name="T47" fmla="*/ 662 h 686"/>
              <a:gd name="T48" fmla="*/ 354 w 892"/>
              <a:gd name="T49" fmla="*/ 600 h 686"/>
              <a:gd name="T50" fmla="*/ 0 w 892"/>
              <a:gd name="T51" fmla="*/ 0 h 686"/>
              <a:gd name="T52" fmla="*/ 354 w 892"/>
              <a:gd name="T53" fmla="*/ 531 h 686"/>
              <a:gd name="T54" fmla="*/ 557 w 892"/>
              <a:gd name="T55" fmla="*/ 494 h 686"/>
              <a:gd name="T56" fmla="*/ 666 w 892"/>
              <a:gd name="T57" fmla="*/ 385 h 686"/>
              <a:gd name="T58" fmla="*/ 775 w 892"/>
              <a:gd name="T59" fmla="*/ 494 h 686"/>
              <a:gd name="T60" fmla="*/ 823 w 892"/>
              <a:gd name="T61" fmla="*/ 531 h 686"/>
              <a:gd name="T62" fmla="*/ 703 w 892"/>
              <a:gd name="T63" fmla="*/ 195 h 686"/>
              <a:gd name="T64" fmla="*/ 686 w 892"/>
              <a:gd name="T65" fmla="*/ 176 h 686"/>
              <a:gd name="T66" fmla="*/ 69 w 892"/>
              <a:gd name="T67" fmla="*/ 6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2" h="686">
                <a:moveTo>
                  <a:pt x="139" y="131"/>
                </a:moveTo>
                <a:lnTo>
                  <a:pt x="577" y="131"/>
                </a:lnTo>
                <a:lnTo>
                  <a:pt x="577" y="157"/>
                </a:lnTo>
                <a:lnTo>
                  <a:pt x="139" y="157"/>
                </a:lnTo>
                <a:lnTo>
                  <a:pt x="139" y="131"/>
                </a:lnTo>
                <a:close/>
                <a:moveTo>
                  <a:pt x="139" y="232"/>
                </a:moveTo>
                <a:lnTo>
                  <a:pt x="577" y="232"/>
                </a:lnTo>
                <a:lnTo>
                  <a:pt x="577" y="258"/>
                </a:lnTo>
                <a:lnTo>
                  <a:pt x="139" y="258"/>
                </a:lnTo>
                <a:lnTo>
                  <a:pt x="139" y="232"/>
                </a:lnTo>
                <a:close/>
                <a:moveTo>
                  <a:pt x="139" y="330"/>
                </a:moveTo>
                <a:lnTo>
                  <a:pt x="510" y="330"/>
                </a:lnTo>
                <a:lnTo>
                  <a:pt x="510" y="356"/>
                </a:lnTo>
                <a:lnTo>
                  <a:pt x="139" y="356"/>
                </a:lnTo>
                <a:lnTo>
                  <a:pt x="139" y="330"/>
                </a:lnTo>
                <a:close/>
                <a:moveTo>
                  <a:pt x="706" y="453"/>
                </a:moveTo>
                <a:cubicBezTo>
                  <a:pt x="717" y="464"/>
                  <a:pt x="723" y="478"/>
                  <a:pt x="723" y="494"/>
                </a:cubicBezTo>
                <a:cubicBezTo>
                  <a:pt x="723" y="509"/>
                  <a:pt x="717" y="524"/>
                  <a:pt x="706" y="534"/>
                </a:cubicBezTo>
                <a:cubicBezTo>
                  <a:pt x="696" y="544"/>
                  <a:pt x="682" y="551"/>
                  <a:pt x="666" y="551"/>
                </a:cubicBezTo>
                <a:cubicBezTo>
                  <a:pt x="650" y="551"/>
                  <a:pt x="636" y="544"/>
                  <a:pt x="626" y="534"/>
                </a:cubicBezTo>
                <a:cubicBezTo>
                  <a:pt x="615" y="524"/>
                  <a:pt x="609" y="509"/>
                  <a:pt x="609" y="494"/>
                </a:cubicBezTo>
                <a:cubicBezTo>
                  <a:pt x="609" y="478"/>
                  <a:pt x="615" y="464"/>
                  <a:pt x="626" y="453"/>
                </a:cubicBezTo>
                <a:cubicBezTo>
                  <a:pt x="636" y="443"/>
                  <a:pt x="650" y="437"/>
                  <a:pt x="666" y="437"/>
                </a:cubicBezTo>
                <a:cubicBezTo>
                  <a:pt x="682" y="437"/>
                  <a:pt x="696" y="443"/>
                  <a:pt x="706" y="453"/>
                </a:cubicBezTo>
                <a:close/>
                <a:moveTo>
                  <a:pt x="807" y="156"/>
                </a:moveTo>
                <a:lnTo>
                  <a:pt x="722" y="159"/>
                </a:lnTo>
                <a:lnTo>
                  <a:pt x="729" y="81"/>
                </a:lnTo>
                <a:lnTo>
                  <a:pt x="807" y="156"/>
                </a:lnTo>
                <a:close/>
                <a:moveTo>
                  <a:pt x="0" y="0"/>
                </a:moveTo>
                <a:lnTo>
                  <a:pt x="730" y="0"/>
                </a:lnTo>
                <a:lnTo>
                  <a:pt x="744" y="0"/>
                </a:lnTo>
                <a:lnTo>
                  <a:pt x="754" y="9"/>
                </a:lnTo>
                <a:lnTo>
                  <a:pt x="882" y="133"/>
                </a:lnTo>
                <a:lnTo>
                  <a:pt x="892" y="143"/>
                </a:lnTo>
                <a:lnTo>
                  <a:pt x="892" y="158"/>
                </a:lnTo>
                <a:lnTo>
                  <a:pt x="892" y="565"/>
                </a:lnTo>
                <a:lnTo>
                  <a:pt x="892" y="600"/>
                </a:lnTo>
                <a:lnTo>
                  <a:pt x="858" y="600"/>
                </a:lnTo>
                <a:lnTo>
                  <a:pt x="745" y="600"/>
                </a:lnTo>
                <a:lnTo>
                  <a:pt x="767" y="662"/>
                </a:lnTo>
                <a:lnTo>
                  <a:pt x="726" y="662"/>
                </a:lnTo>
                <a:lnTo>
                  <a:pt x="704" y="686"/>
                </a:lnTo>
                <a:lnTo>
                  <a:pt x="666" y="602"/>
                </a:lnTo>
                <a:lnTo>
                  <a:pt x="666" y="602"/>
                </a:lnTo>
                <a:lnTo>
                  <a:pt x="666" y="602"/>
                </a:lnTo>
                <a:lnTo>
                  <a:pt x="628" y="686"/>
                </a:lnTo>
                <a:lnTo>
                  <a:pt x="606" y="662"/>
                </a:lnTo>
                <a:lnTo>
                  <a:pt x="565" y="662"/>
                </a:lnTo>
                <a:lnTo>
                  <a:pt x="587" y="600"/>
                </a:lnTo>
                <a:lnTo>
                  <a:pt x="354" y="600"/>
                </a:lnTo>
                <a:lnTo>
                  <a:pt x="0" y="600"/>
                </a:lnTo>
                <a:lnTo>
                  <a:pt x="0" y="0"/>
                </a:lnTo>
                <a:close/>
                <a:moveTo>
                  <a:pt x="69" y="531"/>
                </a:moveTo>
                <a:lnTo>
                  <a:pt x="354" y="531"/>
                </a:lnTo>
                <a:lnTo>
                  <a:pt x="564" y="531"/>
                </a:lnTo>
                <a:cubicBezTo>
                  <a:pt x="559" y="519"/>
                  <a:pt x="557" y="507"/>
                  <a:pt x="557" y="494"/>
                </a:cubicBezTo>
                <a:cubicBezTo>
                  <a:pt x="557" y="464"/>
                  <a:pt x="569" y="436"/>
                  <a:pt x="589" y="417"/>
                </a:cubicBezTo>
                <a:cubicBezTo>
                  <a:pt x="609" y="397"/>
                  <a:pt x="636" y="385"/>
                  <a:pt x="666" y="385"/>
                </a:cubicBezTo>
                <a:cubicBezTo>
                  <a:pt x="696" y="385"/>
                  <a:pt x="723" y="397"/>
                  <a:pt x="743" y="417"/>
                </a:cubicBezTo>
                <a:cubicBezTo>
                  <a:pt x="763" y="436"/>
                  <a:pt x="775" y="464"/>
                  <a:pt x="775" y="494"/>
                </a:cubicBezTo>
                <a:cubicBezTo>
                  <a:pt x="775" y="507"/>
                  <a:pt x="772" y="519"/>
                  <a:pt x="768" y="531"/>
                </a:cubicBezTo>
                <a:lnTo>
                  <a:pt x="823" y="531"/>
                </a:lnTo>
                <a:lnTo>
                  <a:pt x="823" y="190"/>
                </a:lnTo>
                <a:lnTo>
                  <a:pt x="703" y="195"/>
                </a:lnTo>
                <a:lnTo>
                  <a:pt x="684" y="195"/>
                </a:lnTo>
                <a:lnTo>
                  <a:pt x="686" y="176"/>
                </a:lnTo>
                <a:lnTo>
                  <a:pt x="695" y="69"/>
                </a:lnTo>
                <a:lnTo>
                  <a:pt x="69" y="69"/>
                </a:lnTo>
                <a:lnTo>
                  <a:pt x="69" y="531"/>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1" name="Freeform 36"/>
          <p:cNvSpPr>
            <a:spLocks noEditPoints="1"/>
          </p:cNvSpPr>
          <p:nvPr/>
        </p:nvSpPr>
        <p:spPr bwMode="auto">
          <a:xfrm>
            <a:off x="2971885" y="5372895"/>
            <a:ext cx="623888" cy="498475"/>
          </a:xfrm>
          <a:custGeom>
            <a:avLst/>
            <a:gdLst>
              <a:gd name="T0" fmla="*/ 787 w 1019"/>
              <a:gd name="T1" fmla="*/ 779 h 812"/>
              <a:gd name="T2" fmla="*/ 0 w 1019"/>
              <a:gd name="T3" fmla="*/ 779 h 812"/>
              <a:gd name="T4" fmla="*/ 408 w 1019"/>
              <a:gd name="T5" fmla="*/ 300 h 812"/>
              <a:gd name="T6" fmla="*/ 393 w 1019"/>
              <a:gd name="T7" fmla="*/ 286 h 812"/>
              <a:gd name="T8" fmla="*/ 743 w 1019"/>
              <a:gd name="T9" fmla="*/ 335 h 812"/>
              <a:gd name="T10" fmla="*/ 44 w 1019"/>
              <a:gd name="T11" fmla="*/ 274 h 812"/>
              <a:gd name="T12" fmla="*/ 280 w 1019"/>
              <a:gd name="T13" fmla="*/ 588 h 812"/>
              <a:gd name="T14" fmla="*/ 134 w 1019"/>
              <a:gd name="T15" fmla="*/ 495 h 812"/>
              <a:gd name="T16" fmla="*/ 134 w 1019"/>
              <a:gd name="T17" fmla="*/ 526 h 812"/>
              <a:gd name="T18" fmla="*/ 426 w 1019"/>
              <a:gd name="T19" fmla="*/ 434 h 812"/>
              <a:gd name="T20" fmla="*/ 134 w 1019"/>
              <a:gd name="T21" fmla="*/ 434 h 812"/>
              <a:gd name="T22" fmla="*/ 426 w 1019"/>
              <a:gd name="T23" fmla="*/ 404 h 812"/>
              <a:gd name="T24" fmla="*/ 755 w 1019"/>
              <a:gd name="T25" fmla="*/ 340 h 812"/>
              <a:gd name="T26" fmla="*/ 755 w 1019"/>
              <a:gd name="T27" fmla="*/ 340 h 812"/>
              <a:gd name="T28" fmla="*/ 755 w 1019"/>
              <a:gd name="T29" fmla="*/ 50 h 812"/>
              <a:gd name="T30" fmla="*/ 463 w 1019"/>
              <a:gd name="T31" fmla="*/ 183 h 812"/>
              <a:gd name="T32" fmla="*/ 797 w 1019"/>
              <a:gd name="T33" fmla="*/ 201 h 812"/>
              <a:gd name="T34" fmla="*/ 511 w 1019"/>
              <a:gd name="T35" fmla="*/ 140 h 812"/>
              <a:gd name="T36" fmla="*/ 808 w 1019"/>
              <a:gd name="T37" fmla="*/ 353 h 812"/>
              <a:gd name="T38" fmla="*/ 924 w 1019"/>
              <a:gd name="T39" fmla="*/ 211 h 812"/>
              <a:gd name="T40" fmla="*/ 954 w 1019"/>
              <a:gd name="T41" fmla="*/ 244 h 812"/>
              <a:gd name="T42" fmla="*/ 937 w 1019"/>
              <a:gd name="T43" fmla="*/ 208 h 812"/>
              <a:gd name="T44" fmla="*/ 931 w 1019"/>
              <a:gd name="T45" fmla="*/ 397 h 812"/>
              <a:gd name="T46" fmla="*/ 930 w 1019"/>
              <a:gd name="T47" fmla="*/ 435 h 812"/>
              <a:gd name="T48" fmla="*/ 962 w 1019"/>
              <a:gd name="T49" fmla="*/ 436 h 812"/>
              <a:gd name="T50" fmla="*/ 960 w 1019"/>
              <a:gd name="T51" fmla="*/ 397 h 812"/>
              <a:gd name="T52" fmla="*/ 954 w 1019"/>
              <a:gd name="T53" fmla="*/ 312 h 812"/>
              <a:gd name="T54" fmla="*/ 470 w 1019"/>
              <a:gd name="T55" fmla="*/ 437 h 812"/>
              <a:gd name="T56" fmla="*/ 515 w 1019"/>
              <a:gd name="T57" fmla="*/ 610 h 812"/>
              <a:gd name="T58" fmla="*/ 532 w 1019"/>
              <a:gd name="T59" fmla="*/ 597 h 812"/>
              <a:gd name="T60" fmla="*/ 538 w 1019"/>
              <a:gd name="T61" fmla="*/ 575 h 812"/>
              <a:gd name="T62" fmla="*/ 560 w 1019"/>
              <a:gd name="T63" fmla="*/ 588 h 812"/>
              <a:gd name="T64" fmla="*/ 575 w 1019"/>
              <a:gd name="T65" fmla="*/ 621 h 812"/>
              <a:gd name="T66" fmla="*/ 593 w 1019"/>
              <a:gd name="T67" fmla="*/ 636 h 812"/>
              <a:gd name="T68" fmla="*/ 623 w 1019"/>
              <a:gd name="T69" fmla="*/ 632 h 812"/>
              <a:gd name="T70" fmla="*/ 617 w 1019"/>
              <a:gd name="T71" fmla="*/ 615 h 812"/>
              <a:gd name="T72" fmla="*/ 602 w 1019"/>
              <a:gd name="T73" fmla="*/ 582 h 812"/>
              <a:gd name="T74" fmla="*/ 582 w 1019"/>
              <a:gd name="T75" fmla="*/ 567 h 812"/>
              <a:gd name="T76" fmla="*/ 634 w 1019"/>
              <a:gd name="T77" fmla="*/ 539 h 812"/>
              <a:gd name="T78" fmla="*/ 612 w 1019"/>
              <a:gd name="T79" fmla="*/ 533 h 812"/>
              <a:gd name="T80" fmla="*/ 599 w 1019"/>
              <a:gd name="T81" fmla="*/ 515 h 812"/>
              <a:gd name="T82" fmla="*/ 577 w 1019"/>
              <a:gd name="T83" fmla="*/ 509 h 812"/>
              <a:gd name="T84" fmla="*/ 563 w 1019"/>
              <a:gd name="T85" fmla="*/ 491 h 812"/>
              <a:gd name="T86" fmla="*/ 541 w 1019"/>
              <a:gd name="T87" fmla="*/ 485 h 812"/>
              <a:gd name="T88" fmla="*/ 527 w 1019"/>
              <a:gd name="T89" fmla="*/ 467 h 812"/>
              <a:gd name="T90" fmla="*/ 505 w 1019"/>
              <a:gd name="T91" fmla="*/ 461 h 812"/>
              <a:gd name="T92" fmla="*/ 491 w 1019"/>
              <a:gd name="T93" fmla="*/ 443 h 812"/>
              <a:gd name="T94" fmla="*/ 95 w 1019"/>
              <a:gd name="T95" fmla="*/ 327 h 812"/>
              <a:gd name="T96" fmla="*/ 95 w 1019"/>
              <a:gd name="T97" fmla="*/ 67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19"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3" y="286"/>
                </a:moveTo>
                <a:cubicBezTo>
                  <a:pt x="401" y="286"/>
                  <a:pt x="408" y="292"/>
                  <a:pt x="408" y="300"/>
                </a:cubicBezTo>
                <a:cubicBezTo>
                  <a:pt x="408" y="308"/>
                  <a:pt x="401" y="315"/>
                  <a:pt x="393" y="315"/>
                </a:cubicBezTo>
                <a:cubicBezTo>
                  <a:pt x="385" y="315"/>
                  <a:pt x="379" y="308"/>
                  <a:pt x="379" y="300"/>
                </a:cubicBezTo>
                <a:cubicBezTo>
                  <a:pt x="379" y="292"/>
                  <a:pt x="385" y="286"/>
                  <a:pt x="393" y="286"/>
                </a:cubicBezTo>
                <a:close/>
                <a:moveTo>
                  <a:pt x="44" y="274"/>
                </a:moveTo>
                <a:lnTo>
                  <a:pt x="485" y="274"/>
                </a:lnTo>
                <a:cubicBezTo>
                  <a:pt x="575" y="280"/>
                  <a:pt x="661" y="297"/>
                  <a:pt x="743" y="335"/>
                </a:cubicBezTo>
                <a:lnTo>
                  <a:pt x="743" y="732"/>
                </a:lnTo>
                <a:lnTo>
                  <a:pt x="44" y="732"/>
                </a:lnTo>
                <a:lnTo>
                  <a:pt x="44" y="274"/>
                </a:lnTo>
                <a:close/>
                <a:moveTo>
                  <a:pt x="134" y="556"/>
                </a:moveTo>
                <a:lnTo>
                  <a:pt x="280" y="556"/>
                </a:lnTo>
                <a:lnTo>
                  <a:pt x="280" y="588"/>
                </a:lnTo>
                <a:lnTo>
                  <a:pt x="134" y="588"/>
                </a:lnTo>
                <a:lnTo>
                  <a:pt x="134" y="556"/>
                </a:lnTo>
                <a:close/>
                <a:moveTo>
                  <a:pt x="134" y="495"/>
                </a:moveTo>
                <a:lnTo>
                  <a:pt x="426" y="495"/>
                </a:lnTo>
                <a:lnTo>
                  <a:pt x="426" y="526"/>
                </a:lnTo>
                <a:lnTo>
                  <a:pt x="134" y="526"/>
                </a:lnTo>
                <a:lnTo>
                  <a:pt x="134" y="495"/>
                </a:lnTo>
                <a:close/>
                <a:moveTo>
                  <a:pt x="134" y="434"/>
                </a:moveTo>
                <a:lnTo>
                  <a:pt x="426" y="434"/>
                </a:lnTo>
                <a:lnTo>
                  <a:pt x="426" y="465"/>
                </a:lnTo>
                <a:lnTo>
                  <a:pt x="134" y="465"/>
                </a:lnTo>
                <a:lnTo>
                  <a:pt x="134" y="434"/>
                </a:lnTo>
                <a:close/>
                <a:moveTo>
                  <a:pt x="134" y="372"/>
                </a:moveTo>
                <a:lnTo>
                  <a:pt x="426" y="372"/>
                </a:lnTo>
                <a:lnTo>
                  <a:pt x="426" y="404"/>
                </a:lnTo>
                <a:lnTo>
                  <a:pt x="134" y="404"/>
                </a:lnTo>
                <a:lnTo>
                  <a:pt x="134" y="372"/>
                </a:lnTo>
                <a:close/>
                <a:moveTo>
                  <a:pt x="755" y="340"/>
                </a:moveTo>
                <a:cubicBezTo>
                  <a:pt x="766" y="345"/>
                  <a:pt x="792" y="358"/>
                  <a:pt x="799" y="362"/>
                </a:cubicBezTo>
                <a:cubicBezTo>
                  <a:pt x="818" y="374"/>
                  <a:pt x="770" y="381"/>
                  <a:pt x="755" y="383"/>
                </a:cubicBezTo>
                <a:lnTo>
                  <a:pt x="755" y="340"/>
                </a:lnTo>
                <a:close/>
                <a:moveTo>
                  <a:pt x="924" y="211"/>
                </a:moveTo>
                <a:cubicBezTo>
                  <a:pt x="881" y="163"/>
                  <a:pt x="838" y="116"/>
                  <a:pt x="795" y="68"/>
                </a:cubicBezTo>
                <a:cubicBezTo>
                  <a:pt x="781" y="52"/>
                  <a:pt x="774" y="53"/>
                  <a:pt x="755" y="50"/>
                </a:cubicBezTo>
                <a:lnTo>
                  <a:pt x="311" y="1"/>
                </a:lnTo>
                <a:cubicBezTo>
                  <a:pt x="302" y="0"/>
                  <a:pt x="298" y="5"/>
                  <a:pt x="304" y="12"/>
                </a:cubicBezTo>
                <a:lnTo>
                  <a:pt x="463" y="183"/>
                </a:lnTo>
                <a:cubicBezTo>
                  <a:pt x="488" y="133"/>
                  <a:pt x="506" y="106"/>
                  <a:pt x="586" y="115"/>
                </a:cubicBezTo>
                <a:cubicBezTo>
                  <a:pt x="641" y="122"/>
                  <a:pt x="682" y="133"/>
                  <a:pt x="733" y="153"/>
                </a:cubicBezTo>
                <a:cubicBezTo>
                  <a:pt x="765" y="166"/>
                  <a:pt x="783" y="176"/>
                  <a:pt x="797" y="201"/>
                </a:cubicBezTo>
                <a:cubicBezTo>
                  <a:pt x="784" y="185"/>
                  <a:pt x="763" y="174"/>
                  <a:pt x="740" y="165"/>
                </a:cubicBezTo>
                <a:cubicBezTo>
                  <a:pt x="693" y="146"/>
                  <a:pt x="642" y="133"/>
                  <a:pt x="591" y="127"/>
                </a:cubicBezTo>
                <a:cubicBezTo>
                  <a:pt x="560" y="124"/>
                  <a:pt x="531" y="124"/>
                  <a:pt x="511" y="140"/>
                </a:cubicBezTo>
                <a:cubicBezTo>
                  <a:pt x="492" y="154"/>
                  <a:pt x="465" y="216"/>
                  <a:pt x="453" y="239"/>
                </a:cubicBezTo>
                <a:cubicBezTo>
                  <a:pt x="446" y="255"/>
                  <a:pt x="455" y="261"/>
                  <a:pt x="468" y="261"/>
                </a:cubicBezTo>
                <a:cubicBezTo>
                  <a:pt x="587" y="266"/>
                  <a:pt x="702" y="297"/>
                  <a:pt x="808" y="353"/>
                </a:cubicBezTo>
                <a:lnTo>
                  <a:pt x="809" y="292"/>
                </a:lnTo>
                <a:cubicBezTo>
                  <a:pt x="847" y="297"/>
                  <a:pt x="886" y="303"/>
                  <a:pt x="924" y="308"/>
                </a:cubicBezTo>
                <a:lnTo>
                  <a:pt x="924" y="211"/>
                </a:lnTo>
                <a:close/>
                <a:moveTo>
                  <a:pt x="1009" y="320"/>
                </a:moveTo>
                <a:cubicBezTo>
                  <a:pt x="1016" y="321"/>
                  <a:pt x="1019" y="314"/>
                  <a:pt x="1014" y="309"/>
                </a:cubicBezTo>
                <a:cubicBezTo>
                  <a:pt x="994" y="287"/>
                  <a:pt x="974" y="266"/>
                  <a:pt x="954" y="244"/>
                </a:cubicBezTo>
                <a:lnTo>
                  <a:pt x="954" y="216"/>
                </a:lnTo>
                <a:cubicBezTo>
                  <a:pt x="954" y="211"/>
                  <a:pt x="950" y="208"/>
                  <a:pt x="945" y="208"/>
                </a:cubicBezTo>
                <a:lnTo>
                  <a:pt x="937" y="208"/>
                </a:lnTo>
                <a:lnTo>
                  <a:pt x="937" y="379"/>
                </a:lnTo>
                <a:cubicBezTo>
                  <a:pt x="934" y="379"/>
                  <a:pt x="933" y="381"/>
                  <a:pt x="932" y="385"/>
                </a:cubicBezTo>
                <a:lnTo>
                  <a:pt x="931" y="397"/>
                </a:lnTo>
                <a:cubicBezTo>
                  <a:pt x="931" y="403"/>
                  <a:pt x="934" y="405"/>
                  <a:pt x="934" y="410"/>
                </a:cubicBezTo>
                <a:lnTo>
                  <a:pt x="933" y="424"/>
                </a:lnTo>
                <a:cubicBezTo>
                  <a:pt x="933" y="428"/>
                  <a:pt x="930" y="430"/>
                  <a:pt x="930" y="435"/>
                </a:cubicBezTo>
                <a:lnTo>
                  <a:pt x="918" y="536"/>
                </a:lnTo>
                <a:cubicBezTo>
                  <a:pt x="924" y="548"/>
                  <a:pt x="967" y="549"/>
                  <a:pt x="974" y="537"/>
                </a:cubicBezTo>
                <a:lnTo>
                  <a:pt x="962" y="436"/>
                </a:lnTo>
                <a:cubicBezTo>
                  <a:pt x="961" y="430"/>
                  <a:pt x="958" y="429"/>
                  <a:pt x="958" y="424"/>
                </a:cubicBezTo>
                <a:lnTo>
                  <a:pt x="957" y="410"/>
                </a:lnTo>
                <a:cubicBezTo>
                  <a:pt x="957" y="404"/>
                  <a:pt x="960" y="404"/>
                  <a:pt x="960" y="397"/>
                </a:cubicBezTo>
                <a:lnTo>
                  <a:pt x="959" y="385"/>
                </a:lnTo>
                <a:cubicBezTo>
                  <a:pt x="959" y="381"/>
                  <a:pt x="957" y="379"/>
                  <a:pt x="954" y="379"/>
                </a:cubicBezTo>
                <a:lnTo>
                  <a:pt x="954" y="312"/>
                </a:lnTo>
                <a:cubicBezTo>
                  <a:pt x="972" y="315"/>
                  <a:pt x="991" y="317"/>
                  <a:pt x="1009" y="320"/>
                </a:cubicBezTo>
                <a:close/>
                <a:moveTo>
                  <a:pt x="480" y="435"/>
                </a:moveTo>
                <a:lnTo>
                  <a:pt x="470" y="437"/>
                </a:lnTo>
                <a:lnTo>
                  <a:pt x="506" y="622"/>
                </a:lnTo>
                <a:lnTo>
                  <a:pt x="516" y="620"/>
                </a:lnTo>
                <a:lnTo>
                  <a:pt x="515" y="610"/>
                </a:lnTo>
                <a:lnTo>
                  <a:pt x="524" y="608"/>
                </a:lnTo>
                <a:lnTo>
                  <a:pt x="522" y="598"/>
                </a:lnTo>
                <a:lnTo>
                  <a:pt x="532" y="597"/>
                </a:lnTo>
                <a:lnTo>
                  <a:pt x="530" y="587"/>
                </a:lnTo>
                <a:lnTo>
                  <a:pt x="540" y="585"/>
                </a:lnTo>
                <a:lnTo>
                  <a:pt x="538" y="575"/>
                </a:lnTo>
                <a:lnTo>
                  <a:pt x="548" y="573"/>
                </a:lnTo>
                <a:lnTo>
                  <a:pt x="551" y="590"/>
                </a:lnTo>
                <a:lnTo>
                  <a:pt x="560" y="588"/>
                </a:lnTo>
                <a:lnTo>
                  <a:pt x="563" y="606"/>
                </a:lnTo>
                <a:lnTo>
                  <a:pt x="571" y="604"/>
                </a:lnTo>
                <a:lnTo>
                  <a:pt x="575" y="621"/>
                </a:lnTo>
                <a:lnTo>
                  <a:pt x="583" y="620"/>
                </a:lnTo>
                <a:lnTo>
                  <a:pt x="587" y="637"/>
                </a:lnTo>
                <a:lnTo>
                  <a:pt x="593" y="636"/>
                </a:lnTo>
                <a:lnTo>
                  <a:pt x="595" y="645"/>
                </a:lnTo>
                <a:lnTo>
                  <a:pt x="624" y="640"/>
                </a:lnTo>
                <a:lnTo>
                  <a:pt x="623" y="632"/>
                </a:lnTo>
                <a:lnTo>
                  <a:pt x="629" y="630"/>
                </a:lnTo>
                <a:lnTo>
                  <a:pt x="626" y="613"/>
                </a:lnTo>
                <a:lnTo>
                  <a:pt x="617" y="615"/>
                </a:lnTo>
                <a:lnTo>
                  <a:pt x="614" y="597"/>
                </a:lnTo>
                <a:lnTo>
                  <a:pt x="606" y="599"/>
                </a:lnTo>
                <a:lnTo>
                  <a:pt x="602" y="582"/>
                </a:lnTo>
                <a:lnTo>
                  <a:pt x="594" y="583"/>
                </a:lnTo>
                <a:lnTo>
                  <a:pt x="590" y="566"/>
                </a:lnTo>
                <a:lnTo>
                  <a:pt x="582" y="567"/>
                </a:lnTo>
                <a:lnTo>
                  <a:pt x="580" y="559"/>
                </a:lnTo>
                <a:lnTo>
                  <a:pt x="635" y="548"/>
                </a:lnTo>
                <a:lnTo>
                  <a:pt x="634" y="539"/>
                </a:lnTo>
                <a:lnTo>
                  <a:pt x="624" y="541"/>
                </a:lnTo>
                <a:lnTo>
                  <a:pt x="622" y="531"/>
                </a:lnTo>
                <a:lnTo>
                  <a:pt x="612" y="533"/>
                </a:lnTo>
                <a:lnTo>
                  <a:pt x="610" y="523"/>
                </a:lnTo>
                <a:lnTo>
                  <a:pt x="600" y="525"/>
                </a:lnTo>
                <a:lnTo>
                  <a:pt x="599" y="515"/>
                </a:lnTo>
                <a:lnTo>
                  <a:pt x="589" y="517"/>
                </a:lnTo>
                <a:lnTo>
                  <a:pt x="587" y="507"/>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2" y="445"/>
                </a:lnTo>
                <a:lnTo>
                  <a:pt x="480" y="435"/>
                </a:lnTo>
                <a:close/>
                <a:moveTo>
                  <a:pt x="95" y="327"/>
                </a:moveTo>
                <a:lnTo>
                  <a:pt x="692" y="327"/>
                </a:lnTo>
                <a:lnTo>
                  <a:pt x="692" y="679"/>
                </a:lnTo>
                <a:lnTo>
                  <a:pt x="95" y="679"/>
                </a:lnTo>
                <a:lnTo>
                  <a:pt x="95" y="327"/>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2" name="Freeform 37"/>
          <p:cNvSpPr>
            <a:spLocks noEditPoints="1"/>
          </p:cNvSpPr>
          <p:nvPr/>
        </p:nvSpPr>
        <p:spPr bwMode="auto">
          <a:xfrm>
            <a:off x="3929148" y="5363370"/>
            <a:ext cx="560388" cy="561975"/>
          </a:xfrm>
          <a:custGeom>
            <a:avLst/>
            <a:gdLst>
              <a:gd name="T0" fmla="*/ 0 w 915"/>
              <a:gd name="T1" fmla="*/ 458 h 915"/>
              <a:gd name="T2" fmla="*/ 915 w 915"/>
              <a:gd name="T3" fmla="*/ 458 h 915"/>
              <a:gd name="T4" fmla="*/ 672 w 915"/>
              <a:gd name="T5" fmla="*/ 498 h 915"/>
              <a:gd name="T6" fmla="*/ 806 w 915"/>
              <a:gd name="T7" fmla="*/ 498 h 915"/>
              <a:gd name="T8" fmla="*/ 662 w 915"/>
              <a:gd name="T9" fmla="*/ 608 h 915"/>
              <a:gd name="T10" fmla="*/ 662 w 915"/>
              <a:gd name="T11" fmla="*/ 307 h 915"/>
              <a:gd name="T12" fmla="*/ 762 w 915"/>
              <a:gd name="T13" fmla="*/ 285 h 915"/>
              <a:gd name="T14" fmla="*/ 672 w 915"/>
              <a:gd name="T15" fmla="*/ 417 h 915"/>
              <a:gd name="T16" fmla="*/ 592 w 915"/>
              <a:gd name="T17" fmla="*/ 498 h 915"/>
              <a:gd name="T18" fmla="*/ 582 w 915"/>
              <a:gd name="T19" fmla="*/ 597 h 915"/>
              <a:gd name="T20" fmla="*/ 334 w 915"/>
              <a:gd name="T21" fmla="*/ 597 h 915"/>
              <a:gd name="T22" fmla="*/ 592 w 915"/>
              <a:gd name="T23" fmla="*/ 498 h 915"/>
              <a:gd name="T24" fmla="*/ 582 w 915"/>
              <a:gd name="T25" fmla="*/ 317 h 915"/>
              <a:gd name="T26" fmla="*/ 324 w 915"/>
              <a:gd name="T27" fmla="*/ 417 h 915"/>
              <a:gd name="T28" fmla="*/ 582 w 915"/>
              <a:gd name="T29" fmla="*/ 317 h 915"/>
              <a:gd name="T30" fmla="*/ 710 w 915"/>
              <a:gd name="T31" fmla="*/ 215 h 915"/>
              <a:gd name="T32" fmla="*/ 617 w 915"/>
              <a:gd name="T33" fmla="*/ 146 h 915"/>
              <a:gd name="T34" fmla="*/ 710 w 915"/>
              <a:gd name="T35" fmla="*/ 215 h 915"/>
              <a:gd name="T36" fmla="*/ 564 w 915"/>
              <a:gd name="T37" fmla="*/ 238 h 915"/>
              <a:gd name="T38" fmla="*/ 374 w 915"/>
              <a:gd name="T39" fmla="*/ 175 h 915"/>
              <a:gd name="T40" fmla="*/ 504 w 915"/>
              <a:gd name="T41" fmla="*/ 111 h 915"/>
              <a:gd name="T42" fmla="*/ 564 w 915"/>
              <a:gd name="T43" fmla="*/ 238 h 915"/>
              <a:gd name="T44" fmla="*/ 298 w 915"/>
              <a:gd name="T45" fmla="*/ 146 h 915"/>
              <a:gd name="T46" fmla="*/ 205 w 915"/>
              <a:gd name="T47" fmla="*/ 215 h 915"/>
              <a:gd name="T48" fmla="*/ 298 w 915"/>
              <a:gd name="T49" fmla="*/ 146 h 915"/>
              <a:gd name="T50" fmla="*/ 298 w 915"/>
              <a:gd name="T51" fmla="*/ 769 h 915"/>
              <a:gd name="T52" fmla="*/ 205 w 915"/>
              <a:gd name="T53" fmla="*/ 700 h 915"/>
              <a:gd name="T54" fmla="*/ 298 w 915"/>
              <a:gd name="T55" fmla="*/ 769 h 915"/>
              <a:gd name="T56" fmla="*/ 351 w 915"/>
              <a:gd name="T57" fmla="*/ 677 h 915"/>
              <a:gd name="T58" fmla="*/ 542 w 915"/>
              <a:gd name="T59" fmla="*/ 741 h 915"/>
              <a:gd name="T60" fmla="*/ 411 w 915"/>
              <a:gd name="T61" fmla="*/ 805 h 915"/>
              <a:gd name="T62" fmla="*/ 351 w 915"/>
              <a:gd name="T63" fmla="*/ 677 h 915"/>
              <a:gd name="T64" fmla="*/ 617 w 915"/>
              <a:gd name="T65" fmla="*/ 769 h 915"/>
              <a:gd name="T66" fmla="*/ 710 w 915"/>
              <a:gd name="T67" fmla="*/ 700 h 915"/>
              <a:gd name="T68" fmla="*/ 617 w 915"/>
              <a:gd name="T69" fmla="*/ 769 h 915"/>
              <a:gd name="T70" fmla="*/ 254 w 915"/>
              <a:gd name="T71" fmla="*/ 608 h 915"/>
              <a:gd name="T72" fmla="*/ 110 w 915"/>
              <a:gd name="T73" fmla="*/ 498 h 915"/>
              <a:gd name="T74" fmla="*/ 254 w 915"/>
              <a:gd name="T75" fmla="*/ 608 h 915"/>
              <a:gd name="T76" fmla="*/ 243 w 915"/>
              <a:gd name="T77" fmla="*/ 417 h 915"/>
              <a:gd name="T78" fmla="*/ 153 w 915"/>
              <a:gd name="T79" fmla="*/ 285 h 915"/>
              <a:gd name="T80" fmla="*/ 243 w 915"/>
              <a:gd name="T81" fmla="*/ 417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5" h="915">
                <a:moveTo>
                  <a:pt x="458" y="0"/>
                </a:moveTo>
                <a:cubicBezTo>
                  <a:pt x="205" y="0"/>
                  <a:pt x="0" y="205"/>
                  <a:pt x="0" y="458"/>
                </a:cubicBezTo>
                <a:cubicBezTo>
                  <a:pt x="0" y="710"/>
                  <a:pt x="205" y="915"/>
                  <a:pt x="458" y="915"/>
                </a:cubicBezTo>
                <a:cubicBezTo>
                  <a:pt x="710" y="915"/>
                  <a:pt x="915" y="710"/>
                  <a:pt x="915" y="458"/>
                </a:cubicBezTo>
                <a:cubicBezTo>
                  <a:pt x="915" y="205"/>
                  <a:pt x="710" y="0"/>
                  <a:pt x="458" y="0"/>
                </a:cubicBezTo>
                <a:close/>
                <a:moveTo>
                  <a:pt x="672" y="498"/>
                </a:moveTo>
                <a:lnTo>
                  <a:pt x="672" y="498"/>
                </a:lnTo>
                <a:lnTo>
                  <a:pt x="806" y="498"/>
                </a:lnTo>
                <a:cubicBezTo>
                  <a:pt x="800" y="544"/>
                  <a:pt x="786" y="590"/>
                  <a:pt x="762" y="631"/>
                </a:cubicBezTo>
                <a:cubicBezTo>
                  <a:pt x="732" y="621"/>
                  <a:pt x="698" y="614"/>
                  <a:pt x="662" y="608"/>
                </a:cubicBezTo>
                <a:cubicBezTo>
                  <a:pt x="668" y="572"/>
                  <a:pt x="671" y="536"/>
                  <a:pt x="672" y="498"/>
                </a:cubicBezTo>
                <a:close/>
                <a:moveTo>
                  <a:pt x="662" y="307"/>
                </a:moveTo>
                <a:lnTo>
                  <a:pt x="662" y="307"/>
                </a:lnTo>
                <a:cubicBezTo>
                  <a:pt x="698" y="301"/>
                  <a:pt x="732" y="293"/>
                  <a:pt x="762" y="285"/>
                </a:cubicBezTo>
                <a:cubicBezTo>
                  <a:pt x="786" y="325"/>
                  <a:pt x="800" y="371"/>
                  <a:pt x="806" y="417"/>
                </a:cubicBezTo>
                <a:lnTo>
                  <a:pt x="672" y="417"/>
                </a:lnTo>
                <a:cubicBezTo>
                  <a:pt x="671" y="379"/>
                  <a:pt x="668" y="343"/>
                  <a:pt x="662" y="307"/>
                </a:cubicBezTo>
                <a:close/>
                <a:moveTo>
                  <a:pt x="592" y="498"/>
                </a:moveTo>
                <a:lnTo>
                  <a:pt x="592" y="498"/>
                </a:lnTo>
                <a:cubicBezTo>
                  <a:pt x="590" y="532"/>
                  <a:pt x="587" y="566"/>
                  <a:pt x="582" y="597"/>
                </a:cubicBezTo>
                <a:cubicBezTo>
                  <a:pt x="542" y="594"/>
                  <a:pt x="500" y="592"/>
                  <a:pt x="458" y="592"/>
                </a:cubicBezTo>
                <a:cubicBezTo>
                  <a:pt x="416" y="592"/>
                  <a:pt x="374" y="594"/>
                  <a:pt x="334" y="597"/>
                </a:cubicBezTo>
                <a:cubicBezTo>
                  <a:pt x="329" y="566"/>
                  <a:pt x="325" y="532"/>
                  <a:pt x="324" y="498"/>
                </a:cubicBezTo>
                <a:lnTo>
                  <a:pt x="592" y="498"/>
                </a:lnTo>
                <a:close/>
                <a:moveTo>
                  <a:pt x="582" y="317"/>
                </a:moveTo>
                <a:lnTo>
                  <a:pt x="582" y="317"/>
                </a:lnTo>
                <a:cubicBezTo>
                  <a:pt x="587" y="349"/>
                  <a:pt x="590" y="383"/>
                  <a:pt x="592" y="417"/>
                </a:cubicBezTo>
                <a:lnTo>
                  <a:pt x="324" y="417"/>
                </a:lnTo>
                <a:cubicBezTo>
                  <a:pt x="325" y="383"/>
                  <a:pt x="329" y="349"/>
                  <a:pt x="334" y="317"/>
                </a:cubicBezTo>
                <a:cubicBezTo>
                  <a:pt x="414" y="325"/>
                  <a:pt x="501" y="325"/>
                  <a:pt x="582" y="317"/>
                </a:cubicBezTo>
                <a:close/>
                <a:moveTo>
                  <a:pt x="710" y="215"/>
                </a:moveTo>
                <a:lnTo>
                  <a:pt x="710" y="215"/>
                </a:lnTo>
                <a:cubicBezTo>
                  <a:pt x="690" y="220"/>
                  <a:pt x="668" y="224"/>
                  <a:pt x="645" y="228"/>
                </a:cubicBezTo>
                <a:cubicBezTo>
                  <a:pt x="637" y="198"/>
                  <a:pt x="628" y="171"/>
                  <a:pt x="617" y="146"/>
                </a:cubicBezTo>
                <a:cubicBezTo>
                  <a:pt x="650" y="162"/>
                  <a:pt x="679" y="184"/>
                  <a:pt x="705" y="210"/>
                </a:cubicBezTo>
                <a:cubicBezTo>
                  <a:pt x="707" y="212"/>
                  <a:pt x="709" y="213"/>
                  <a:pt x="710" y="215"/>
                </a:cubicBezTo>
                <a:close/>
                <a:moveTo>
                  <a:pt x="564" y="238"/>
                </a:moveTo>
                <a:lnTo>
                  <a:pt x="564" y="238"/>
                </a:lnTo>
                <a:cubicBezTo>
                  <a:pt x="496" y="243"/>
                  <a:pt x="420" y="243"/>
                  <a:pt x="351" y="238"/>
                </a:cubicBezTo>
                <a:cubicBezTo>
                  <a:pt x="358" y="215"/>
                  <a:pt x="365" y="194"/>
                  <a:pt x="374" y="175"/>
                </a:cubicBezTo>
                <a:cubicBezTo>
                  <a:pt x="385" y="148"/>
                  <a:pt x="398" y="127"/>
                  <a:pt x="411" y="111"/>
                </a:cubicBezTo>
                <a:cubicBezTo>
                  <a:pt x="442" y="106"/>
                  <a:pt x="473" y="106"/>
                  <a:pt x="504" y="111"/>
                </a:cubicBezTo>
                <a:cubicBezTo>
                  <a:pt x="518" y="127"/>
                  <a:pt x="531" y="148"/>
                  <a:pt x="542" y="175"/>
                </a:cubicBezTo>
                <a:cubicBezTo>
                  <a:pt x="550" y="194"/>
                  <a:pt x="558" y="215"/>
                  <a:pt x="564" y="238"/>
                </a:cubicBezTo>
                <a:close/>
                <a:moveTo>
                  <a:pt x="298" y="146"/>
                </a:moveTo>
                <a:lnTo>
                  <a:pt x="298" y="146"/>
                </a:lnTo>
                <a:cubicBezTo>
                  <a:pt x="287" y="171"/>
                  <a:pt x="278" y="198"/>
                  <a:pt x="270" y="228"/>
                </a:cubicBezTo>
                <a:cubicBezTo>
                  <a:pt x="247" y="224"/>
                  <a:pt x="226" y="220"/>
                  <a:pt x="205" y="215"/>
                </a:cubicBezTo>
                <a:cubicBezTo>
                  <a:pt x="207" y="213"/>
                  <a:pt x="209" y="212"/>
                  <a:pt x="210" y="210"/>
                </a:cubicBezTo>
                <a:cubicBezTo>
                  <a:pt x="236" y="184"/>
                  <a:pt x="266" y="162"/>
                  <a:pt x="298" y="146"/>
                </a:cubicBezTo>
                <a:close/>
                <a:moveTo>
                  <a:pt x="298" y="769"/>
                </a:moveTo>
                <a:lnTo>
                  <a:pt x="298" y="769"/>
                </a:lnTo>
                <a:cubicBezTo>
                  <a:pt x="266" y="753"/>
                  <a:pt x="236" y="731"/>
                  <a:pt x="210" y="705"/>
                </a:cubicBezTo>
                <a:cubicBezTo>
                  <a:pt x="209" y="704"/>
                  <a:pt x="207" y="702"/>
                  <a:pt x="205" y="700"/>
                </a:cubicBezTo>
                <a:cubicBezTo>
                  <a:pt x="226" y="695"/>
                  <a:pt x="247" y="691"/>
                  <a:pt x="270" y="687"/>
                </a:cubicBezTo>
                <a:cubicBezTo>
                  <a:pt x="278" y="717"/>
                  <a:pt x="287" y="744"/>
                  <a:pt x="298" y="769"/>
                </a:cubicBezTo>
                <a:close/>
                <a:moveTo>
                  <a:pt x="351" y="677"/>
                </a:moveTo>
                <a:lnTo>
                  <a:pt x="351" y="677"/>
                </a:lnTo>
                <a:cubicBezTo>
                  <a:pt x="420" y="671"/>
                  <a:pt x="496" y="671"/>
                  <a:pt x="564" y="677"/>
                </a:cubicBezTo>
                <a:cubicBezTo>
                  <a:pt x="558" y="700"/>
                  <a:pt x="550" y="721"/>
                  <a:pt x="542" y="741"/>
                </a:cubicBezTo>
                <a:cubicBezTo>
                  <a:pt x="531" y="766"/>
                  <a:pt x="518" y="788"/>
                  <a:pt x="504" y="805"/>
                </a:cubicBezTo>
                <a:cubicBezTo>
                  <a:pt x="473" y="809"/>
                  <a:pt x="442" y="809"/>
                  <a:pt x="411" y="805"/>
                </a:cubicBezTo>
                <a:cubicBezTo>
                  <a:pt x="398" y="788"/>
                  <a:pt x="385" y="766"/>
                  <a:pt x="374" y="741"/>
                </a:cubicBezTo>
                <a:cubicBezTo>
                  <a:pt x="365" y="721"/>
                  <a:pt x="358" y="700"/>
                  <a:pt x="351" y="677"/>
                </a:cubicBezTo>
                <a:close/>
                <a:moveTo>
                  <a:pt x="617" y="769"/>
                </a:moveTo>
                <a:lnTo>
                  <a:pt x="617" y="769"/>
                </a:lnTo>
                <a:cubicBezTo>
                  <a:pt x="628" y="744"/>
                  <a:pt x="637" y="717"/>
                  <a:pt x="645" y="687"/>
                </a:cubicBezTo>
                <a:cubicBezTo>
                  <a:pt x="668" y="691"/>
                  <a:pt x="690" y="695"/>
                  <a:pt x="710" y="700"/>
                </a:cubicBezTo>
                <a:cubicBezTo>
                  <a:pt x="709" y="702"/>
                  <a:pt x="707" y="704"/>
                  <a:pt x="705" y="705"/>
                </a:cubicBezTo>
                <a:cubicBezTo>
                  <a:pt x="679" y="731"/>
                  <a:pt x="650" y="753"/>
                  <a:pt x="617" y="769"/>
                </a:cubicBezTo>
                <a:close/>
                <a:moveTo>
                  <a:pt x="254" y="608"/>
                </a:moveTo>
                <a:lnTo>
                  <a:pt x="254" y="608"/>
                </a:lnTo>
                <a:cubicBezTo>
                  <a:pt x="217" y="614"/>
                  <a:pt x="184" y="621"/>
                  <a:pt x="153" y="631"/>
                </a:cubicBezTo>
                <a:cubicBezTo>
                  <a:pt x="130" y="590"/>
                  <a:pt x="115" y="544"/>
                  <a:pt x="110" y="498"/>
                </a:cubicBezTo>
                <a:lnTo>
                  <a:pt x="243" y="498"/>
                </a:lnTo>
                <a:cubicBezTo>
                  <a:pt x="245" y="536"/>
                  <a:pt x="248" y="572"/>
                  <a:pt x="254" y="608"/>
                </a:cubicBezTo>
                <a:close/>
                <a:moveTo>
                  <a:pt x="243" y="417"/>
                </a:moveTo>
                <a:lnTo>
                  <a:pt x="243" y="417"/>
                </a:lnTo>
                <a:lnTo>
                  <a:pt x="110" y="417"/>
                </a:lnTo>
                <a:cubicBezTo>
                  <a:pt x="115" y="371"/>
                  <a:pt x="130" y="325"/>
                  <a:pt x="153" y="285"/>
                </a:cubicBezTo>
                <a:cubicBezTo>
                  <a:pt x="184" y="293"/>
                  <a:pt x="217" y="301"/>
                  <a:pt x="254" y="307"/>
                </a:cubicBezTo>
                <a:cubicBezTo>
                  <a:pt x="248" y="343"/>
                  <a:pt x="245" y="379"/>
                  <a:pt x="243" y="417"/>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3" name="Freeform 38"/>
          <p:cNvSpPr>
            <a:spLocks noEditPoints="1"/>
          </p:cNvSpPr>
          <p:nvPr/>
        </p:nvSpPr>
        <p:spPr bwMode="auto">
          <a:xfrm>
            <a:off x="4929273" y="5345907"/>
            <a:ext cx="382588" cy="523875"/>
          </a:xfrm>
          <a:custGeom>
            <a:avLst/>
            <a:gdLst>
              <a:gd name="T0" fmla="*/ 82 w 625"/>
              <a:gd name="T1" fmla="*/ 138 h 853"/>
              <a:gd name="T2" fmla="*/ 69 w 625"/>
              <a:gd name="T3" fmla="*/ 853 h 853"/>
              <a:gd name="T4" fmla="*/ 625 w 625"/>
              <a:gd name="T5" fmla="*/ 210 h 853"/>
              <a:gd name="T6" fmla="*/ 577 w 625"/>
              <a:gd name="T7" fmla="*/ 225 h 853"/>
              <a:gd name="T8" fmla="*/ 71 w 625"/>
              <a:gd name="T9" fmla="*/ 803 h 853"/>
              <a:gd name="T10" fmla="*/ 270 w 625"/>
              <a:gd name="T11" fmla="*/ 91 h 853"/>
              <a:gd name="T12" fmla="*/ 354 w 625"/>
              <a:gd name="T13" fmla="*/ 91 h 853"/>
              <a:gd name="T14" fmla="*/ 311 w 625"/>
              <a:gd name="T15" fmla="*/ 136 h 853"/>
              <a:gd name="T16" fmla="*/ 218 w 625"/>
              <a:gd name="T17" fmla="*/ 93 h 853"/>
              <a:gd name="T18" fmla="*/ 114 w 625"/>
              <a:gd name="T19" fmla="*/ 216 h 853"/>
              <a:gd name="T20" fmla="*/ 510 w 625"/>
              <a:gd name="T21" fmla="*/ 216 h 853"/>
              <a:gd name="T22" fmla="*/ 406 w 625"/>
              <a:gd name="T23" fmla="*/ 93 h 853"/>
              <a:gd name="T24" fmla="*/ 218 w 625"/>
              <a:gd name="T25" fmla="*/ 93 h 853"/>
              <a:gd name="T26" fmla="*/ 220 w 625"/>
              <a:gd name="T27" fmla="*/ 648 h 853"/>
              <a:gd name="T28" fmla="*/ 151 w 625"/>
              <a:gd name="T29" fmla="*/ 667 h 853"/>
              <a:gd name="T30" fmla="*/ 136 w 625"/>
              <a:gd name="T31" fmla="*/ 682 h 853"/>
              <a:gd name="T32" fmla="*/ 220 w 625"/>
              <a:gd name="T33" fmla="*/ 689 h 853"/>
              <a:gd name="T34" fmla="*/ 132 w 625"/>
              <a:gd name="T35" fmla="*/ 732 h 853"/>
              <a:gd name="T36" fmla="*/ 242 w 625"/>
              <a:gd name="T37" fmla="*/ 678 h 853"/>
              <a:gd name="T38" fmla="*/ 242 w 625"/>
              <a:gd name="T39" fmla="*/ 643 h 853"/>
              <a:gd name="T40" fmla="*/ 110 w 625"/>
              <a:gd name="T41" fmla="*/ 650 h 853"/>
              <a:gd name="T42" fmla="*/ 214 w 625"/>
              <a:gd name="T43" fmla="*/ 760 h 853"/>
              <a:gd name="T44" fmla="*/ 214 w 625"/>
              <a:gd name="T45" fmla="*/ 335 h 853"/>
              <a:gd name="T46" fmla="*/ 151 w 625"/>
              <a:gd name="T47" fmla="*/ 354 h 853"/>
              <a:gd name="T48" fmla="*/ 173 w 625"/>
              <a:gd name="T49" fmla="*/ 410 h 853"/>
              <a:gd name="T50" fmla="*/ 132 w 625"/>
              <a:gd name="T51" fmla="*/ 425 h 853"/>
              <a:gd name="T52" fmla="*/ 214 w 625"/>
              <a:gd name="T53" fmla="*/ 313 h 853"/>
              <a:gd name="T54" fmla="*/ 110 w 625"/>
              <a:gd name="T55" fmla="*/ 423 h 853"/>
              <a:gd name="T56" fmla="*/ 241 w 625"/>
              <a:gd name="T57" fmla="*/ 360 h 853"/>
              <a:gd name="T58" fmla="*/ 240 w 625"/>
              <a:gd name="T59" fmla="*/ 330 h 853"/>
              <a:gd name="T60" fmla="*/ 220 w 625"/>
              <a:gd name="T61" fmla="*/ 503 h 853"/>
              <a:gd name="T62" fmla="*/ 136 w 625"/>
              <a:gd name="T63" fmla="*/ 525 h 853"/>
              <a:gd name="T64" fmla="*/ 220 w 625"/>
              <a:gd name="T65" fmla="*/ 581 h 853"/>
              <a:gd name="T66" fmla="*/ 241 w 625"/>
              <a:gd name="T67" fmla="*/ 487 h 853"/>
              <a:gd name="T68" fmla="*/ 110 w 625"/>
              <a:gd name="T69" fmla="*/ 492 h 853"/>
              <a:gd name="T70" fmla="*/ 220 w 625"/>
              <a:gd name="T71" fmla="*/ 602 h 853"/>
              <a:gd name="T72" fmla="*/ 289 w 625"/>
              <a:gd name="T73" fmla="*/ 465 h 853"/>
              <a:gd name="T74" fmla="*/ 326 w 625"/>
              <a:gd name="T75" fmla="*/ 723 h 853"/>
              <a:gd name="T76" fmla="*/ 501 w 625"/>
              <a:gd name="T77" fmla="*/ 669 h 853"/>
              <a:gd name="T78" fmla="*/ 320 w 625"/>
              <a:gd name="T79" fmla="*/ 717 h 853"/>
              <a:gd name="T80" fmla="*/ 501 w 625"/>
              <a:gd name="T81" fmla="*/ 507 h 853"/>
              <a:gd name="T82" fmla="*/ 320 w 625"/>
              <a:gd name="T83" fmla="*/ 410 h 853"/>
              <a:gd name="T84" fmla="*/ 320 w 625"/>
              <a:gd name="T85" fmla="*/ 352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5" h="853">
                <a:moveTo>
                  <a:pt x="47" y="225"/>
                </a:moveTo>
                <a:cubicBezTo>
                  <a:pt x="47" y="201"/>
                  <a:pt x="58" y="189"/>
                  <a:pt x="82" y="188"/>
                </a:cubicBezTo>
                <a:lnTo>
                  <a:pt x="82" y="138"/>
                </a:lnTo>
                <a:cubicBezTo>
                  <a:pt x="39" y="139"/>
                  <a:pt x="0" y="167"/>
                  <a:pt x="0" y="210"/>
                </a:cubicBezTo>
                <a:lnTo>
                  <a:pt x="0" y="784"/>
                </a:lnTo>
                <a:cubicBezTo>
                  <a:pt x="0" y="819"/>
                  <a:pt x="34" y="853"/>
                  <a:pt x="69" y="853"/>
                </a:cubicBezTo>
                <a:lnTo>
                  <a:pt x="555" y="853"/>
                </a:lnTo>
                <a:cubicBezTo>
                  <a:pt x="590" y="853"/>
                  <a:pt x="625" y="819"/>
                  <a:pt x="625" y="784"/>
                </a:cubicBezTo>
                <a:lnTo>
                  <a:pt x="625" y="210"/>
                </a:lnTo>
                <a:cubicBezTo>
                  <a:pt x="625" y="167"/>
                  <a:pt x="586" y="139"/>
                  <a:pt x="542" y="138"/>
                </a:cubicBezTo>
                <a:lnTo>
                  <a:pt x="542" y="188"/>
                </a:lnTo>
                <a:cubicBezTo>
                  <a:pt x="566" y="189"/>
                  <a:pt x="577" y="201"/>
                  <a:pt x="577" y="225"/>
                </a:cubicBezTo>
                <a:lnTo>
                  <a:pt x="577" y="768"/>
                </a:lnTo>
                <a:cubicBezTo>
                  <a:pt x="577" y="786"/>
                  <a:pt x="570" y="803"/>
                  <a:pt x="553" y="803"/>
                </a:cubicBezTo>
                <a:lnTo>
                  <a:pt x="71" y="803"/>
                </a:lnTo>
                <a:cubicBezTo>
                  <a:pt x="53" y="803"/>
                  <a:pt x="47" y="783"/>
                  <a:pt x="47" y="764"/>
                </a:cubicBezTo>
                <a:lnTo>
                  <a:pt x="47" y="225"/>
                </a:lnTo>
                <a:close/>
                <a:moveTo>
                  <a:pt x="270" y="91"/>
                </a:moveTo>
                <a:cubicBezTo>
                  <a:pt x="270" y="71"/>
                  <a:pt x="289" y="52"/>
                  <a:pt x="309" y="52"/>
                </a:cubicBezTo>
                <a:lnTo>
                  <a:pt x="315" y="52"/>
                </a:lnTo>
                <a:cubicBezTo>
                  <a:pt x="335" y="52"/>
                  <a:pt x="354" y="71"/>
                  <a:pt x="354" y="91"/>
                </a:cubicBezTo>
                <a:lnTo>
                  <a:pt x="354" y="95"/>
                </a:lnTo>
                <a:cubicBezTo>
                  <a:pt x="354" y="117"/>
                  <a:pt x="335" y="136"/>
                  <a:pt x="313" y="136"/>
                </a:cubicBezTo>
                <a:lnTo>
                  <a:pt x="311" y="136"/>
                </a:lnTo>
                <a:cubicBezTo>
                  <a:pt x="289" y="136"/>
                  <a:pt x="270" y="117"/>
                  <a:pt x="270" y="95"/>
                </a:cubicBezTo>
                <a:lnTo>
                  <a:pt x="270" y="91"/>
                </a:lnTo>
                <a:close/>
                <a:moveTo>
                  <a:pt x="218" y="93"/>
                </a:moveTo>
                <a:lnTo>
                  <a:pt x="149" y="93"/>
                </a:lnTo>
                <a:cubicBezTo>
                  <a:pt x="125" y="93"/>
                  <a:pt x="114" y="104"/>
                  <a:pt x="114" y="128"/>
                </a:cubicBezTo>
                <a:lnTo>
                  <a:pt x="114" y="216"/>
                </a:lnTo>
                <a:cubicBezTo>
                  <a:pt x="114" y="231"/>
                  <a:pt x="124" y="246"/>
                  <a:pt x="138" y="246"/>
                </a:cubicBezTo>
                <a:lnTo>
                  <a:pt x="486" y="246"/>
                </a:lnTo>
                <a:cubicBezTo>
                  <a:pt x="500" y="246"/>
                  <a:pt x="510" y="231"/>
                  <a:pt x="510" y="216"/>
                </a:cubicBezTo>
                <a:lnTo>
                  <a:pt x="510" y="128"/>
                </a:lnTo>
                <a:cubicBezTo>
                  <a:pt x="510" y="104"/>
                  <a:pt x="499" y="93"/>
                  <a:pt x="475" y="93"/>
                </a:cubicBezTo>
                <a:lnTo>
                  <a:pt x="406" y="93"/>
                </a:lnTo>
                <a:cubicBezTo>
                  <a:pt x="406" y="45"/>
                  <a:pt x="366" y="0"/>
                  <a:pt x="320" y="0"/>
                </a:cubicBezTo>
                <a:lnTo>
                  <a:pt x="305" y="0"/>
                </a:lnTo>
                <a:cubicBezTo>
                  <a:pt x="259" y="0"/>
                  <a:pt x="218" y="45"/>
                  <a:pt x="218" y="93"/>
                </a:cubicBezTo>
                <a:close/>
                <a:moveTo>
                  <a:pt x="132" y="654"/>
                </a:moveTo>
                <a:cubicBezTo>
                  <a:pt x="132" y="649"/>
                  <a:pt x="133" y="648"/>
                  <a:pt x="138" y="648"/>
                </a:cubicBezTo>
                <a:lnTo>
                  <a:pt x="220" y="648"/>
                </a:lnTo>
                <a:lnTo>
                  <a:pt x="220" y="654"/>
                </a:lnTo>
                <a:cubicBezTo>
                  <a:pt x="220" y="661"/>
                  <a:pt x="186" y="681"/>
                  <a:pt x="179" y="684"/>
                </a:cubicBezTo>
                <a:cubicBezTo>
                  <a:pt x="174" y="679"/>
                  <a:pt x="160" y="667"/>
                  <a:pt x="151" y="667"/>
                </a:cubicBezTo>
                <a:lnTo>
                  <a:pt x="149" y="667"/>
                </a:lnTo>
                <a:cubicBezTo>
                  <a:pt x="144" y="667"/>
                  <a:pt x="136" y="675"/>
                  <a:pt x="136" y="680"/>
                </a:cubicBezTo>
                <a:lnTo>
                  <a:pt x="136" y="682"/>
                </a:lnTo>
                <a:cubicBezTo>
                  <a:pt x="136" y="688"/>
                  <a:pt x="167" y="721"/>
                  <a:pt x="173" y="721"/>
                </a:cubicBezTo>
                <a:lnTo>
                  <a:pt x="175" y="721"/>
                </a:lnTo>
                <a:cubicBezTo>
                  <a:pt x="180" y="721"/>
                  <a:pt x="213" y="693"/>
                  <a:pt x="220" y="689"/>
                </a:cubicBezTo>
                <a:cubicBezTo>
                  <a:pt x="220" y="700"/>
                  <a:pt x="225" y="738"/>
                  <a:pt x="214" y="738"/>
                </a:cubicBezTo>
                <a:lnTo>
                  <a:pt x="138" y="738"/>
                </a:lnTo>
                <a:cubicBezTo>
                  <a:pt x="133" y="738"/>
                  <a:pt x="132" y="737"/>
                  <a:pt x="132" y="732"/>
                </a:cubicBezTo>
                <a:lnTo>
                  <a:pt x="132" y="654"/>
                </a:lnTo>
                <a:close/>
                <a:moveTo>
                  <a:pt x="214" y="760"/>
                </a:moveTo>
                <a:cubicBezTo>
                  <a:pt x="255" y="760"/>
                  <a:pt x="239" y="715"/>
                  <a:pt x="242" y="678"/>
                </a:cubicBezTo>
                <a:cubicBezTo>
                  <a:pt x="243" y="659"/>
                  <a:pt x="291" y="642"/>
                  <a:pt x="296" y="624"/>
                </a:cubicBezTo>
                <a:lnTo>
                  <a:pt x="289" y="624"/>
                </a:lnTo>
                <a:cubicBezTo>
                  <a:pt x="275" y="624"/>
                  <a:pt x="253" y="638"/>
                  <a:pt x="242" y="643"/>
                </a:cubicBezTo>
                <a:cubicBezTo>
                  <a:pt x="236" y="635"/>
                  <a:pt x="232" y="626"/>
                  <a:pt x="218" y="626"/>
                </a:cubicBezTo>
                <a:lnTo>
                  <a:pt x="134" y="626"/>
                </a:lnTo>
                <a:cubicBezTo>
                  <a:pt x="121" y="626"/>
                  <a:pt x="110" y="637"/>
                  <a:pt x="110" y="650"/>
                </a:cubicBezTo>
                <a:lnTo>
                  <a:pt x="110" y="736"/>
                </a:lnTo>
                <a:cubicBezTo>
                  <a:pt x="110" y="751"/>
                  <a:pt x="123" y="760"/>
                  <a:pt x="138" y="760"/>
                </a:cubicBezTo>
                <a:lnTo>
                  <a:pt x="214" y="760"/>
                </a:lnTo>
                <a:close/>
                <a:moveTo>
                  <a:pt x="132" y="341"/>
                </a:moveTo>
                <a:cubicBezTo>
                  <a:pt x="132" y="336"/>
                  <a:pt x="133" y="335"/>
                  <a:pt x="138" y="335"/>
                </a:cubicBezTo>
                <a:lnTo>
                  <a:pt x="214" y="335"/>
                </a:lnTo>
                <a:cubicBezTo>
                  <a:pt x="219" y="335"/>
                  <a:pt x="220" y="336"/>
                  <a:pt x="220" y="341"/>
                </a:cubicBezTo>
                <a:cubicBezTo>
                  <a:pt x="220" y="347"/>
                  <a:pt x="184" y="371"/>
                  <a:pt x="179" y="371"/>
                </a:cubicBezTo>
                <a:cubicBezTo>
                  <a:pt x="175" y="371"/>
                  <a:pt x="164" y="354"/>
                  <a:pt x="151" y="354"/>
                </a:cubicBezTo>
                <a:cubicBezTo>
                  <a:pt x="145" y="354"/>
                  <a:pt x="136" y="361"/>
                  <a:pt x="136" y="367"/>
                </a:cubicBezTo>
                <a:lnTo>
                  <a:pt x="136" y="369"/>
                </a:lnTo>
                <a:cubicBezTo>
                  <a:pt x="136" y="378"/>
                  <a:pt x="166" y="407"/>
                  <a:pt x="173" y="410"/>
                </a:cubicBezTo>
                <a:lnTo>
                  <a:pt x="220" y="376"/>
                </a:lnTo>
                <a:lnTo>
                  <a:pt x="220"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1" y="447"/>
                  <a:pt x="134" y="447"/>
                </a:cubicBezTo>
                <a:lnTo>
                  <a:pt x="218" y="447"/>
                </a:lnTo>
                <a:cubicBezTo>
                  <a:pt x="252" y="447"/>
                  <a:pt x="242" y="394"/>
                  <a:pt x="241" y="360"/>
                </a:cubicBezTo>
                <a:lnTo>
                  <a:pt x="296" y="313"/>
                </a:lnTo>
                <a:cubicBezTo>
                  <a:pt x="296" y="313"/>
                  <a:pt x="292" y="311"/>
                  <a:pt x="292" y="311"/>
                </a:cubicBezTo>
                <a:cubicBezTo>
                  <a:pt x="270" y="311"/>
                  <a:pt x="253" y="329"/>
                  <a:pt x="240" y="330"/>
                </a:cubicBezTo>
                <a:close/>
                <a:moveTo>
                  <a:pt x="132" y="492"/>
                </a:moveTo>
                <a:lnTo>
                  <a:pt x="220" y="492"/>
                </a:lnTo>
                <a:lnTo>
                  <a:pt x="220" y="503"/>
                </a:lnTo>
                <a:lnTo>
                  <a:pt x="179" y="529"/>
                </a:lnTo>
                <a:lnTo>
                  <a:pt x="152" y="508"/>
                </a:lnTo>
                <a:cubicBezTo>
                  <a:pt x="145" y="513"/>
                  <a:pt x="136" y="515"/>
                  <a:pt x="136" y="525"/>
                </a:cubicBezTo>
                <a:cubicBezTo>
                  <a:pt x="136" y="531"/>
                  <a:pt x="167" y="566"/>
                  <a:pt x="173" y="566"/>
                </a:cubicBezTo>
                <a:cubicBezTo>
                  <a:pt x="183" y="566"/>
                  <a:pt x="209" y="536"/>
                  <a:pt x="220" y="533"/>
                </a:cubicBezTo>
                <a:lnTo>
                  <a:pt x="220" y="581"/>
                </a:lnTo>
                <a:lnTo>
                  <a:pt x="132" y="581"/>
                </a:lnTo>
                <a:lnTo>
                  <a:pt x="132" y="492"/>
                </a:lnTo>
                <a:close/>
                <a:moveTo>
                  <a:pt x="241" y="487"/>
                </a:moveTo>
                <a:cubicBezTo>
                  <a:pt x="238" y="480"/>
                  <a:pt x="233" y="471"/>
                  <a:pt x="220" y="471"/>
                </a:cubicBezTo>
                <a:lnTo>
                  <a:pt x="132" y="471"/>
                </a:lnTo>
                <a:cubicBezTo>
                  <a:pt x="121" y="471"/>
                  <a:pt x="110" y="481"/>
                  <a:pt x="110" y="492"/>
                </a:cubicBezTo>
                <a:lnTo>
                  <a:pt x="110" y="581"/>
                </a:lnTo>
                <a:cubicBezTo>
                  <a:pt x="110" y="592"/>
                  <a:pt x="121" y="602"/>
                  <a:pt x="132" y="602"/>
                </a:cubicBezTo>
                <a:lnTo>
                  <a:pt x="220" y="602"/>
                </a:lnTo>
                <a:cubicBezTo>
                  <a:pt x="252" y="602"/>
                  <a:pt x="242" y="547"/>
                  <a:pt x="241" y="515"/>
                </a:cubicBezTo>
                <a:lnTo>
                  <a:pt x="296" y="469"/>
                </a:lnTo>
                <a:lnTo>
                  <a:pt x="289" y="465"/>
                </a:lnTo>
                <a:lnTo>
                  <a:pt x="241" y="487"/>
                </a:lnTo>
                <a:close/>
                <a:moveTo>
                  <a:pt x="320" y="717"/>
                </a:moveTo>
                <a:cubicBezTo>
                  <a:pt x="320" y="722"/>
                  <a:pt x="321" y="723"/>
                  <a:pt x="326" y="723"/>
                </a:cubicBezTo>
                <a:lnTo>
                  <a:pt x="495" y="723"/>
                </a:lnTo>
                <a:cubicBezTo>
                  <a:pt x="500" y="723"/>
                  <a:pt x="501" y="722"/>
                  <a:pt x="501" y="717"/>
                </a:cubicBezTo>
                <a:lnTo>
                  <a:pt x="501" y="669"/>
                </a:lnTo>
                <a:cubicBezTo>
                  <a:pt x="501" y="664"/>
                  <a:pt x="500" y="663"/>
                  <a:pt x="495" y="663"/>
                </a:cubicBezTo>
                <a:lnTo>
                  <a:pt x="320" y="663"/>
                </a:lnTo>
                <a:lnTo>
                  <a:pt x="320" y="717"/>
                </a:lnTo>
                <a:close/>
                <a:moveTo>
                  <a:pt x="320" y="566"/>
                </a:moveTo>
                <a:lnTo>
                  <a:pt x="501" y="566"/>
                </a:lnTo>
                <a:lnTo>
                  <a:pt x="501" y="507"/>
                </a:lnTo>
                <a:lnTo>
                  <a:pt x="320" y="507"/>
                </a:lnTo>
                <a:lnTo>
                  <a:pt x="320" y="566"/>
                </a:lnTo>
                <a:close/>
                <a:moveTo>
                  <a:pt x="320" y="410"/>
                </a:moveTo>
                <a:lnTo>
                  <a:pt x="452" y="410"/>
                </a:lnTo>
                <a:lnTo>
                  <a:pt x="452" y="352"/>
                </a:lnTo>
                <a:lnTo>
                  <a:pt x="320" y="352"/>
                </a:lnTo>
                <a:lnTo>
                  <a:pt x="320" y="410"/>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4" name="Freeform 39"/>
          <p:cNvSpPr>
            <a:spLocks noEditPoints="1"/>
          </p:cNvSpPr>
          <p:nvPr/>
        </p:nvSpPr>
        <p:spPr bwMode="auto">
          <a:xfrm>
            <a:off x="5861135" y="5396707"/>
            <a:ext cx="536575" cy="538163"/>
          </a:xfrm>
          <a:custGeom>
            <a:avLst/>
            <a:gdLst>
              <a:gd name="T0" fmla="*/ 155 w 876"/>
              <a:gd name="T1" fmla="*/ 601 h 875"/>
              <a:gd name="T2" fmla="*/ 721 w 876"/>
              <a:gd name="T3" fmla="*/ 274 h 875"/>
              <a:gd name="T4" fmla="*/ 630 w 876"/>
              <a:gd name="T5" fmla="*/ 770 h 875"/>
              <a:gd name="T6" fmla="*/ 246 w 876"/>
              <a:gd name="T7" fmla="*/ 106 h 875"/>
              <a:gd name="T8" fmla="*/ 630 w 876"/>
              <a:gd name="T9" fmla="*/ 770 h 875"/>
              <a:gd name="T10" fmla="*/ 204 w 876"/>
              <a:gd name="T11" fmla="*/ 573 h 875"/>
              <a:gd name="T12" fmla="*/ 672 w 876"/>
              <a:gd name="T13" fmla="*/ 303 h 875"/>
              <a:gd name="T14" fmla="*/ 584 w 876"/>
              <a:gd name="T15" fmla="*/ 691 h 875"/>
              <a:gd name="T16" fmla="*/ 292 w 876"/>
              <a:gd name="T17" fmla="*/ 184 h 875"/>
              <a:gd name="T18" fmla="*/ 584 w 876"/>
              <a:gd name="T19" fmla="*/ 691 h 875"/>
              <a:gd name="T20" fmla="*/ 438 w 876"/>
              <a:gd name="T21" fmla="*/ 479 h 875"/>
              <a:gd name="T22" fmla="*/ 438 w 876"/>
              <a:gd name="T23" fmla="*/ 396 h 875"/>
              <a:gd name="T24" fmla="*/ 457 w 876"/>
              <a:gd name="T25" fmla="*/ 201 h 875"/>
              <a:gd name="T26" fmla="*/ 437 w 876"/>
              <a:gd name="T27" fmla="*/ 219 h 875"/>
              <a:gd name="T28" fmla="*/ 419 w 876"/>
              <a:gd name="T29" fmla="*/ 172 h 875"/>
              <a:gd name="T30" fmla="*/ 439 w 876"/>
              <a:gd name="T31" fmla="*/ 154 h 875"/>
              <a:gd name="T32" fmla="*/ 457 w 876"/>
              <a:gd name="T33" fmla="*/ 201 h 875"/>
              <a:gd name="T34" fmla="*/ 439 w 876"/>
              <a:gd name="T35" fmla="*/ 721 h 875"/>
              <a:gd name="T36" fmla="*/ 419 w 876"/>
              <a:gd name="T37" fmla="*/ 703 h 875"/>
              <a:gd name="T38" fmla="*/ 437 w 876"/>
              <a:gd name="T39" fmla="*/ 656 h 875"/>
              <a:gd name="T40" fmla="*/ 457 w 876"/>
              <a:gd name="T41" fmla="*/ 674 h 875"/>
              <a:gd name="T42" fmla="*/ 202 w 876"/>
              <a:gd name="T43" fmla="*/ 415 h 875"/>
              <a:gd name="T44" fmla="*/ 220 w 876"/>
              <a:gd name="T45" fmla="*/ 435 h 875"/>
              <a:gd name="T46" fmla="*/ 173 w 876"/>
              <a:gd name="T47" fmla="*/ 453 h 875"/>
              <a:gd name="T48" fmla="*/ 155 w 876"/>
              <a:gd name="T49" fmla="*/ 433 h 875"/>
              <a:gd name="T50" fmla="*/ 202 w 876"/>
              <a:gd name="T51" fmla="*/ 415 h 875"/>
              <a:gd name="T52" fmla="*/ 721 w 876"/>
              <a:gd name="T53" fmla="*/ 433 h 875"/>
              <a:gd name="T54" fmla="*/ 703 w 876"/>
              <a:gd name="T55" fmla="*/ 453 h 875"/>
              <a:gd name="T56" fmla="*/ 656 w 876"/>
              <a:gd name="T57" fmla="*/ 435 h 875"/>
              <a:gd name="T58" fmla="*/ 674 w 876"/>
              <a:gd name="T59" fmla="*/ 415 h 875"/>
              <a:gd name="T60" fmla="*/ 462 w 876"/>
              <a:gd name="T61" fmla="*/ 437 h 875"/>
              <a:gd name="T62" fmla="*/ 416 w 876"/>
              <a:gd name="T63" fmla="*/ 437 h 875"/>
              <a:gd name="T64" fmla="*/ 439 w 876"/>
              <a:gd name="T65" fmla="*/ 256 h 875"/>
              <a:gd name="T66" fmla="*/ 462 w 876"/>
              <a:gd name="T67" fmla="*/ 437 h 875"/>
              <a:gd name="T68" fmla="*/ 333 w 876"/>
              <a:gd name="T69" fmla="*/ 546 h 875"/>
              <a:gd name="T70" fmla="*/ 418 w 876"/>
              <a:gd name="T71" fmla="*/ 428 h 875"/>
              <a:gd name="T72" fmla="*/ 451 w 876"/>
              <a:gd name="T73" fmla="*/ 46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6" h="875">
                <a:moveTo>
                  <a:pt x="275" y="155"/>
                </a:moveTo>
                <a:cubicBezTo>
                  <a:pt x="119" y="245"/>
                  <a:pt x="65" y="445"/>
                  <a:pt x="155" y="601"/>
                </a:cubicBezTo>
                <a:cubicBezTo>
                  <a:pt x="245" y="757"/>
                  <a:pt x="445" y="810"/>
                  <a:pt x="601" y="720"/>
                </a:cubicBezTo>
                <a:cubicBezTo>
                  <a:pt x="757" y="630"/>
                  <a:pt x="811" y="430"/>
                  <a:pt x="721" y="274"/>
                </a:cubicBezTo>
                <a:cubicBezTo>
                  <a:pt x="631" y="118"/>
                  <a:pt x="431" y="65"/>
                  <a:pt x="275" y="155"/>
                </a:cubicBezTo>
                <a:close/>
                <a:moveTo>
                  <a:pt x="630" y="770"/>
                </a:moveTo>
                <a:cubicBezTo>
                  <a:pt x="447" y="875"/>
                  <a:pt x="212" y="812"/>
                  <a:pt x="106" y="629"/>
                </a:cubicBezTo>
                <a:cubicBezTo>
                  <a:pt x="0" y="446"/>
                  <a:pt x="63" y="211"/>
                  <a:pt x="246" y="106"/>
                </a:cubicBezTo>
                <a:cubicBezTo>
                  <a:pt x="429" y="0"/>
                  <a:pt x="664" y="63"/>
                  <a:pt x="770" y="246"/>
                </a:cubicBezTo>
                <a:cubicBezTo>
                  <a:pt x="876" y="429"/>
                  <a:pt x="813" y="664"/>
                  <a:pt x="630" y="770"/>
                </a:cubicBezTo>
                <a:close/>
                <a:moveTo>
                  <a:pt x="303" y="204"/>
                </a:moveTo>
                <a:cubicBezTo>
                  <a:pt x="174" y="278"/>
                  <a:pt x="130" y="444"/>
                  <a:pt x="204" y="573"/>
                </a:cubicBezTo>
                <a:cubicBezTo>
                  <a:pt x="279" y="701"/>
                  <a:pt x="444" y="746"/>
                  <a:pt x="573" y="671"/>
                </a:cubicBezTo>
                <a:cubicBezTo>
                  <a:pt x="702" y="597"/>
                  <a:pt x="746" y="432"/>
                  <a:pt x="672" y="303"/>
                </a:cubicBezTo>
                <a:cubicBezTo>
                  <a:pt x="597" y="174"/>
                  <a:pt x="432" y="130"/>
                  <a:pt x="303" y="204"/>
                </a:cubicBezTo>
                <a:close/>
                <a:moveTo>
                  <a:pt x="584" y="691"/>
                </a:moveTo>
                <a:cubicBezTo>
                  <a:pt x="445" y="772"/>
                  <a:pt x="265" y="724"/>
                  <a:pt x="185" y="584"/>
                </a:cubicBezTo>
                <a:cubicBezTo>
                  <a:pt x="104" y="444"/>
                  <a:pt x="152" y="265"/>
                  <a:pt x="292" y="184"/>
                </a:cubicBezTo>
                <a:cubicBezTo>
                  <a:pt x="431" y="104"/>
                  <a:pt x="611" y="152"/>
                  <a:pt x="691" y="291"/>
                </a:cubicBezTo>
                <a:cubicBezTo>
                  <a:pt x="772" y="431"/>
                  <a:pt x="724" y="610"/>
                  <a:pt x="584" y="691"/>
                </a:cubicBezTo>
                <a:close/>
                <a:moveTo>
                  <a:pt x="479" y="438"/>
                </a:moveTo>
                <a:cubicBezTo>
                  <a:pt x="479" y="460"/>
                  <a:pt x="461" y="479"/>
                  <a:pt x="438" y="479"/>
                </a:cubicBezTo>
                <a:cubicBezTo>
                  <a:pt x="415" y="479"/>
                  <a:pt x="397" y="460"/>
                  <a:pt x="397" y="438"/>
                </a:cubicBezTo>
                <a:cubicBezTo>
                  <a:pt x="397" y="415"/>
                  <a:pt x="415" y="396"/>
                  <a:pt x="438" y="396"/>
                </a:cubicBezTo>
                <a:cubicBezTo>
                  <a:pt x="461" y="396"/>
                  <a:pt x="479" y="415"/>
                  <a:pt x="479" y="438"/>
                </a:cubicBezTo>
                <a:close/>
                <a:moveTo>
                  <a:pt x="457" y="201"/>
                </a:moveTo>
                <a:cubicBezTo>
                  <a:pt x="457" y="211"/>
                  <a:pt x="449" y="219"/>
                  <a:pt x="439" y="219"/>
                </a:cubicBezTo>
                <a:lnTo>
                  <a:pt x="437" y="219"/>
                </a:lnTo>
                <a:cubicBezTo>
                  <a:pt x="427" y="219"/>
                  <a:pt x="419" y="211"/>
                  <a:pt x="419" y="201"/>
                </a:cubicBezTo>
                <a:lnTo>
                  <a:pt x="419" y="172"/>
                </a:lnTo>
                <a:cubicBezTo>
                  <a:pt x="419" y="162"/>
                  <a:pt x="427" y="154"/>
                  <a:pt x="437" y="154"/>
                </a:cubicBezTo>
                <a:lnTo>
                  <a:pt x="439" y="154"/>
                </a:lnTo>
                <a:cubicBezTo>
                  <a:pt x="449" y="154"/>
                  <a:pt x="457" y="162"/>
                  <a:pt x="457" y="172"/>
                </a:cubicBezTo>
                <a:lnTo>
                  <a:pt x="457" y="201"/>
                </a:lnTo>
                <a:close/>
                <a:moveTo>
                  <a:pt x="457" y="703"/>
                </a:moveTo>
                <a:cubicBezTo>
                  <a:pt x="457" y="713"/>
                  <a:pt x="449" y="721"/>
                  <a:pt x="439" y="721"/>
                </a:cubicBezTo>
                <a:lnTo>
                  <a:pt x="437" y="721"/>
                </a:lnTo>
                <a:cubicBezTo>
                  <a:pt x="427" y="721"/>
                  <a:pt x="419" y="713"/>
                  <a:pt x="419" y="703"/>
                </a:cubicBezTo>
                <a:lnTo>
                  <a:pt x="419" y="674"/>
                </a:lnTo>
                <a:cubicBezTo>
                  <a:pt x="419" y="664"/>
                  <a:pt x="427" y="656"/>
                  <a:pt x="437" y="656"/>
                </a:cubicBezTo>
                <a:lnTo>
                  <a:pt x="439" y="656"/>
                </a:lnTo>
                <a:cubicBezTo>
                  <a:pt x="449" y="656"/>
                  <a:pt x="457" y="664"/>
                  <a:pt x="457" y="674"/>
                </a:cubicBezTo>
                <a:lnTo>
                  <a:pt x="457" y="703"/>
                </a:lnTo>
                <a:close/>
                <a:moveTo>
                  <a:pt x="202" y="415"/>
                </a:moveTo>
                <a:cubicBezTo>
                  <a:pt x="212" y="415"/>
                  <a:pt x="220" y="423"/>
                  <a:pt x="220" y="433"/>
                </a:cubicBezTo>
                <a:lnTo>
                  <a:pt x="220" y="435"/>
                </a:lnTo>
                <a:cubicBezTo>
                  <a:pt x="220" y="445"/>
                  <a:pt x="212" y="453"/>
                  <a:pt x="202" y="453"/>
                </a:cubicBezTo>
                <a:lnTo>
                  <a:pt x="173" y="453"/>
                </a:lnTo>
                <a:cubicBezTo>
                  <a:pt x="163" y="453"/>
                  <a:pt x="155" y="445"/>
                  <a:pt x="155" y="435"/>
                </a:cubicBezTo>
                <a:lnTo>
                  <a:pt x="155" y="433"/>
                </a:lnTo>
                <a:cubicBezTo>
                  <a:pt x="155" y="423"/>
                  <a:pt x="163" y="415"/>
                  <a:pt x="173" y="415"/>
                </a:cubicBezTo>
                <a:lnTo>
                  <a:pt x="202" y="415"/>
                </a:lnTo>
                <a:close/>
                <a:moveTo>
                  <a:pt x="703" y="415"/>
                </a:moveTo>
                <a:cubicBezTo>
                  <a:pt x="713" y="415"/>
                  <a:pt x="721" y="423"/>
                  <a:pt x="721" y="433"/>
                </a:cubicBezTo>
                <a:lnTo>
                  <a:pt x="721" y="435"/>
                </a:lnTo>
                <a:cubicBezTo>
                  <a:pt x="721" y="445"/>
                  <a:pt x="713" y="453"/>
                  <a:pt x="703" y="453"/>
                </a:cubicBezTo>
                <a:lnTo>
                  <a:pt x="674" y="453"/>
                </a:lnTo>
                <a:cubicBezTo>
                  <a:pt x="664" y="453"/>
                  <a:pt x="656" y="445"/>
                  <a:pt x="656" y="435"/>
                </a:cubicBezTo>
                <a:lnTo>
                  <a:pt x="656" y="433"/>
                </a:lnTo>
                <a:cubicBezTo>
                  <a:pt x="656" y="423"/>
                  <a:pt x="664" y="415"/>
                  <a:pt x="674" y="415"/>
                </a:cubicBezTo>
                <a:lnTo>
                  <a:pt x="703" y="415"/>
                </a:lnTo>
                <a:close/>
                <a:moveTo>
                  <a:pt x="462" y="437"/>
                </a:moveTo>
                <a:cubicBezTo>
                  <a:pt x="462" y="450"/>
                  <a:pt x="451" y="461"/>
                  <a:pt x="439" y="461"/>
                </a:cubicBezTo>
                <a:cubicBezTo>
                  <a:pt x="426" y="461"/>
                  <a:pt x="416" y="450"/>
                  <a:pt x="416" y="437"/>
                </a:cubicBezTo>
                <a:lnTo>
                  <a:pt x="416" y="279"/>
                </a:lnTo>
                <a:cubicBezTo>
                  <a:pt x="416" y="266"/>
                  <a:pt x="426" y="256"/>
                  <a:pt x="439" y="256"/>
                </a:cubicBezTo>
                <a:cubicBezTo>
                  <a:pt x="451" y="256"/>
                  <a:pt x="462" y="266"/>
                  <a:pt x="462" y="279"/>
                </a:cubicBezTo>
                <a:lnTo>
                  <a:pt x="462" y="437"/>
                </a:lnTo>
                <a:close/>
                <a:moveTo>
                  <a:pt x="367" y="544"/>
                </a:moveTo>
                <a:cubicBezTo>
                  <a:pt x="357" y="554"/>
                  <a:pt x="342" y="554"/>
                  <a:pt x="333" y="546"/>
                </a:cubicBezTo>
                <a:cubicBezTo>
                  <a:pt x="324" y="537"/>
                  <a:pt x="325" y="521"/>
                  <a:pt x="335" y="511"/>
                </a:cubicBezTo>
                <a:lnTo>
                  <a:pt x="418" y="428"/>
                </a:lnTo>
                <a:cubicBezTo>
                  <a:pt x="428" y="418"/>
                  <a:pt x="444" y="417"/>
                  <a:pt x="453" y="426"/>
                </a:cubicBezTo>
                <a:cubicBezTo>
                  <a:pt x="462" y="434"/>
                  <a:pt x="461" y="450"/>
                  <a:pt x="451" y="460"/>
                </a:cubicBezTo>
                <a:lnTo>
                  <a:pt x="367" y="544"/>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5" name="Freeform 40"/>
          <p:cNvSpPr/>
          <p:nvPr/>
        </p:nvSpPr>
        <p:spPr bwMode="auto">
          <a:xfrm>
            <a:off x="6935873" y="5423695"/>
            <a:ext cx="339725" cy="446088"/>
          </a:xfrm>
          <a:custGeom>
            <a:avLst/>
            <a:gdLst>
              <a:gd name="T0" fmla="*/ 555 w 555"/>
              <a:gd name="T1" fmla="*/ 378 h 725"/>
              <a:gd name="T2" fmla="*/ 512 w 555"/>
              <a:gd name="T3" fmla="*/ 331 h 725"/>
              <a:gd name="T4" fmla="*/ 267 w 555"/>
              <a:gd name="T5" fmla="*/ 331 h 725"/>
              <a:gd name="T6" fmla="*/ 297 w 555"/>
              <a:gd name="T7" fmla="*/ 141 h 725"/>
              <a:gd name="T8" fmla="*/ 253 w 555"/>
              <a:gd name="T9" fmla="*/ 36 h 725"/>
              <a:gd name="T10" fmla="*/ 192 w 555"/>
              <a:gd name="T11" fmla="*/ 42 h 725"/>
              <a:gd name="T12" fmla="*/ 193 w 555"/>
              <a:gd name="T13" fmla="*/ 171 h 725"/>
              <a:gd name="T14" fmla="*/ 85 w 555"/>
              <a:gd name="T15" fmla="*/ 359 h 725"/>
              <a:gd name="T16" fmla="*/ 0 w 555"/>
              <a:gd name="T17" fmla="*/ 423 h 725"/>
              <a:gd name="T18" fmla="*/ 0 w 555"/>
              <a:gd name="T19" fmla="*/ 680 h 725"/>
              <a:gd name="T20" fmla="*/ 61 w 555"/>
              <a:gd name="T21" fmla="*/ 688 h 725"/>
              <a:gd name="T22" fmla="*/ 440 w 555"/>
              <a:gd name="T23" fmla="*/ 707 h 725"/>
              <a:gd name="T24" fmla="*/ 440 w 555"/>
              <a:gd name="T25" fmla="*/ 706 h 725"/>
              <a:gd name="T26" fmla="*/ 479 w 555"/>
              <a:gd name="T27" fmla="*/ 660 h 725"/>
              <a:gd name="T28" fmla="*/ 436 w 555"/>
              <a:gd name="T29" fmla="*/ 613 h 725"/>
              <a:gd name="T30" fmla="*/ 458 w 555"/>
              <a:gd name="T31" fmla="*/ 613 h 725"/>
              <a:gd name="T32" fmla="*/ 501 w 555"/>
              <a:gd name="T33" fmla="*/ 565 h 725"/>
              <a:gd name="T34" fmla="*/ 458 w 555"/>
              <a:gd name="T35" fmla="*/ 519 h 725"/>
              <a:gd name="T36" fmla="*/ 481 w 555"/>
              <a:gd name="T37" fmla="*/ 519 h 725"/>
              <a:gd name="T38" fmla="*/ 523 w 555"/>
              <a:gd name="T39" fmla="*/ 472 h 725"/>
              <a:gd name="T40" fmla="*/ 481 w 555"/>
              <a:gd name="T41" fmla="*/ 425 h 725"/>
              <a:gd name="T42" fmla="*/ 512 w 555"/>
              <a:gd name="T43" fmla="*/ 425 h 725"/>
              <a:gd name="T44" fmla="*/ 555 w 555"/>
              <a:gd name="T45" fmla="*/ 378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725">
                <a:moveTo>
                  <a:pt x="555" y="378"/>
                </a:moveTo>
                <a:cubicBezTo>
                  <a:pt x="555" y="352"/>
                  <a:pt x="536" y="331"/>
                  <a:pt x="512" y="331"/>
                </a:cubicBezTo>
                <a:lnTo>
                  <a:pt x="267" y="331"/>
                </a:lnTo>
                <a:cubicBezTo>
                  <a:pt x="301" y="247"/>
                  <a:pt x="297" y="141"/>
                  <a:pt x="297" y="141"/>
                </a:cubicBezTo>
                <a:cubicBezTo>
                  <a:pt x="289" y="87"/>
                  <a:pt x="275" y="55"/>
                  <a:pt x="253" y="36"/>
                </a:cubicBezTo>
                <a:cubicBezTo>
                  <a:pt x="214" y="0"/>
                  <a:pt x="192" y="42"/>
                  <a:pt x="192" y="42"/>
                </a:cubicBezTo>
                <a:cubicBezTo>
                  <a:pt x="192" y="42"/>
                  <a:pt x="207" y="123"/>
                  <a:pt x="193" y="171"/>
                </a:cubicBezTo>
                <a:cubicBezTo>
                  <a:pt x="180" y="219"/>
                  <a:pt x="85" y="359"/>
                  <a:pt x="85" y="359"/>
                </a:cubicBezTo>
                <a:cubicBezTo>
                  <a:pt x="79" y="375"/>
                  <a:pt x="20" y="413"/>
                  <a:pt x="0" y="423"/>
                </a:cubicBezTo>
                <a:lnTo>
                  <a:pt x="0" y="680"/>
                </a:lnTo>
                <a:cubicBezTo>
                  <a:pt x="0" y="680"/>
                  <a:pt x="42" y="679"/>
                  <a:pt x="61" y="688"/>
                </a:cubicBezTo>
                <a:cubicBezTo>
                  <a:pt x="135" y="725"/>
                  <a:pt x="440" y="707"/>
                  <a:pt x="440" y="707"/>
                </a:cubicBezTo>
                <a:cubicBezTo>
                  <a:pt x="440" y="707"/>
                  <a:pt x="440" y="706"/>
                  <a:pt x="440" y="706"/>
                </a:cubicBezTo>
                <a:cubicBezTo>
                  <a:pt x="461" y="704"/>
                  <a:pt x="479" y="684"/>
                  <a:pt x="479" y="660"/>
                </a:cubicBezTo>
                <a:cubicBezTo>
                  <a:pt x="479" y="634"/>
                  <a:pt x="459" y="613"/>
                  <a:pt x="436" y="613"/>
                </a:cubicBezTo>
                <a:lnTo>
                  <a:pt x="458" y="613"/>
                </a:lnTo>
                <a:cubicBezTo>
                  <a:pt x="482" y="613"/>
                  <a:pt x="501" y="592"/>
                  <a:pt x="501" y="565"/>
                </a:cubicBezTo>
                <a:cubicBezTo>
                  <a:pt x="501" y="540"/>
                  <a:pt x="482" y="519"/>
                  <a:pt x="458" y="519"/>
                </a:cubicBezTo>
                <a:lnTo>
                  <a:pt x="481" y="519"/>
                </a:lnTo>
                <a:cubicBezTo>
                  <a:pt x="504" y="519"/>
                  <a:pt x="523" y="498"/>
                  <a:pt x="523" y="472"/>
                </a:cubicBezTo>
                <a:cubicBezTo>
                  <a:pt x="523" y="446"/>
                  <a:pt x="504" y="425"/>
                  <a:pt x="481" y="425"/>
                </a:cubicBezTo>
                <a:lnTo>
                  <a:pt x="512" y="425"/>
                </a:lnTo>
                <a:cubicBezTo>
                  <a:pt x="536" y="425"/>
                  <a:pt x="555" y="404"/>
                  <a:pt x="555" y="37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6" name="Freeform 41"/>
          <p:cNvSpPr>
            <a:spLocks noEditPoints="1"/>
          </p:cNvSpPr>
          <p:nvPr/>
        </p:nvSpPr>
        <p:spPr bwMode="auto">
          <a:xfrm>
            <a:off x="6797760" y="5645945"/>
            <a:ext cx="112713" cy="228600"/>
          </a:xfrm>
          <a:custGeom>
            <a:avLst/>
            <a:gdLst>
              <a:gd name="T0" fmla="*/ 0 w 184"/>
              <a:gd name="T1" fmla="*/ 43 h 371"/>
              <a:gd name="T2" fmla="*/ 42 w 184"/>
              <a:gd name="T3" fmla="*/ 0 h 371"/>
              <a:gd name="T4" fmla="*/ 141 w 184"/>
              <a:gd name="T5" fmla="*/ 0 h 371"/>
              <a:gd name="T6" fmla="*/ 184 w 184"/>
              <a:gd name="T7" fmla="*/ 43 h 371"/>
              <a:gd name="T8" fmla="*/ 184 w 184"/>
              <a:gd name="T9" fmla="*/ 329 h 371"/>
              <a:gd name="T10" fmla="*/ 141 w 184"/>
              <a:gd name="T11" fmla="*/ 371 h 371"/>
              <a:gd name="T12" fmla="*/ 42 w 184"/>
              <a:gd name="T13" fmla="*/ 371 h 371"/>
              <a:gd name="T14" fmla="*/ 0 w 184"/>
              <a:gd name="T15" fmla="*/ 329 h 371"/>
              <a:gd name="T16" fmla="*/ 0 w 184"/>
              <a:gd name="T17" fmla="*/ 43 h 371"/>
              <a:gd name="T18" fmla="*/ 106 w 184"/>
              <a:gd name="T19" fmla="*/ 267 h 371"/>
              <a:gd name="T20" fmla="*/ 106 w 184"/>
              <a:gd name="T21" fmla="*/ 267 h 371"/>
              <a:gd name="T22" fmla="*/ 74 w 184"/>
              <a:gd name="T23" fmla="*/ 299 h 371"/>
              <a:gd name="T24" fmla="*/ 106 w 184"/>
              <a:gd name="T25" fmla="*/ 330 h 371"/>
              <a:gd name="T26" fmla="*/ 137 w 184"/>
              <a:gd name="T27" fmla="*/ 299 h 371"/>
              <a:gd name="T28" fmla="*/ 106 w 184"/>
              <a:gd name="T29" fmla="*/ 26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371">
                <a:moveTo>
                  <a:pt x="0" y="43"/>
                </a:moveTo>
                <a:cubicBezTo>
                  <a:pt x="0" y="19"/>
                  <a:pt x="19" y="0"/>
                  <a:pt x="42" y="0"/>
                </a:cubicBezTo>
                <a:lnTo>
                  <a:pt x="141" y="0"/>
                </a:lnTo>
                <a:cubicBezTo>
                  <a:pt x="165" y="0"/>
                  <a:pt x="184" y="19"/>
                  <a:pt x="184" y="43"/>
                </a:cubicBezTo>
                <a:lnTo>
                  <a:pt x="184" y="329"/>
                </a:lnTo>
                <a:cubicBezTo>
                  <a:pt x="184" y="352"/>
                  <a:pt x="165" y="371"/>
                  <a:pt x="141" y="371"/>
                </a:cubicBezTo>
                <a:lnTo>
                  <a:pt x="42" y="371"/>
                </a:lnTo>
                <a:cubicBezTo>
                  <a:pt x="19" y="371"/>
                  <a:pt x="0" y="352"/>
                  <a:pt x="0" y="329"/>
                </a:cubicBezTo>
                <a:lnTo>
                  <a:pt x="0" y="43"/>
                </a:lnTo>
                <a:close/>
                <a:moveTo>
                  <a:pt x="106" y="267"/>
                </a:moveTo>
                <a:lnTo>
                  <a:pt x="106" y="267"/>
                </a:lnTo>
                <a:cubicBezTo>
                  <a:pt x="88" y="267"/>
                  <a:pt x="74" y="282"/>
                  <a:pt x="74" y="299"/>
                </a:cubicBezTo>
                <a:cubicBezTo>
                  <a:pt x="74" y="316"/>
                  <a:pt x="88" y="330"/>
                  <a:pt x="106" y="330"/>
                </a:cubicBezTo>
                <a:cubicBezTo>
                  <a:pt x="123" y="330"/>
                  <a:pt x="137" y="316"/>
                  <a:pt x="137" y="299"/>
                </a:cubicBezTo>
                <a:cubicBezTo>
                  <a:pt x="137" y="282"/>
                  <a:pt x="123" y="267"/>
                  <a:pt x="106" y="267"/>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7" name="Freeform 42"/>
          <p:cNvSpPr>
            <a:spLocks noEditPoints="1"/>
          </p:cNvSpPr>
          <p:nvPr/>
        </p:nvSpPr>
        <p:spPr bwMode="auto">
          <a:xfrm>
            <a:off x="7764548" y="1480345"/>
            <a:ext cx="560388" cy="392113"/>
          </a:xfrm>
          <a:custGeom>
            <a:avLst/>
            <a:gdLst>
              <a:gd name="T0" fmla="*/ 122 w 915"/>
              <a:gd name="T1" fmla="*/ 87 h 639"/>
              <a:gd name="T2" fmla="*/ 79 w 915"/>
              <a:gd name="T3" fmla="*/ 83 h 639"/>
              <a:gd name="T4" fmla="*/ 112 w 915"/>
              <a:gd name="T5" fmla="*/ 25 h 639"/>
              <a:gd name="T6" fmla="*/ 72 w 915"/>
              <a:gd name="T7" fmla="*/ 180 h 639"/>
              <a:gd name="T8" fmla="*/ 102 w 915"/>
              <a:gd name="T9" fmla="*/ 175 h 639"/>
              <a:gd name="T10" fmla="*/ 75 w 915"/>
              <a:gd name="T11" fmla="*/ 142 h 639"/>
              <a:gd name="T12" fmla="*/ 83 w 915"/>
              <a:gd name="T13" fmla="*/ 236 h 639"/>
              <a:gd name="T14" fmla="*/ 107 w 915"/>
              <a:gd name="T15" fmla="*/ 188 h 639"/>
              <a:gd name="T16" fmla="*/ 42 w 915"/>
              <a:gd name="T17" fmla="*/ 244 h 639"/>
              <a:gd name="T18" fmla="*/ 21 w 915"/>
              <a:gd name="T19" fmla="*/ 222 h 639"/>
              <a:gd name="T20" fmla="*/ 50 w 915"/>
              <a:gd name="T21" fmla="*/ 278 h 639"/>
              <a:gd name="T22" fmla="*/ 12 w 915"/>
              <a:gd name="T23" fmla="*/ 296 h 639"/>
              <a:gd name="T24" fmla="*/ 9 w 915"/>
              <a:gd name="T25" fmla="*/ 232 h 639"/>
              <a:gd name="T26" fmla="*/ 105 w 915"/>
              <a:gd name="T27" fmla="*/ 509 h 639"/>
              <a:gd name="T28" fmla="*/ 119 w 915"/>
              <a:gd name="T29" fmla="*/ 482 h 639"/>
              <a:gd name="T30" fmla="*/ 77 w 915"/>
              <a:gd name="T31" fmla="*/ 482 h 639"/>
              <a:gd name="T32" fmla="*/ 93 w 915"/>
              <a:gd name="T33" fmla="*/ 423 h 639"/>
              <a:gd name="T34" fmla="*/ 89 w 915"/>
              <a:gd name="T35" fmla="*/ 370 h 639"/>
              <a:gd name="T36" fmla="*/ 63 w 915"/>
              <a:gd name="T37" fmla="*/ 451 h 639"/>
              <a:gd name="T38" fmla="*/ 33 w 915"/>
              <a:gd name="T39" fmla="*/ 443 h 639"/>
              <a:gd name="T40" fmla="*/ 50 w 915"/>
              <a:gd name="T41" fmla="*/ 346 h 639"/>
              <a:gd name="T42" fmla="*/ 16 w 915"/>
              <a:gd name="T43" fmla="*/ 371 h 639"/>
              <a:gd name="T44" fmla="*/ 2 w 915"/>
              <a:gd name="T45" fmla="*/ 308 h 639"/>
              <a:gd name="T46" fmla="*/ 148 w 915"/>
              <a:gd name="T47" fmla="*/ 565 h 639"/>
              <a:gd name="T48" fmla="*/ 156 w 915"/>
              <a:gd name="T49" fmla="*/ 536 h 639"/>
              <a:gd name="T50" fmla="*/ 115 w 915"/>
              <a:gd name="T51" fmla="*/ 543 h 639"/>
              <a:gd name="T52" fmla="*/ 205 w 915"/>
              <a:gd name="T53" fmla="*/ 583 h 639"/>
              <a:gd name="T54" fmla="*/ 171 w 915"/>
              <a:gd name="T55" fmla="*/ 537 h 639"/>
              <a:gd name="T56" fmla="*/ 196 w 915"/>
              <a:gd name="T57" fmla="*/ 624 h 639"/>
              <a:gd name="T58" fmla="*/ 165 w 915"/>
              <a:gd name="T59" fmla="*/ 632 h 639"/>
              <a:gd name="T60" fmla="*/ 165 w 915"/>
              <a:gd name="T61" fmla="*/ 51 h 639"/>
              <a:gd name="T62" fmla="*/ 783 w 915"/>
              <a:gd name="T63" fmla="*/ 118 h 639"/>
              <a:gd name="T64" fmla="*/ 742 w 915"/>
              <a:gd name="T65" fmla="*/ 81 h 639"/>
              <a:gd name="T66" fmla="*/ 824 w 915"/>
              <a:gd name="T67" fmla="*/ 112 h 639"/>
              <a:gd name="T68" fmla="*/ 836 w 915"/>
              <a:gd name="T69" fmla="*/ 83 h 639"/>
              <a:gd name="T70" fmla="*/ 829 w 915"/>
              <a:gd name="T71" fmla="*/ 147 h 639"/>
              <a:gd name="T72" fmla="*/ 872 w 915"/>
              <a:gd name="T73" fmla="*/ 150 h 639"/>
              <a:gd name="T74" fmla="*/ 851 w 915"/>
              <a:gd name="T75" fmla="*/ 89 h 639"/>
              <a:gd name="T76" fmla="*/ 860 w 915"/>
              <a:gd name="T77" fmla="*/ 246 h 639"/>
              <a:gd name="T78" fmla="*/ 833 w 915"/>
              <a:gd name="T79" fmla="*/ 236 h 639"/>
              <a:gd name="T80" fmla="*/ 864 w 915"/>
              <a:gd name="T81" fmla="*/ 208 h 639"/>
              <a:gd name="T82" fmla="*/ 840 w 915"/>
              <a:gd name="T83" fmla="*/ 298 h 639"/>
              <a:gd name="T84" fmla="*/ 825 w 915"/>
              <a:gd name="T85" fmla="*/ 247 h 639"/>
              <a:gd name="T86" fmla="*/ 878 w 915"/>
              <a:gd name="T87" fmla="*/ 314 h 639"/>
              <a:gd name="T88" fmla="*/ 904 w 915"/>
              <a:gd name="T89" fmla="*/ 296 h 639"/>
              <a:gd name="T90" fmla="*/ 828 w 915"/>
              <a:gd name="T91" fmla="*/ 477 h 639"/>
              <a:gd name="T92" fmla="*/ 851 w 915"/>
              <a:gd name="T93" fmla="*/ 513 h 639"/>
              <a:gd name="T94" fmla="*/ 887 w 915"/>
              <a:gd name="T95" fmla="*/ 458 h 639"/>
              <a:gd name="T96" fmla="*/ 841 w 915"/>
              <a:gd name="T97" fmla="*/ 447 h 639"/>
              <a:gd name="T98" fmla="*/ 822 w 915"/>
              <a:gd name="T99" fmla="*/ 423 h 639"/>
              <a:gd name="T100" fmla="*/ 863 w 915"/>
              <a:gd name="T101" fmla="*/ 416 h 639"/>
              <a:gd name="T102" fmla="*/ 837 w 915"/>
              <a:gd name="T103" fmla="*/ 361 h 639"/>
              <a:gd name="T104" fmla="*/ 831 w 915"/>
              <a:gd name="T105" fmla="*/ 309 h 639"/>
              <a:gd name="T106" fmla="*/ 872 w 915"/>
              <a:gd name="T107" fmla="*/ 383 h 639"/>
              <a:gd name="T108" fmla="*/ 899 w 915"/>
              <a:gd name="T109" fmla="*/ 371 h 639"/>
              <a:gd name="T110" fmla="*/ 791 w 915"/>
              <a:gd name="T111" fmla="*/ 536 h 639"/>
              <a:gd name="T112" fmla="*/ 807 w 915"/>
              <a:gd name="T113" fmla="*/ 576 h 639"/>
              <a:gd name="T114" fmla="*/ 853 w 915"/>
              <a:gd name="T115" fmla="*/ 528 h 639"/>
              <a:gd name="T116" fmla="*/ 712 w 915"/>
              <a:gd name="T117" fmla="*/ 614 h 639"/>
              <a:gd name="T118" fmla="*/ 710 w 915"/>
              <a:gd name="T119" fmla="*/ 583 h 639"/>
              <a:gd name="T120" fmla="*/ 750 w 915"/>
              <a:gd name="T121" fmla="*/ 598 h 639"/>
              <a:gd name="T122" fmla="*/ 772 w 915"/>
              <a:gd name="T123" fmla="*/ 30 h 639"/>
              <a:gd name="T124" fmla="*/ 715 w 915"/>
              <a:gd name="T125" fmla="*/ 1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5" h="639">
                <a:moveTo>
                  <a:pt x="132" y="118"/>
                </a:moveTo>
                <a:cubicBezTo>
                  <a:pt x="116" y="127"/>
                  <a:pt x="104" y="124"/>
                  <a:pt x="102" y="118"/>
                </a:cubicBezTo>
                <a:cubicBezTo>
                  <a:pt x="99" y="112"/>
                  <a:pt x="104" y="97"/>
                  <a:pt x="122" y="87"/>
                </a:cubicBezTo>
                <a:cubicBezTo>
                  <a:pt x="145" y="74"/>
                  <a:pt x="173" y="81"/>
                  <a:pt x="173" y="81"/>
                </a:cubicBezTo>
                <a:cubicBezTo>
                  <a:pt x="173" y="81"/>
                  <a:pt x="153" y="105"/>
                  <a:pt x="132" y="118"/>
                </a:cubicBezTo>
                <a:close/>
                <a:moveTo>
                  <a:pt x="79" y="83"/>
                </a:moveTo>
                <a:cubicBezTo>
                  <a:pt x="75" y="104"/>
                  <a:pt x="85" y="112"/>
                  <a:pt x="91" y="112"/>
                </a:cubicBezTo>
                <a:cubicBezTo>
                  <a:pt x="97" y="111"/>
                  <a:pt x="108" y="100"/>
                  <a:pt x="112" y="80"/>
                </a:cubicBezTo>
                <a:cubicBezTo>
                  <a:pt x="118" y="54"/>
                  <a:pt x="112" y="25"/>
                  <a:pt x="112" y="25"/>
                </a:cubicBezTo>
                <a:cubicBezTo>
                  <a:pt x="112" y="25"/>
                  <a:pt x="83" y="55"/>
                  <a:pt x="79" y="83"/>
                </a:cubicBezTo>
                <a:close/>
                <a:moveTo>
                  <a:pt x="102" y="175"/>
                </a:moveTo>
                <a:cubicBezTo>
                  <a:pt x="88" y="187"/>
                  <a:pt x="75" y="185"/>
                  <a:pt x="72" y="180"/>
                </a:cubicBezTo>
                <a:cubicBezTo>
                  <a:pt x="68" y="175"/>
                  <a:pt x="71" y="159"/>
                  <a:pt x="86" y="147"/>
                </a:cubicBezTo>
                <a:cubicBezTo>
                  <a:pt x="106" y="130"/>
                  <a:pt x="134" y="132"/>
                  <a:pt x="134" y="132"/>
                </a:cubicBezTo>
                <a:cubicBezTo>
                  <a:pt x="134" y="132"/>
                  <a:pt x="120" y="159"/>
                  <a:pt x="102" y="175"/>
                </a:cubicBezTo>
                <a:close/>
                <a:moveTo>
                  <a:pt x="43" y="150"/>
                </a:moveTo>
                <a:cubicBezTo>
                  <a:pt x="44" y="171"/>
                  <a:pt x="55" y="178"/>
                  <a:pt x="60" y="176"/>
                </a:cubicBezTo>
                <a:cubicBezTo>
                  <a:pt x="67" y="174"/>
                  <a:pt x="75" y="161"/>
                  <a:pt x="75" y="142"/>
                </a:cubicBezTo>
                <a:cubicBezTo>
                  <a:pt x="76" y="115"/>
                  <a:pt x="64" y="89"/>
                  <a:pt x="64" y="89"/>
                </a:cubicBezTo>
                <a:cubicBezTo>
                  <a:pt x="64" y="88"/>
                  <a:pt x="42" y="122"/>
                  <a:pt x="43" y="150"/>
                </a:cubicBezTo>
                <a:close/>
                <a:moveTo>
                  <a:pt x="83" y="236"/>
                </a:moveTo>
                <a:cubicBezTo>
                  <a:pt x="71" y="250"/>
                  <a:pt x="59" y="250"/>
                  <a:pt x="55" y="246"/>
                </a:cubicBezTo>
                <a:cubicBezTo>
                  <a:pt x="50" y="242"/>
                  <a:pt x="49" y="226"/>
                  <a:pt x="62" y="211"/>
                </a:cubicBezTo>
                <a:cubicBezTo>
                  <a:pt x="79" y="191"/>
                  <a:pt x="107" y="188"/>
                  <a:pt x="107" y="188"/>
                </a:cubicBezTo>
                <a:cubicBezTo>
                  <a:pt x="106" y="188"/>
                  <a:pt x="97" y="217"/>
                  <a:pt x="83" y="236"/>
                </a:cubicBezTo>
                <a:close/>
                <a:moveTo>
                  <a:pt x="21" y="222"/>
                </a:moveTo>
                <a:cubicBezTo>
                  <a:pt x="25" y="242"/>
                  <a:pt x="37" y="247"/>
                  <a:pt x="42" y="244"/>
                </a:cubicBezTo>
                <a:cubicBezTo>
                  <a:pt x="48" y="241"/>
                  <a:pt x="54" y="227"/>
                  <a:pt x="51" y="208"/>
                </a:cubicBezTo>
                <a:cubicBezTo>
                  <a:pt x="46" y="182"/>
                  <a:pt x="30" y="158"/>
                  <a:pt x="30" y="158"/>
                </a:cubicBezTo>
                <a:cubicBezTo>
                  <a:pt x="29" y="158"/>
                  <a:pt x="15" y="194"/>
                  <a:pt x="21" y="222"/>
                </a:cubicBezTo>
                <a:close/>
                <a:moveTo>
                  <a:pt x="75" y="298"/>
                </a:moveTo>
                <a:cubicBezTo>
                  <a:pt x="66" y="314"/>
                  <a:pt x="54" y="317"/>
                  <a:pt x="49" y="314"/>
                </a:cubicBezTo>
                <a:cubicBezTo>
                  <a:pt x="44" y="310"/>
                  <a:pt x="40" y="294"/>
                  <a:pt x="50" y="278"/>
                </a:cubicBezTo>
                <a:cubicBezTo>
                  <a:pt x="63" y="256"/>
                  <a:pt x="90" y="247"/>
                  <a:pt x="90" y="247"/>
                </a:cubicBezTo>
                <a:cubicBezTo>
                  <a:pt x="90" y="248"/>
                  <a:pt x="86" y="277"/>
                  <a:pt x="75" y="298"/>
                </a:cubicBezTo>
                <a:close/>
                <a:moveTo>
                  <a:pt x="12" y="296"/>
                </a:moveTo>
                <a:cubicBezTo>
                  <a:pt x="19" y="315"/>
                  <a:pt x="32" y="317"/>
                  <a:pt x="37" y="314"/>
                </a:cubicBezTo>
                <a:cubicBezTo>
                  <a:pt x="42" y="310"/>
                  <a:pt x="45" y="295"/>
                  <a:pt x="39" y="277"/>
                </a:cubicBezTo>
                <a:cubicBezTo>
                  <a:pt x="30" y="253"/>
                  <a:pt x="9" y="232"/>
                  <a:pt x="9" y="232"/>
                </a:cubicBezTo>
                <a:cubicBezTo>
                  <a:pt x="9" y="232"/>
                  <a:pt x="1" y="270"/>
                  <a:pt x="12" y="296"/>
                </a:cubicBezTo>
                <a:close/>
                <a:moveTo>
                  <a:pt x="119" y="482"/>
                </a:moveTo>
                <a:cubicBezTo>
                  <a:pt x="120" y="500"/>
                  <a:pt x="111" y="509"/>
                  <a:pt x="105" y="509"/>
                </a:cubicBezTo>
                <a:cubicBezTo>
                  <a:pt x="99" y="508"/>
                  <a:pt x="87" y="496"/>
                  <a:pt x="87" y="477"/>
                </a:cubicBezTo>
                <a:cubicBezTo>
                  <a:pt x="87" y="450"/>
                  <a:pt x="106" y="429"/>
                  <a:pt x="106" y="429"/>
                </a:cubicBezTo>
                <a:cubicBezTo>
                  <a:pt x="105" y="430"/>
                  <a:pt x="118" y="457"/>
                  <a:pt x="119" y="482"/>
                </a:cubicBezTo>
                <a:close/>
                <a:moveTo>
                  <a:pt x="64" y="513"/>
                </a:moveTo>
                <a:cubicBezTo>
                  <a:pt x="81" y="526"/>
                  <a:pt x="93" y="521"/>
                  <a:pt x="95" y="515"/>
                </a:cubicBezTo>
                <a:cubicBezTo>
                  <a:pt x="97" y="509"/>
                  <a:pt x="92" y="494"/>
                  <a:pt x="77" y="482"/>
                </a:cubicBezTo>
                <a:cubicBezTo>
                  <a:pt x="56" y="465"/>
                  <a:pt x="28" y="458"/>
                  <a:pt x="28" y="458"/>
                </a:cubicBezTo>
                <a:cubicBezTo>
                  <a:pt x="28" y="458"/>
                  <a:pt x="41" y="495"/>
                  <a:pt x="64" y="513"/>
                </a:cubicBezTo>
                <a:close/>
                <a:moveTo>
                  <a:pt x="93" y="423"/>
                </a:moveTo>
                <a:cubicBezTo>
                  <a:pt x="90" y="441"/>
                  <a:pt x="80" y="448"/>
                  <a:pt x="75" y="447"/>
                </a:cubicBezTo>
                <a:cubicBezTo>
                  <a:pt x="68" y="445"/>
                  <a:pt x="59" y="432"/>
                  <a:pt x="63" y="413"/>
                </a:cubicBezTo>
                <a:cubicBezTo>
                  <a:pt x="67" y="387"/>
                  <a:pt x="89" y="370"/>
                  <a:pt x="89" y="370"/>
                </a:cubicBezTo>
                <a:cubicBezTo>
                  <a:pt x="89" y="370"/>
                  <a:pt x="96" y="399"/>
                  <a:pt x="93" y="423"/>
                </a:cubicBezTo>
                <a:close/>
                <a:moveTo>
                  <a:pt x="33" y="443"/>
                </a:moveTo>
                <a:cubicBezTo>
                  <a:pt x="47" y="459"/>
                  <a:pt x="60" y="456"/>
                  <a:pt x="63" y="451"/>
                </a:cubicBezTo>
                <a:cubicBezTo>
                  <a:pt x="66" y="445"/>
                  <a:pt x="64" y="430"/>
                  <a:pt x="52" y="416"/>
                </a:cubicBezTo>
                <a:cubicBezTo>
                  <a:pt x="35" y="396"/>
                  <a:pt x="8" y="384"/>
                  <a:pt x="8" y="384"/>
                </a:cubicBezTo>
                <a:cubicBezTo>
                  <a:pt x="8" y="384"/>
                  <a:pt x="14" y="423"/>
                  <a:pt x="33" y="443"/>
                </a:cubicBezTo>
                <a:close/>
                <a:moveTo>
                  <a:pt x="78" y="361"/>
                </a:moveTo>
                <a:cubicBezTo>
                  <a:pt x="73" y="379"/>
                  <a:pt x="61" y="384"/>
                  <a:pt x="56" y="381"/>
                </a:cubicBezTo>
                <a:cubicBezTo>
                  <a:pt x="50" y="378"/>
                  <a:pt x="44" y="364"/>
                  <a:pt x="50" y="346"/>
                </a:cubicBezTo>
                <a:cubicBezTo>
                  <a:pt x="59" y="321"/>
                  <a:pt x="84" y="308"/>
                  <a:pt x="84" y="309"/>
                </a:cubicBezTo>
                <a:cubicBezTo>
                  <a:pt x="84" y="309"/>
                  <a:pt x="86" y="339"/>
                  <a:pt x="78" y="361"/>
                </a:cubicBezTo>
                <a:close/>
                <a:moveTo>
                  <a:pt x="16" y="371"/>
                </a:moveTo>
                <a:cubicBezTo>
                  <a:pt x="27" y="388"/>
                  <a:pt x="40" y="388"/>
                  <a:pt x="44" y="383"/>
                </a:cubicBezTo>
                <a:cubicBezTo>
                  <a:pt x="48" y="378"/>
                  <a:pt x="49" y="364"/>
                  <a:pt x="39" y="347"/>
                </a:cubicBezTo>
                <a:cubicBezTo>
                  <a:pt x="26" y="325"/>
                  <a:pt x="2" y="308"/>
                  <a:pt x="2" y="308"/>
                </a:cubicBezTo>
                <a:cubicBezTo>
                  <a:pt x="1" y="308"/>
                  <a:pt x="0" y="347"/>
                  <a:pt x="16" y="371"/>
                </a:cubicBezTo>
                <a:close/>
                <a:moveTo>
                  <a:pt x="156" y="536"/>
                </a:moveTo>
                <a:cubicBezTo>
                  <a:pt x="161" y="554"/>
                  <a:pt x="154" y="564"/>
                  <a:pt x="148" y="565"/>
                </a:cubicBezTo>
                <a:cubicBezTo>
                  <a:pt x="142" y="565"/>
                  <a:pt x="128" y="556"/>
                  <a:pt x="124" y="536"/>
                </a:cubicBezTo>
                <a:cubicBezTo>
                  <a:pt x="118" y="510"/>
                  <a:pt x="133" y="486"/>
                  <a:pt x="133" y="486"/>
                </a:cubicBezTo>
                <a:cubicBezTo>
                  <a:pt x="132" y="486"/>
                  <a:pt x="150" y="511"/>
                  <a:pt x="156" y="536"/>
                </a:cubicBezTo>
                <a:close/>
                <a:moveTo>
                  <a:pt x="108" y="576"/>
                </a:moveTo>
                <a:cubicBezTo>
                  <a:pt x="127" y="586"/>
                  <a:pt x="138" y="579"/>
                  <a:pt x="139" y="573"/>
                </a:cubicBezTo>
                <a:cubicBezTo>
                  <a:pt x="140" y="567"/>
                  <a:pt x="132" y="553"/>
                  <a:pt x="115" y="543"/>
                </a:cubicBezTo>
                <a:cubicBezTo>
                  <a:pt x="91" y="530"/>
                  <a:pt x="62" y="528"/>
                  <a:pt x="62" y="528"/>
                </a:cubicBezTo>
                <a:cubicBezTo>
                  <a:pt x="61" y="528"/>
                  <a:pt x="81" y="563"/>
                  <a:pt x="108" y="576"/>
                </a:cubicBezTo>
                <a:close/>
                <a:moveTo>
                  <a:pt x="205" y="583"/>
                </a:moveTo>
                <a:cubicBezTo>
                  <a:pt x="213" y="600"/>
                  <a:pt x="209" y="612"/>
                  <a:pt x="203" y="614"/>
                </a:cubicBezTo>
                <a:cubicBezTo>
                  <a:pt x="197" y="615"/>
                  <a:pt x="181" y="608"/>
                  <a:pt x="172" y="589"/>
                </a:cubicBezTo>
                <a:cubicBezTo>
                  <a:pt x="161" y="564"/>
                  <a:pt x="171" y="537"/>
                  <a:pt x="171" y="537"/>
                </a:cubicBezTo>
                <a:cubicBezTo>
                  <a:pt x="170" y="538"/>
                  <a:pt x="193" y="560"/>
                  <a:pt x="205" y="583"/>
                </a:cubicBezTo>
                <a:close/>
                <a:moveTo>
                  <a:pt x="165" y="632"/>
                </a:moveTo>
                <a:cubicBezTo>
                  <a:pt x="187" y="639"/>
                  <a:pt x="196" y="630"/>
                  <a:pt x="196" y="624"/>
                </a:cubicBezTo>
                <a:cubicBezTo>
                  <a:pt x="195" y="617"/>
                  <a:pt x="184" y="604"/>
                  <a:pt x="165" y="598"/>
                </a:cubicBezTo>
                <a:cubicBezTo>
                  <a:pt x="138" y="589"/>
                  <a:pt x="109" y="592"/>
                  <a:pt x="109" y="592"/>
                </a:cubicBezTo>
                <a:cubicBezTo>
                  <a:pt x="108" y="592"/>
                  <a:pt x="135" y="624"/>
                  <a:pt x="165" y="632"/>
                </a:cubicBezTo>
                <a:close/>
                <a:moveTo>
                  <a:pt x="143" y="30"/>
                </a:moveTo>
                <a:cubicBezTo>
                  <a:pt x="127" y="46"/>
                  <a:pt x="128" y="61"/>
                  <a:pt x="132" y="65"/>
                </a:cubicBezTo>
                <a:cubicBezTo>
                  <a:pt x="137" y="68"/>
                  <a:pt x="151" y="66"/>
                  <a:pt x="165" y="51"/>
                </a:cubicBezTo>
                <a:cubicBezTo>
                  <a:pt x="184" y="31"/>
                  <a:pt x="200" y="1"/>
                  <a:pt x="200" y="1"/>
                </a:cubicBezTo>
                <a:cubicBezTo>
                  <a:pt x="201" y="0"/>
                  <a:pt x="165" y="8"/>
                  <a:pt x="143" y="30"/>
                </a:cubicBezTo>
                <a:close/>
                <a:moveTo>
                  <a:pt x="783" y="118"/>
                </a:moveTo>
                <a:cubicBezTo>
                  <a:pt x="799" y="127"/>
                  <a:pt x="811" y="124"/>
                  <a:pt x="813" y="118"/>
                </a:cubicBezTo>
                <a:cubicBezTo>
                  <a:pt x="816" y="112"/>
                  <a:pt x="811" y="97"/>
                  <a:pt x="794" y="87"/>
                </a:cubicBezTo>
                <a:cubicBezTo>
                  <a:pt x="770" y="74"/>
                  <a:pt x="742" y="81"/>
                  <a:pt x="742" y="81"/>
                </a:cubicBezTo>
                <a:cubicBezTo>
                  <a:pt x="743" y="81"/>
                  <a:pt x="762" y="105"/>
                  <a:pt x="783" y="118"/>
                </a:cubicBezTo>
                <a:close/>
                <a:moveTo>
                  <a:pt x="836" y="83"/>
                </a:moveTo>
                <a:cubicBezTo>
                  <a:pt x="840" y="104"/>
                  <a:pt x="830" y="112"/>
                  <a:pt x="824" y="112"/>
                </a:cubicBezTo>
                <a:cubicBezTo>
                  <a:pt x="818" y="111"/>
                  <a:pt x="807" y="100"/>
                  <a:pt x="803" y="80"/>
                </a:cubicBezTo>
                <a:cubicBezTo>
                  <a:pt x="797" y="54"/>
                  <a:pt x="803" y="25"/>
                  <a:pt x="803" y="25"/>
                </a:cubicBezTo>
                <a:cubicBezTo>
                  <a:pt x="803" y="25"/>
                  <a:pt x="832" y="55"/>
                  <a:pt x="836" y="83"/>
                </a:cubicBezTo>
                <a:close/>
                <a:moveTo>
                  <a:pt x="814" y="175"/>
                </a:moveTo>
                <a:cubicBezTo>
                  <a:pt x="827" y="187"/>
                  <a:pt x="840" y="185"/>
                  <a:pt x="843" y="180"/>
                </a:cubicBezTo>
                <a:cubicBezTo>
                  <a:pt x="847" y="175"/>
                  <a:pt x="844" y="159"/>
                  <a:pt x="829" y="147"/>
                </a:cubicBezTo>
                <a:cubicBezTo>
                  <a:pt x="809" y="130"/>
                  <a:pt x="781" y="132"/>
                  <a:pt x="781" y="132"/>
                </a:cubicBezTo>
                <a:cubicBezTo>
                  <a:pt x="781" y="132"/>
                  <a:pt x="795" y="159"/>
                  <a:pt x="814" y="175"/>
                </a:cubicBezTo>
                <a:close/>
                <a:moveTo>
                  <a:pt x="872" y="150"/>
                </a:moveTo>
                <a:cubicBezTo>
                  <a:pt x="872" y="171"/>
                  <a:pt x="860" y="178"/>
                  <a:pt x="855" y="176"/>
                </a:cubicBezTo>
                <a:cubicBezTo>
                  <a:pt x="848" y="174"/>
                  <a:pt x="840" y="161"/>
                  <a:pt x="840" y="142"/>
                </a:cubicBezTo>
                <a:cubicBezTo>
                  <a:pt x="839" y="115"/>
                  <a:pt x="851" y="89"/>
                  <a:pt x="851" y="89"/>
                </a:cubicBezTo>
                <a:cubicBezTo>
                  <a:pt x="851" y="88"/>
                  <a:pt x="873" y="122"/>
                  <a:pt x="872" y="150"/>
                </a:cubicBezTo>
                <a:close/>
                <a:moveTo>
                  <a:pt x="833" y="236"/>
                </a:moveTo>
                <a:cubicBezTo>
                  <a:pt x="844" y="250"/>
                  <a:pt x="856" y="250"/>
                  <a:pt x="860" y="246"/>
                </a:cubicBezTo>
                <a:cubicBezTo>
                  <a:pt x="865" y="242"/>
                  <a:pt x="866" y="226"/>
                  <a:pt x="853" y="211"/>
                </a:cubicBezTo>
                <a:cubicBezTo>
                  <a:pt x="836" y="191"/>
                  <a:pt x="808" y="188"/>
                  <a:pt x="808" y="188"/>
                </a:cubicBezTo>
                <a:cubicBezTo>
                  <a:pt x="809" y="188"/>
                  <a:pt x="818" y="217"/>
                  <a:pt x="833" y="236"/>
                </a:cubicBezTo>
                <a:close/>
                <a:moveTo>
                  <a:pt x="894" y="222"/>
                </a:moveTo>
                <a:cubicBezTo>
                  <a:pt x="890" y="242"/>
                  <a:pt x="878" y="247"/>
                  <a:pt x="873" y="244"/>
                </a:cubicBezTo>
                <a:cubicBezTo>
                  <a:pt x="867" y="241"/>
                  <a:pt x="861" y="227"/>
                  <a:pt x="864" y="208"/>
                </a:cubicBezTo>
                <a:cubicBezTo>
                  <a:pt x="869" y="182"/>
                  <a:pt x="885" y="158"/>
                  <a:pt x="886" y="158"/>
                </a:cubicBezTo>
                <a:cubicBezTo>
                  <a:pt x="886" y="158"/>
                  <a:pt x="900" y="194"/>
                  <a:pt x="894" y="222"/>
                </a:cubicBezTo>
                <a:close/>
                <a:moveTo>
                  <a:pt x="840" y="298"/>
                </a:moveTo>
                <a:cubicBezTo>
                  <a:pt x="849" y="314"/>
                  <a:pt x="861" y="317"/>
                  <a:pt x="866" y="314"/>
                </a:cubicBezTo>
                <a:cubicBezTo>
                  <a:pt x="871" y="310"/>
                  <a:pt x="875" y="294"/>
                  <a:pt x="865" y="278"/>
                </a:cubicBezTo>
                <a:cubicBezTo>
                  <a:pt x="852" y="256"/>
                  <a:pt x="825" y="247"/>
                  <a:pt x="825" y="247"/>
                </a:cubicBezTo>
                <a:cubicBezTo>
                  <a:pt x="825" y="248"/>
                  <a:pt x="829" y="277"/>
                  <a:pt x="840" y="298"/>
                </a:cubicBezTo>
                <a:close/>
                <a:moveTo>
                  <a:pt x="904" y="296"/>
                </a:moveTo>
                <a:cubicBezTo>
                  <a:pt x="896" y="315"/>
                  <a:pt x="883" y="317"/>
                  <a:pt x="878" y="314"/>
                </a:cubicBezTo>
                <a:cubicBezTo>
                  <a:pt x="873" y="310"/>
                  <a:pt x="870" y="295"/>
                  <a:pt x="876" y="277"/>
                </a:cubicBezTo>
                <a:cubicBezTo>
                  <a:pt x="885" y="253"/>
                  <a:pt x="906" y="232"/>
                  <a:pt x="906" y="232"/>
                </a:cubicBezTo>
                <a:cubicBezTo>
                  <a:pt x="907" y="232"/>
                  <a:pt x="914" y="270"/>
                  <a:pt x="904" y="296"/>
                </a:cubicBezTo>
                <a:close/>
                <a:moveTo>
                  <a:pt x="796" y="482"/>
                </a:moveTo>
                <a:cubicBezTo>
                  <a:pt x="795" y="500"/>
                  <a:pt x="804" y="509"/>
                  <a:pt x="810" y="509"/>
                </a:cubicBezTo>
                <a:cubicBezTo>
                  <a:pt x="816" y="508"/>
                  <a:pt x="828" y="496"/>
                  <a:pt x="828" y="477"/>
                </a:cubicBezTo>
                <a:cubicBezTo>
                  <a:pt x="828" y="450"/>
                  <a:pt x="810" y="429"/>
                  <a:pt x="810" y="429"/>
                </a:cubicBezTo>
                <a:cubicBezTo>
                  <a:pt x="810" y="430"/>
                  <a:pt x="798" y="457"/>
                  <a:pt x="796" y="482"/>
                </a:cubicBezTo>
                <a:close/>
                <a:moveTo>
                  <a:pt x="851" y="513"/>
                </a:moveTo>
                <a:cubicBezTo>
                  <a:pt x="834" y="526"/>
                  <a:pt x="822" y="521"/>
                  <a:pt x="820" y="515"/>
                </a:cubicBezTo>
                <a:cubicBezTo>
                  <a:pt x="818" y="509"/>
                  <a:pt x="823" y="494"/>
                  <a:pt x="838" y="482"/>
                </a:cubicBezTo>
                <a:cubicBezTo>
                  <a:pt x="859" y="465"/>
                  <a:pt x="887" y="458"/>
                  <a:pt x="887" y="458"/>
                </a:cubicBezTo>
                <a:cubicBezTo>
                  <a:pt x="887" y="458"/>
                  <a:pt x="874" y="495"/>
                  <a:pt x="851" y="513"/>
                </a:cubicBezTo>
                <a:close/>
                <a:moveTo>
                  <a:pt x="822" y="423"/>
                </a:moveTo>
                <a:cubicBezTo>
                  <a:pt x="825" y="441"/>
                  <a:pt x="835" y="448"/>
                  <a:pt x="841" y="447"/>
                </a:cubicBezTo>
                <a:cubicBezTo>
                  <a:pt x="847" y="445"/>
                  <a:pt x="856" y="432"/>
                  <a:pt x="852" y="413"/>
                </a:cubicBezTo>
                <a:cubicBezTo>
                  <a:pt x="848" y="387"/>
                  <a:pt x="826" y="370"/>
                  <a:pt x="826" y="370"/>
                </a:cubicBezTo>
                <a:cubicBezTo>
                  <a:pt x="826" y="370"/>
                  <a:pt x="819" y="399"/>
                  <a:pt x="822" y="423"/>
                </a:cubicBezTo>
                <a:close/>
                <a:moveTo>
                  <a:pt x="882" y="443"/>
                </a:moveTo>
                <a:cubicBezTo>
                  <a:pt x="868" y="459"/>
                  <a:pt x="855" y="456"/>
                  <a:pt x="852" y="451"/>
                </a:cubicBezTo>
                <a:cubicBezTo>
                  <a:pt x="849" y="445"/>
                  <a:pt x="851" y="430"/>
                  <a:pt x="863" y="416"/>
                </a:cubicBezTo>
                <a:cubicBezTo>
                  <a:pt x="880" y="396"/>
                  <a:pt x="907" y="384"/>
                  <a:pt x="907" y="384"/>
                </a:cubicBezTo>
                <a:cubicBezTo>
                  <a:pt x="907" y="384"/>
                  <a:pt x="901" y="423"/>
                  <a:pt x="882" y="443"/>
                </a:cubicBezTo>
                <a:close/>
                <a:moveTo>
                  <a:pt x="837" y="361"/>
                </a:moveTo>
                <a:cubicBezTo>
                  <a:pt x="843" y="379"/>
                  <a:pt x="854" y="384"/>
                  <a:pt x="859" y="381"/>
                </a:cubicBezTo>
                <a:cubicBezTo>
                  <a:pt x="865" y="378"/>
                  <a:pt x="871" y="364"/>
                  <a:pt x="865" y="346"/>
                </a:cubicBezTo>
                <a:cubicBezTo>
                  <a:pt x="856" y="321"/>
                  <a:pt x="831" y="308"/>
                  <a:pt x="831" y="309"/>
                </a:cubicBezTo>
                <a:cubicBezTo>
                  <a:pt x="831" y="309"/>
                  <a:pt x="829" y="339"/>
                  <a:pt x="837" y="361"/>
                </a:cubicBezTo>
                <a:close/>
                <a:moveTo>
                  <a:pt x="899" y="371"/>
                </a:moveTo>
                <a:cubicBezTo>
                  <a:pt x="888" y="388"/>
                  <a:pt x="875" y="388"/>
                  <a:pt x="872" y="383"/>
                </a:cubicBezTo>
                <a:cubicBezTo>
                  <a:pt x="867" y="378"/>
                  <a:pt x="866" y="364"/>
                  <a:pt x="876" y="347"/>
                </a:cubicBezTo>
                <a:cubicBezTo>
                  <a:pt x="889" y="325"/>
                  <a:pt x="913" y="308"/>
                  <a:pt x="913" y="308"/>
                </a:cubicBezTo>
                <a:cubicBezTo>
                  <a:pt x="914" y="308"/>
                  <a:pt x="915" y="347"/>
                  <a:pt x="899" y="371"/>
                </a:cubicBezTo>
                <a:close/>
                <a:moveTo>
                  <a:pt x="759" y="536"/>
                </a:moveTo>
                <a:cubicBezTo>
                  <a:pt x="754" y="554"/>
                  <a:pt x="761" y="564"/>
                  <a:pt x="767" y="565"/>
                </a:cubicBezTo>
                <a:cubicBezTo>
                  <a:pt x="773" y="565"/>
                  <a:pt x="787" y="556"/>
                  <a:pt x="791" y="536"/>
                </a:cubicBezTo>
                <a:cubicBezTo>
                  <a:pt x="797" y="510"/>
                  <a:pt x="782" y="486"/>
                  <a:pt x="783" y="486"/>
                </a:cubicBezTo>
                <a:cubicBezTo>
                  <a:pt x="783" y="486"/>
                  <a:pt x="765" y="511"/>
                  <a:pt x="759" y="536"/>
                </a:cubicBezTo>
                <a:close/>
                <a:moveTo>
                  <a:pt x="807" y="576"/>
                </a:moveTo>
                <a:cubicBezTo>
                  <a:pt x="788" y="586"/>
                  <a:pt x="777" y="579"/>
                  <a:pt x="776" y="573"/>
                </a:cubicBezTo>
                <a:cubicBezTo>
                  <a:pt x="775" y="567"/>
                  <a:pt x="783" y="553"/>
                  <a:pt x="800" y="543"/>
                </a:cubicBezTo>
                <a:cubicBezTo>
                  <a:pt x="824" y="530"/>
                  <a:pt x="853" y="528"/>
                  <a:pt x="853" y="528"/>
                </a:cubicBezTo>
                <a:cubicBezTo>
                  <a:pt x="854" y="528"/>
                  <a:pt x="834" y="563"/>
                  <a:pt x="807" y="576"/>
                </a:cubicBezTo>
                <a:close/>
                <a:moveTo>
                  <a:pt x="710" y="583"/>
                </a:moveTo>
                <a:cubicBezTo>
                  <a:pt x="702" y="600"/>
                  <a:pt x="706" y="612"/>
                  <a:pt x="712" y="614"/>
                </a:cubicBezTo>
                <a:cubicBezTo>
                  <a:pt x="718" y="615"/>
                  <a:pt x="734" y="608"/>
                  <a:pt x="743" y="589"/>
                </a:cubicBezTo>
                <a:cubicBezTo>
                  <a:pt x="754" y="564"/>
                  <a:pt x="744" y="537"/>
                  <a:pt x="745" y="537"/>
                </a:cubicBezTo>
                <a:cubicBezTo>
                  <a:pt x="745" y="538"/>
                  <a:pt x="722" y="560"/>
                  <a:pt x="710" y="583"/>
                </a:cubicBezTo>
                <a:close/>
                <a:moveTo>
                  <a:pt x="750" y="632"/>
                </a:moveTo>
                <a:cubicBezTo>
                  <a:pt x="729" y="639"/>
                  <a:pt x="719" y="630"/>
                  <a:pt x="719" y="624"/>
                </a:cubicBezTo>
                <a:cubicBezTo>
                  <a:pt x="720" y="617"/>
                  <a:pt x="731" y="604"/>
                  <a:pt x="750" y="598"/>
                </a:cubicBezTo>
                <a:cubicBezTo>
                  <a:pt x="777" y="589"/>
                  <a:pt x="806" y="592"/>
                  <a:pt x="806" y="592"/>
                </a:cubicBezTo>
                <a:cubicBezTo>
                  <a:pt x="807" y="592"/>
                  <a:pt x="780" y="624"/>
                  <a:pt x="750" y="632"/>
                </a:cubicBezTo>
                <a:close/>
                <a:moveTo>
                  <a:pt x="772" y="30"/>
                </a:moveTo>
                <a:cubicBezTo>
                  <a:pt x="788" y="46"/>
                  <a:pt x="787" y="61"/>
                  <a:pt x="783" y="65"/>
                </a:cubicBezTo>
                <a:cubicBezTo>
                  <a:pt x="778" y="68"/>
                  <a:pt x="764" y="66"/>
                  <a:pt x="750" y="51"/>
                </a:cubicBezTo>
                <a:cubicBezTo>
                  <a:pt x="731" y="31"/>
                  <a:pt x="715" y="1"/>
                  <a:pt x="715" y="1"/>
                </a:cubicBezTo>
                <a:cubicBezTo>
                  <a:pt x="714" y="0"/>
                  <a:pt x="750" y="8"/>
                  <a:pt x="772" y="3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8" name="Freeform 43"/>
          <p:cNvSpPr>
            <a:spLocks noEditPoints="1"/>
          </p:cNvSpPr>
          <p:nvPr/>
        </p:nvSpPr>
        <p:spPr bwMode="auto">
          <a:xfrm>
            <a:off x="7943935" y="2375695"/>
            <a:ext cx="298450" cy="298450"/>
          </a:xfrm>
          <a:custGeom>
            <a:avLst/>
            <a:gdLst>
              <a:gd name="T0" fmla="*/ 468 w 487"/>
              <a:gd name="T1" fmla="*/ 389 h 486"/>
              <a:gd name="T2" fmla="*/ 311 w 487"/>
              <a:gd name="T3" fmla="*/ 233 h 486"/>
              <a:gd name="T4" fmla="*/ 327 w 487"/>
              <a:gd name="T5" fmla="*/ 164 h 486"/>
              <a:gd name="T6" fmla="*/ 163 w 487"/>
              <a:gd name="T7" fmla="*/ 0 h 486"/>
              <a:gd name="T8" fmla="*/ 120 w 487"/>
              <a:gd name="T9" fmla="*/ 6 h 486"/>
              <a:gd name="T10" fmla="*/ 189 w 487"/>
              <a:gd name="T11" fmla="*/ 76 h 486"/>
              <a:gd name="T12" fmla="*/ 185 w 487"/>
              <a:gd name="T13" fmla="*/ 185 h 486"/>
              <a:gd name="T14" fmla="*/ 76 w 487"/>
              <a:gd name="T15" fmla="*/ 189 h 486"/>
              <a:gd name="T16" fmla="*/ 6 w 487"/>
              <a:gd name="T17" fmla="*/ 120 h 486"/>
              <a:gd name="T18" fmla="*/ 0 w 487"/>
              <a:gd name="T19" fmla="*/ 164 h 486"/>
              <a:gd name="T20" fmla="*/ 163 w 487"/>
              <a:gd name="T21" fmla="*/ 327 h 486"/>
              <a:gd name="T22" fmla="*/ 233 w 487"/>
              <a:gd name="T23" fmla="*/ 311 h 486"/>
              <a:gd name="T24" fmla="*/ 390 w 487"/>
              <a:gd name="T25" fmla="*/ 466 h 486"/>
              <a:gd name="T26" fmla="*/ 464 w 487"/>
              <a:gd name="T27" fmla="*/ 463 h 486"/>
              <a:gd name="T28" fmla="*/ 468 w 487"/>
              <a:gd name="T29" fmla="*/ 389 h 486"/>
              <a:gd name="T30" fmla="*/ 426 w 487"/>
              <a:gd name="T31" fmla="*/ 452 h 486"/>
              <a:gd name="T32" fmla="*/ 426 w 487"/>
              <a:gd name="T33" fmla="*/ 452 h 486"/>
              <a:gd name="T34" fmla="*/ 398 w 487"/>
              <a:gd name="T35" fmla="*/ 424 h 486"/>
              <a:gd name="T36" fmla="*/ 426 w 487"/>
              <a:gd name="T37" fmla="*/ 397 h 486"/>
              <a:gd name="T38" fmla="*/ 453 w 487"/>
              <a:gd name="T39" fmla="*/ 424 h 486"/>
              <a:gd name="T40" fmla="*/ 426 w 487"/>
              <a:gd name="T41" fmla="*/ 452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486">
                <a:moveTo>
                  <a:pt x="468" y="389"/>
                </a:moveTo>
                <a:lnTo>
                  <a:pt x="311" y="233"/>
                </a:lnTo>
                <a:cubicBezTo>
                  <a:pt x="321" y="212"/>
                  <a:pt x="327" y="189"/>
                  <a:pt x="327" y="164"/>
                </a:cubicBezTo>
                <a:cubicBezTo>
                  <a:pt x="327" y="73"/>
                  <a:pt x="254" y="0"/>
                  <a:pt x="163" y="0"/>
                </a:cubicBezTo>
                <a:cubicBezTo>
                  <a:pt x="148" y="0"/>
                  <a:pt x="134" y="3"/>
                  <a:pt x="120" y="6"/>
                </a:cubicBezTo>
                <a:lnTo>
                  <a:pt x="189" y="76"/>
                </a:lnTo>
                <a:cubicBezTo>
                  <a:pt x="218" y="105"/>
                  <a:pt x="216" y="154"/>
                  <a:pt x="185" y="185"/>
                </a:cubicBezTo>
                <a:cubicBezTo>
                  <a:pt x="153" y="216"/>
                  <a:pt x="105" y="218"/>
                  <a:pt x="76" y="189"/>
                </a:cubicBezTo>
                <a:lnTo>
                  <a:pt x="6" y="120"/>
                </a:lnTo>
                <a:cubicBezTo>
                  <a:pt x="3" y="134"/>
                  <a:pt x="0" y="148"/>
                  <a:pt x="0" y="164"/>
                </a:cubicBezTo>
                <a:cubicBezTo>
                  <a:pt x="0" y="254"/>
                  <a:pt x="73" y="327"/>
                  <a:pt x="163" y="327"/>
                </a:cubicBezTo>
                <a:cubicBezTo>
                  <a:pt x="188" y="327"/>
                  <a:pt x="212" y="321"/>
                  <a:pt x="233" y="311"/>
                </a:cubicBezTo>
                <a:lnTo>
                  <a:pt x="390" y="466"/>
                </a:lnTo>
                <a:cubicBezTo>
                  <a:pt x="410" y="486"/>
                  <a:pt x="443" y="485"/>
                  <a:pt x="464" y="463"/>
                </a:cubicBezTo>
                <a:cubicBezTo>
                  <a:pt x="486" y="442"/>
                  <a:pt x="487" y="408"/>
                  <a:pt x="468" y="389"/>
                </a:cubicBezTo>
                <a:close/>
                <a:moveTo>
                  <a:pt x="426" y="452"/>
                </a:moveTo>
                <a:lnTo>
                  <a:pt x="426" y="452"/>
                </a:lnTo>
                <a:cubicBezTo>
                  <a:pt x="410" y="452"/>
                  <a:pt x="398" y="440"/>
                  <a:pt x="398" y="424"/>
                </a:cubicBezTo>
                <a:cubicBezTo>
                  <a:pt x="398" y="409"/>
                  <a:pt x="410" y="397"/>
                  <a:pt x="426" y="397"/>
                </a:cubicBezTo>
                <a:cubicBezTo>
                  <a:pt x="441" y="397"/>
                  <a:pt x="453" y="409"/>
                  <a:pt x="453" y="424"/>
                </a:cubicBezTo>
                <a:cubicBezTo>
                  <a:pt x="453" y="440"/>
                  <a:pt x="441" y="452"/>
                  <a:pt x="426" y="452"/>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9" name="Freeform 44"/>
          <p:cNvSpPr/>
          <p:nvPr/>
        </p:nvSpPr>
        <p:spPr bwMode="auto">
          <a:xfrm>
            <a:off x="7804235" y="2235995"/>
            <a:ext cx="477838" cy="479425"/>
          </a:xfrm>
          <a:custGeom>
            <a:avLst/>
            <a:gdLst>
              <a:gd name="T0" fmla="*/ 680 w 782"/>
              <a:gd name="T1" fmla="*/ 319 h 782"/>
              <a:gd name="T2" fmla="*/ 637 w 782"/>
              <a:gd name="T3" fmla="*/ 270 h 782"/>
              <a:gd name="T4" fmla="*/ 656 w 782"/>
              <a:gd name="T5" fmla="*/ 232 h 782"/>
              <a:gd name="T6" fmla="*/ 685 w 782"/>
              <a:gd name="T7" fmla="*/ 132 h 782"/>
              <a:gd name="T8" fmla="*/ 571 w 782"/>
              <a:gd name="T9" fmla="*/ 110 h 782"/>
              <a:gd name="T10" fmla="*/ 494 w 782"/>
              <a:gd name="T11" fmla="*/ 142 h 782"/>
              <a:gd name="T12" fmla="*/ 465 w 782"/>
              <a:gd name="T13" fmla="*/ 92 h 782"/>
              <a:gd name="T14" fmla="*/ 415 w 782"/>
              <a:gd name="T15" fmla="*/ 1 h 782"/>
              <a:gd name="T16" fmla="*/ 319 w 782"/>
              <a:gd name="T17" fmla="*/ 65 h 782"/>
              <a:gd name="T18" fmla="*/ 319 w 782"/>
              <a:gd name="T19" fmla="*/ 103 h 782"/>
              <a:gd name="T20" fmla="*/ 318 w 782"/>
              <a:gd name="T21" fmla="*/ 107 h 782"/>
              <a:gd name="T22" fmla="*/ 316 w 782"/>
              <a:gd name="T23" fmla="*/ 115 h 782"/>
              <a:gd name="T24" fmla="*/ 314 w 782"/>
              <a:gd name="T25" fmla="*/ 120 h 782"/>
              <a:gd name="T26" fmla="*/ 240 w 782"/>
              <a:gd name="T27" fmla="*/ 135 h 782"/>
              <a:gd name="T28" fmla="*/ 202 w 782"/>
              <a:gd name="T29" fmla="*/ 98 h 782"/>
              <a:gd name="T30" fmla="*/ 98 w 782"/>
              <a:gd name="T31" fmla="*/ 201 h 782"/>
              <a:gd name="T32" fmla="*/ 137 w 782"/>
              <a:gd name="T33" fmla="*/ 240 h 782"/>
              <a:gd name="T34" fmla="*/ 141 w 782"/>
              <a:gd name="T35" fmla="*/ 246 h 782"/>
              <a:gd name="T36" fmla="*/ 144 w 782"/>
              <a:gd name="T37" fmla="*/ 253 h 782"/>
              <a:gd name="T38" fmla="*/ 145 w 782"/>
              <a:gd name="T39" fmla="*/ 258 h 782"/>
              <a:gd name="T40" fmla="*/ 132 w 782"/>
              <a:gd name="T41" fmla="*/ 303 h 782"/>
              <a:gd name="T42" fmla="*/ 66 w 782"/>
              <a:gd name="T43" fmla="*/ 317 h 782"/>
              <a:gd name="T44" fmla="*/ 0 w 782"/>
              <a:gd name="T45" fmla="*/ 413 h 782"/>
              <a:gd name="T46" fmla="*/ 102 w 782"/>
              <a:gd name="T47" fmla="*/ 464 h 782"/>
              <a:gd name="T48" fmla="*/ 111 w 782"/>
              <a:gd name="T49" fmla="*/ 466 h 782"/>
              <a:gd name="T50" fmla="*/ 135 w 782"/>
              <a:gd name="T51" fmla="*/ 543 h 782"/>
              <a:gd name="T52" fmla="*/ 109 w 782"/>
              <a:gd name="T53" fmla="*/ 569 h 782"/>
              <a:gd name="T54" fmla="*/ 130 w 782"/>
              <a:gd name="T55" fmla="*/ 683 h 782"/>
              <a:gd name="T56" fmla="*/ 238 w 782"/>
              <a:gd name="T57" fmla="*/ 647 h 782"/>
              <a:gd name="T58" fmla="*/ 242 w 782"/>
              <a:gd name="T59" fmla="*/ 644 h 782"/>
              <a:gd name="T60" fmla="*/ 249 w 782"/>
              <a:gd name="T61" fmla="*/ 641 h 782"/>
              <a:gd name="T62" fmla="*/ 254 w 782"/>
              <a:gd name="T63" fmla="*/ 639 h 782"/>
              <a:gd name="T64" fmla="*/ 258 w 782"/>
              <a:gd name="T65" fmla="*/ 637 h 782"/>
              <a:gd name="T66" fmla="*/ 266 w 782"/>
              <a:gd name="T67" fmla="*/ 636 h 782"/>
              <a:gd name="T68" fmla="*/ 317 w 782"/>
              <a:gd name="T69" fmla="*/ 691 h 782"/>
              <a:gd name="T70" fmla="*/ 367 w 782"/>
              <a:gd name="T71" fmla="*/ 782 h 782"/>
              <a:gd name="T72" fmla="*/ 464 w 782"/>
              <a:gd name="T73" fmla="*/ 718 h 782"/>
              <a:gd name="T74" fmla="*/ 464 w 782"/>
              <a:gd name="T75" fmla="*/ 680 h 782"/>
              <a:gd name="T76" fmla="*/ 477 w 782"/>
              <a:gd name="T77" fmla="*/ 653 h 782"/>
              <a:gd name="T78" fmla="*/ 490 w 782"/>
              <a:gd name="T79" fmla="*/ 643 h 782"/>
              <a:gd name="T80" fmla="*/ 494 w 782"/>
              <a:gd name="T81" fmla="*/ 641 h 782"/>
              <a:gd name="T82" fmla="*/ 177 w 782"/>
              <a:gd name="T83" fmla="*/ 391 h 782"/>
              <a:gd name="T84" fmla="*/ 597 w 782"/>
              <a:gd name="T85" fmla="*/ 450 h 782"/>
              <a:gd name="T86" fmla="*/ 667 w 782"/>
              <a:gd name="T87" fmla="*/ 469 h 782"/>
              <a:gd name="T88" fmla="*/ 717 w 782"/>
              <a:gd name="T89" fmla="*/ 466 h 782"/>
              <a:gd name="T90" fmla="*/ 782 w 782"/>
              <a:gd name="T91" fmla="*/ 37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2" h="782">
                <a:moveTo>
                  <a:pt x="733" y="319"/>
                </a:moveTo>
                <a:lnTo>
                  <a:pt x="717" y="319"/>
                </a:lnTo>
                <a:lnTo>
                  <a:pt x="680" y="319"/>
                </a:lnTo>
                <a:cubicBezTo>
                  <a:pt x="673" y="318"/>
                  <a:pt x="666" y="315"/>
                  <a:pt x="659" y="311"/>
                </a:cubicBezTo>
                <a:cubicBezTo>
                  <a:pt x="659" y="311"/>
                  <a:pt x="659" y="311"/>
                  <a:pt x="659" y="311"/>
                </a:cubicBezTo>
                <a:cubicBezTo>
                  <a:pt x="646" y="302"/>
                  <a:pt x="637" y="287"/>
                  <a:pt x="637" y="270"/>
                </a:cubicBezTo>
                <a:cubicBezTo>
                  <a:pt x="637" y="265"/>
                  <a:pt x="638" y="260"/>
                  <a:pt x="639" y="255"/>
                </a:cubicBezTo>
                <a:cubicBezTo>
                  <a:pt x="641" y="249"/>
                  <a:pt x="644" y="244"/>
                  <a:pt x="647" y="240"/>
                </a:cubicBezTo>
                <a:lnTo>
                  <a:pt x="656" y="232"/>
                </a:lnTo>
                <a:lnTo>
                  <a:pt x="674" y="214"/>
                </a:lnTo>
                <a:lnTo>
                  <a:pt x="685" y="202"/>
                </a:lnTo>
                <a:cubicBezTo>
                  <a:pt x="701" y="182"/>
                  <a:pt x="701" y="153"/>
                  <a:pt x="685" y="132"/>
                </a:cubicBezTo>
                <a:lnTo>
                  <a:pt x="652" y="99"/>
                </a:lnTo>
                <a:cubicBezTo>
                  <a:pt x="632" y="83"/>
                  <a:pt x="603" y="83"/>
                  <a:pt x="582" y="99"/>
                </a:cubicBezTo>
                <a:lnTo>
                  <a:pt x="571" y="110"/>
                </a:lnTo>
                <a:lnTo>
                  <a:pt x="544" y="136"/>
                </a:lnTo>
                <a:lnTo>
                  <a:pt x="544" y="136"/>
                </a:lnTo>
                <a:cubicBezTo>
                  <a:pt x="530" y="147"/>
                  <a:pt x="511" y="150"/>
                  <a:pt x="494" y="142"/>
                </a:cubicBezTo>
                <a:cubicBezTo>
                  <a:pt x="489" y="140"/>
                  <a:pt x="484" y="137"/>
                  <a:pt x="479" y="132"/>
                </a:cubicBezTo>
                <a:cubicBezTo>
                  <a:pt x="471" y="124"/>
                  <a:pt x="467" y="114"/>
                  <a:pt x="465" y="103"/>
                </a:cubicBezTo>
                <a:lnTo>
                  <a:pt x="465" y="92"/>
                </a:lnTo>
                <a:lnTo>
                  <a:pt x="466" y="66"/>
                </a:lnTo>
                <a:lnTo>
                  <a:pt x="466" y="50"/>
                </a:lnTo>
                <a:cubicBezTo>
                  <a:pt x="462" y="24"/>
                  <a:pt x="441" y="4"/>
                  <a:pt x="415" y="1"/>
                </a:cubicBezTo>
                <a:lnTo>
                  <a:pt x="369" y="0"/>
                </a:lnTo>
                <a:cubicBezTo>
                  <a:pt x="343" y="3"/>
                  <a:pt x="323" y="24"/>
                  <a:pt x="319" y="50"/>
                </a:cubicBezTo>
                <a:lnTo>
                  <a:pt x="319" y="65"/>
                </a:lnTo>
                <a:lnTo>
                  <a:pt x="319" y="92"/>
                </a:lnTo>
                <a:lnTo>
                  <a:pt x="319" y="102"/>
                </a:lnTo>
                <a:lnTo>
                  <a:pt x="319" y="103"/>
                </a:lnTo>
                <a:lnTo>
                  <a:pt x="319" y="103"/>
                </a:lnTo>
                <a:cubicBezTo>
                  <a:pt x="319" y="104"/>
                  <a:pt x="318" y="105"/>
                  <a:pt x="318" y="107"/>
                </a:cubicBezTo>
                <a:cubicBezTo>
                  <a:pt x="318" y="107"/>
                  <a:pt x="318" y="107"/>
                  <a:pt x="318" y="107"/>
                </a:cubicBezTo>
                <a:cubicBezTo>
                  <a:pt x="318" y="108"/>
                  <a:pt x="317" y="110"/>
                  <a:pt x="317" y="111"/>
                </a:cubicBezTo>
                <a:cubicBezTo>
                  <a:pt x="317" y="111"/>
                  <a:pt x="317" y="111"/>
                  <a:pt x="317" y="111"/>
                </a:cubicBezTo>
                <a:cubicBezTo>
                  <a:pt x="317" y="113"/>
                  <a:pt x="316" y="114"/>
                  <a:pt x="316" y="115"/>
                </a:cubicBezTo>
                <a:cubicBezTo>
                  <a:pt x="316" y="115"/>
                  <a:pt x="316" y="115"/>
                  <a:pt x="316" y="116"/>
                </a:cubicBezTo>
                <a:cubicBezTo>
                  <a:pt x="315" y="117"/>
                  <a:pt x="314" y="118"/>
                  <a:pt x="314" y="119"/>
                </a:cubicBezTo>
                <a:cubicBezTo>
                  <a:pt x="314" y="119"/>
                  <a:pt x="314" y="120"/>
                  <a:pt x="314" y="120"/>
                </a:cubicBezTo>
                <a:cubicBezTo>
                  <a:pt x="311" y="125"/>
                  <a:pt x="307" y="130"/>
                  <a:pt x="302" y="134"/>
                </a:cubicBezTo>
                <a:cubicBezTo>
                  <a:pt x="293" y="141"/>
                  <a:pt x="282" y="146"/>
                  <a:pt x="270" y="146"/>
                </a:cubicBezTo>
                <a:cubicBezTo>
                  <a:pt x="259" y="146"/>
                  <a:pt x="248" y="142"/>
                  <a:pt x="240" y="135"/>
                </a:cubicBezTo>
                <a:lnTo>
                  <a:pt x="232" y="127"/>
                </a:lnTo>
                <a:lnTo>
                  <a:pt x="213" y="109"/>
                </a:lnTo>
                <a:lnTo>
                  <a:pt x="202" y="98"/>
                </a:lnTo>
                <a:cubicBezTo>
                  <a:pt x="182" y="82"/>
                  <a:pt x="152" y="82"/>
                  <a:pt x="132" y="98"/>
                </a:cubicBezTo>
                <a:lnTo>
                  <a:pt x="100" y="130"/>
                </a:lnTo>
                <a:cubicBezTo>
                  <a:pt x="83" y="151"/>
                  <a:pt x="83" y="180"/>
                  <a:pt x="98" y="201"/>
                </a:cubicBezTo>
                <a:lnTo>
                  <a:pt x="110" y="212"/>
                </a:lnTo>
                <a:lnTo>
                  <a:pt x="136" y="238"/>
                </a:lnTo>
                <a:cubicBezTo>
                  <a:pt x="136" y="239"/>
                  <a:pt x="137" y="240"/>
                  <a:pt x="137" y="240"/>
                </a:cubicBezTo>
                <a:cubicBezTo>
                  <a:pt x="138" y="241"/>
                  <a:pt x="138" y="242"/>
                  <a:pt x="139" y="242"/>
                </a:cubicBezTo>
                <a:cubicBezTo>
                  <a:pt x="139" y="243"/>
                  <a:pt x="139" y="244"/>
                  <a:pt x="140" y="244"/>
                </a:cubicBezTo>
                <a:cubicBezTo>
                  <a:pt x="140" y="245"/>
                  <a:pt x="140" y="245"/>
                  <a:pt x="141" y="246"/>
                </a:cubicBezTo>
                <a:cubicBezTo>
                  <a:pt x="141" y="247"/>
                  <a:pt x="142" y="248"/>
                  <a:pt x="142" y="249"/>
                </a:cubicBezTo>
                <a:cubicBezTo>
                  <a:pt x="142" y="249"/>
                  <a:pt x="142" y="250"/>
                  <a:pt x="143" y="250"/>
                </a:cubicBezTo>
                <a:cubicBezTo>
                  <a:pt x="143" y="251"/>
                  <a:pt x="143" y="252"/>
                  <a:pt x="144" y="253"/>
                </a:cubicBezTo>
                <a:cubicBezTo>
                  <a:pt x="144" y="253"/>
                  <a:pt x="144" y="254"/>
                  <a:pt x="144" y="254"/>
                </a:cubicBezTo>
                <a:cubicBezTo>
                  <a:pt x="145" y="256"/>
                  <a:pt x="145" y="257"/>
                  <a:pt x="145" y="258"/>
                </a:cubicBezTo>
                <a:cubicBezTo>
                  <a:pt x="145" y="258"/>
                  <a:pt x="145" y="258"/>
                  <a:pt x="145" y="258"/>
                </a:cubicBezTo>
                <a:cubicBezTo>
                  <a:pt x="146" y="260"/>
                  <a:pt x="146" y="261"/>
                  <a:pt x="146" y="263"/>
                </a:cubicBezTo>
                <a:cubicBezTo>
                  <a:pt x="146" y="263"/>
                  <a:pt x="146" y="263"/>
                  <a:pt x="146" y="263"/>
                </a:cubicBezTo>
                <a:cubicBezTo>
                  <a:pt x="148" y="277"/>
                  <a:pt x="143" y="292"/>
                  <a:pt x="132" y="303"/>
                </a:cubicBezTo>
                <a:cubicBezTo>
                  <a:pt x="124" y="312"/>
                  <a:pt x="114" y="316"/>
                  <a:pt x="103" y="317"/>
                </a:cubicBezTo>
                <a:lnTo>
                  <a:pt x="92" y="317"/>
                </a:lnTo>
                <a:lnTo>
                  <a:pt x="66" y="317"/>
                </a:lnTo>
                <a:lnTo>
                  <a:pt x="50" y="317"/>
                </a:lnTo>
                <a:cubicBezTo>
                  <a:pt x="24" y="321"/>
                  <a:pt x="4" y="341"/>
                  <a:pt x="1" y="367"/>
                </a:cubicBezTo>
                <a:lnTo>
                  <a:pt x="0" y="413"/>
                </a:lnTo>
                <a:cubicBezTo>
                  <a:pt x="3" y="439"/>
                  <a:pt x="24" y="460"/>
                  <a:pt x="49" y="464"/>
                </a:cubicBezTo>
                <a:lnTo>
                  <a:pt x="65" y="464"/>
                </a:lnTo>
                <a:lnTo>
                  <a:pt x="102" y="464"/>
                </a:lnTo>
                <a:cubicBezTo>
                  <a:pt x="104" y="464"/>
                  <a:pt x="106" y="464"/>
                  <a:pt x="107" y="465"/>
                </a:cubicBezTo>
                <a:cubicBezTo>
                  <a:pt x="107" y="465"/>
                  <a:pt x="108" y="465"/>
                  <a:pt x="108" y="465"/>
                </a:cubicBezTo>
                <a:cubicBezTo>
                  <a:pt x="109" y="465"/>
                  <a:pt x="110" y="465"/>
                  <a:pt x="111" y="466"/>
                </a:cubicBezTo>
                <a:cubicBezTo>
                  <a:pt x="131" y="472"/>
                  <a:pt x="146" y="491"/>
                  <a:pt x="146" y="513"/>
                </a:cubicBezTo>
                <a:lnTo>
                  <a:pt x="146" y="513"/>
                </a:lnTo>
                <a:cubicBezTo>
                  <a:pt x="146" y="524"/>
                  <a:pt x="142" y="535"/>
                  <a:pt x="135" y="543"/>
                </a:cubicBezTo>
                <a:lnTo>
                  <a:pt x="127" y="551"/>
                </a:lnTo>
                <a:lnTo>
                  <a:pt x="127" y="551"/>
                </a:lnTo>
                <a:lnTo>
                  <a:pt x="109" y="569"/>
                </a:lnTo>
                <a:lnTo>
                  <a:pt x="97" y="580"/>
                </a:lnTo>
                <a:cubicBezTo>
                  <a:pt x="82" y="601"/>
                  <a:pt x="82" y="630"/>
                  <a:pt x="98" y="651"/>
                </a:cubicBezTo>
                <a:lnTo>
                  <a:pt x="130" y="683"/>
                </a:lnTo>
                <a:cubicBezTo>
                  <a:pt x="151" y="700"/>
                  <a:pt x="180" y="700"/>
                  <a:pt x="201" y="684"/>
                </a:cubicBezTo>
                <a:lnTo>
                  <a:pt x="212" y="673"/>
                </a:lnTo>
                <a:lnTo>
                  <a:pt x="238" y="647"/>
                </a:lnTo>
                <a:lnTo>
                  <a:pt x="238" y="647"/>
                </a:lnTo>
                <a:cubicBezTo>
                  <a:pt x="239" y="647"/>
                  <a:pt x="239" y="647"/>
                  <a:pt x="239" y="647"/>
                </a:cubicBezTo>
                <a:cubicBezTo>
                  <a:pt x="240" y="646"/>
                  <a:pt x="241" y="645"/>
                  <a:pt x="242" y="644"/>
                </a:cubicBezTo>
                <a:cubicBezTo>
                  <a:pt x="243" y="644"/>
                  <a:pt x="243" y="644"/>
                  <a:pt x="244" y="643"/>
                </a:cubicBezTo>
                <a:cubicBezTo>
                  <a:pt x="244" y="643"/>
                  <a:pt x="245" y="642"/>
                  <a:pt x="246" y="642"/>
                </a:cubicBezTo>
                <a:cubicBezTo>
                  <a:pt x="247" y="642"/>
                  <a:pt x="248" y="641"/>
                  <a:pt x="249" y="641"/>
                </a:cubicBezTo>
                <a:cubicBezTo>
                  <a:pt x="249" y="641"/>
                  <a:pt x="250" y="640"/>
                  <a:pt x="250" y="640"/>
                </a:cubicBezTo>
                <a:cubicBezTo>
                  <a:pt x="251" y="640"/>
                  <a:pt x="253" y="639"/>
                  <a:pt x="254" y="639"/>
                </a:cubicBezTo>
                <a:cubicBezTo>
                  <a:pt x="254" y="639"/>
                  <a:pt x="254" y="639"/>
                  <a:pt x="254" y="639"/>
                </a:cubicBezTo>
                <a:cubicBezTo>
                  <a:pt x="254" y="639"/>
                  <a:pt x="254" y="639"/>
                  <a:pt x="254" y="639"/>
                </a:cubicBezTo>
                <a:cubicBezTo>
                  <a:pt x="255" y="638"/>
                  <a:pt x="257" y="638"/>
                  <a:pt x="258" y="638"/>
                </a:cubicBezTo>
                <a:cubicBezTo>
                  <a:pt x="258" y="638"/>
                  <a:pt x="258" y="638"/>
                  <a:pt x="258" y="637"/>
                </a:cubicBezTo>
                <a:cubicBezTo>
                  <a:pt x="260" y="637"/>
                  <a:pt x="261" y="637"/>
                  <a:pt x="262" y="637"/>
                </a:cubicBezTo>
                <a:cubicBezTo>
                  <a:pt x="262" y="637"/>
                  <a:pt x="262" y="637"/>
                  <a:pt x="263" y="637"/>
                </a:cubicBezTo>
                <a:cubicBezTo>
                  <a:pt x="264" y="637"/>
                  <a:pt x="265" y="637"/>
                  <a:pt x="266" y="636"/>
                </a:cubicBezTo>
                <a:cubicBezTo>
                  <a:pt x="280" y="636"/>
                  <a:pt x="293" y="640"/>
                  <a:pt x="303" y="651"/>
                </a:cubicBezTo>
                <a:cubicBezTo>
                  <a:pt x="312" y="659"/>
                  <a:pt x="316" y="669"/>
                  <a:pt x="317" y="680"/>
                </a:cubicBezTo>
                <a:lnTo>
                  <a:pt x="317" y="691"/>
                </a:lnTo>
                <a:lnTo>
                  <a:pt x="317" y="717"/>
                </a:lnTo>
                <a:lnTo>
                  <a:pt x="317" y="733"/>
                </a:lnTo>
                <a:cubicBezTo>
                  <a:pt x="321" y="759"/>
                  <a:pt x="341" y="779"/>
                  <a:pt x="367" y="782"/>
                </a:cubicBezTo>
                <a:lnTo>
                  <a:pt x="413" y="782"/>
                </a:lnTo>
                <a:cubicBezTo>
                  <a:pt x="439" y="780"/>
                  <a:pt x="460" y="759"/>
                  <a:pt x="464" y="733"/>
                </a:cubicBezTo>
                <a:lnTo>
                  <a:pt x="464" y="718"/>
                </a:lnTo>
                <a:lnTo>
                  <a:pt x="464" y="691"/>
                </a:lnTo>
                <a:lnTo>
                  <a:pt x="464" y="680"/>
                </a:lnTo>
                <a:lnTo>
                  <a:pt x="464" y="680"/>
                </a:lnTo>
                <a:cubicBezTo>
                  <a:pt x="465" y="671"/>
                  <a:pt x="469" y="663"/>
                  <a:pt x="474" y="656"/>
                </a:cubicBezTo>
                <a:cubicBezTo>
                  <a:pt x="474" y="655"/>
                  <a:pt x="475" y="655"/>
                  <a:pt x="475" y="654"/>
                </a:cubicBezTo>
                <a:cubicBezTo>
                  <a:pt x="476" y="654"/>
                  <a:pt x="476" y="653"/>
                  <a:pt x="477" y="653"/>
                </a:cubicBezTo>
                <a:cubicBezTo>
                  <a:pt x="480" y="649"/>
                  <a:pt x="483" y="647"/>
                  <a:pt x="487" y="644"/>
                </a:cubicBezTo>
                <a:lnTo>
                  <a:pt x="487" y="644"/>
                </a:lnTo>
                <a:cubicBezTo>
                  <a:pt x="488" y="644"/>
                  <a:pt x="489" y="643"/>
                  <a:pt x="490" y="643"/>
                </a:cubicBezTo>
                <a:cubicBezTo>
                  <a:pt x="490" y="642"/>
                  <a:pt x="490" y="642"/>
                  <a:pt x="491" y="642"/>
                </a:cubicBezTo>
                <a:cubicBezTo>
                  <a:pt x="491" y="642"/>
                  <a:pt x="491" y="642"/>
                  <a:pt x="492" y="642"/>
                </a:cubicBezTo>
                <a:cubicBezTo>
                  <a:pt x="492" y="641"/>
                  <a:pt x="493" y="641"/>
                  <a:pt x="494" y="641"/>
                </a:cubicBezTo>
                <a:lnTo>
                  <a:pt x="450" y="597"/>
                </a:lnTo>
                <a:cubicBezTo>
                  <a:pt x="431" y="603"/>
                  <a:pt x="412" y="606"/>
                  <a:pt x="391" y="606"/>
                </a:cubicBezTo>
                <a:cubicBezTo>
                  <a:pt x="273" y="605"/>
                  <a:pt x="177" y="509"/>
                  <a:pt x="177" y="391"/>
                </a:cubicBezTo>
                <a:cubicBezTo>
                  <a:pt x="178" y="273"/>
                  <a:pt x="274" y="177"/>
                  <a:pt x="392" y="177"/>
                </a:cubicBezTo>
                <a:cubicBezTo>
                  <a:pt x="510" y="178"/>
                  <a:pt x="606" y="274"/>
                  <a:pt x="606" y="392"/>
                </a:cubicBezTo>
                <a:cubicBezTo>
                  <a:pt x="605" y="412"/>
                  <a:pt x="603" y="432"/>
                  <a:pt x="597" y="450"/>
                </a:cubicBezTo>
                <a:lnTo>
                  <a:pt x="641" y="493"/>
                </a:lnTo>
                <a:cubicBezTo>
                  <a:pt x="643" y="488"/>
                  <a:pt x="646" y="484"/>
                  <a:pt x="651" y="479"/>
                </a:cubicBezTo>
                <a:cubicBezTo>
                  <a:pt x="655" y="475"/>
                  <a:pt x="661" y="471"/>
                  <a:pt x="667" y="469"/>
                </a:cubicBezTo>
                <a:cubicBezTo>
                  <a:pt x="671" y="467"/>
                  <a:pt x="675" y="466"/>
                  <a:pt x="680" y="465"/>
                </a:cubicBezTo>
                <a:lnTo>
                  <a:pt x="691" y="466"/>
                </a:lnTo>
                <a:lnTo>
                  <a:pt x="717" y="466"/>
                </a:lnTo>
                <a:lnTo>
                  <a:pt x="733" y="466"/>
                </a:lnTo>
                <a:cubicBezTo>
                  <a:pt x="759" y="462"/>
                  <a:pt x="779" y="441"/>
                  <a:pt x="782" y="415"/>
                </a:cubicBezTo>
                <a:lnTo>
                  <a:pt x="782" y="370"/>
                </a:lnTo>
                <a:cubicBezTo>
                  <a:pt x="780" y="343"/>
                  <a:pt x="759" y="323"/>
                  <a:pt x="733" y="319"/>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0" name="Freeform 45"/>
          <p:cNvSpPr>
            <a:spLocks noEditPoints="1"/>
          </p:cNvSpPr>
          <p:nvPr/>
        </p:nvSpPr>
        <p:spPr bwMode="auto">
          <a:xfrm>
            <a:off x="7856623" y="2923382"/>
            <a:ext cx="312738" cy="503238"/>
          </a:xfrm>
          <a:custGeom>
            <a:avLst/>
            <a:gdLst>
              <a:gd name="T0" fmla="*/ 472 w 511"/>
              <a:gd name="T1" fmla="*/ 0 h 819"/>
              <a:gd name="T2" fmla="*/ 38 w 511"/>
              <a:gd name="T3" fmla="*/ 0 h 819"/>
              <a:gd name="T4" fmla="*/ 0 w 511"/>
              <a:gd name="T5" fmla="*/ 37 h 819"/>
              <a:gd name="T6" fmla="*/ 0 w 511"/>
              <a:gd name="T7" fmla="*/ 782 h 819"/>
              <a:gd name="T8" fmla="*/ 38 w 511"/>
              <a:gd name="T9" fmla="*/ 819 h 819"/>
              <a:gd name="T10" fmla="*/ 472 w 511"/>
              <a:gd name="T11" fmla="*/ 819 h 819"/>
              <a:gd name="T12" fmla="*/ 511 w 511"/>
              <a:gd name="T13" fmla="*/ 782 h 819"/>
              <a:gd name="T14" fmla="*/ 511 w 511"/>
              <a:gd name="T15" fmla="*/ 37 h 819"/>
              <a:gd name="T16" fmla="*/ 472 w 511"/>
              <a:gd name="T17" fmla="*/ 0 h 819"/>
              <a:gd name="T18" fmla="*/ 206 w 511"/>
              <a:gd name="T19" fmla="*/ 19 h 819"/>
              <a:gd name="T20" fmla="*/ 206 w 511"/>
              <a:gd name="T21" fmla="*/ 19 h 819"/>
              <a:gd name="T22" fmla="*/ 297 w 511"/>
              <a:gd name="T23" fmla="*/ 19 h 819"/>
              <a:gd name="T24" fmla="*/ 310 w 511"/>
              <a:gd name="T25" fmla="*/ 32 h 819"/>
              <a:gd name="T26" fmla="*/ 297 w 511"/>
              <a:gd name="T27" fmla="*/ 45 h 819"/>
              <a:gd name="T28" fmla="*/ 206 w 511"/>
              <a:gd name="T29" fmla="*/ 45 h 819"/>
              <a:gd name="T30" fmla="*/ 193 w 511"/>
              <a:gd name="T31" fmla="*/ 32 h 819"/>
              <a:gd name="T32" fmla="*/ 206 w 511"/>
              <a:gd name="T33" fmla="*/ 19 h 819"/>
              <a:gd name="T34" fmla="*/ 388 w 511"/>
              <a:gd name="T35" fmla="*/ 759 h 819"/>
              <a:gd name="T36" fmla="*/ 388 w 511"/>
              <a:gd name="T37" fmla="*/ 759 h 819"/>
              <a:gd name="T38" fmla="*/ 372 w 511"/>
              <a:gd name="T39" fmla="*/ 774 h 819"/>
              <a:gd name="T40" fmla="*/ 109 w 511"/>
              <a:gd name="T41" fmla="*/ 774 h 819"/>
              <a:gd name="T42" fmla="*/ 93 w 511"/>
              <a:gd name="T43" fmla="*/ 759 h 819"/>
              <a:gd name="T44" fmla="*/ 93 w 511"/>
              <a:gd name="T45" fmla="*/ 758 h 819"/>
              <a:gd name="T46" fmla="*/ 109 w 511"/>
              <a:gd name="T47" fmla="*/ 742 h 819"/>
              <a:gd name="T48" fmla="*/ 372 w 511"/>
              <a:gd name="T49" fmla="*/ 742 h 819"/>
              <a:gd name="T50" fmla="*/ 388 w 511"/>
              <a:gd name="T51" fmla="*/ 758 h 819"/>
              <a:gd name="T52" fmla="*/ 388 w 511"/>
              <a:gd name="T53" fmla="*/ 759 h 819"/>
              <a:gd name="T54" fmla="*/ 446 w 511"/>
              <a:gd name="T55" fmla="*/ 774 h 819"/>
              <a:gd name="T56" fmla="*/ 446 w 511"/>
              <a:gd name="T57" fmla="*/ 774 h 819"/>
              <a:gd name="T58" fmla="*/ 430 w 511"/>
              <a:gd name="T59" fmla="*/ 758 h 819"/>
              <a:gd name="T60" fmla="*/ 446 w 511"/>
              <a:gd name="T61" fmla="*/ 742 h 819"/>
              <a:gd name="T62" fmla="*/ 463 w 511"/>
              <a:gd name="T63" fmla="*/ 758 h 819"/>
              <a:gd name="T64" fmla="*/ 446 w 511"/>
              <a:gd name="T65" fmla="*/ 774 h 819"/>
              <a:gd name="T66" fmla="*/ 465 w 511"/>
              <a:gd name="T67" fmla="*/ 695 h 819"/>
              <a:gd name="T68" fmla="*/ 465 w 511"/>
              <a:gd name="T69" fmla="*/ 695 h 819"/>
              <a:gd name="T70" fmla="*/ 45 w 511"/>
              <a:gd name="T71" fmla="*/ 695 h 819"/>
              <a:gd name="T72" fmla="*/ 45 w 511"/>
              <a:gd name="T73" fmla="*/ 73 h 819"/>
              <a:gd name="T74" fmla="*/ 465 w 511"/>
              <a:gd name="T75" fmla="*/ 73 h 819"/>
              <a:gd name="T76" fmla="*/ 465 w 511"/>
              <a:gd name="T77" fmla="*/ 695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1" h="819">
                <a:moveTo>
                  <a:pt x="472" y="0"/>
                </a:moveTo>
                <a:lnTo>
                  <a:pt x="38" y="0"/>
                </a:lnTo>
                <a:cubicBezTo>
                  <a:pt x="17" y="0"/>
                  <a:pt x="0" y="16"/>
                  <a:pt x="0" y="37"/>
                </a:cubicBezTo>
                <a:lnTo>
                  <a:pt x="0" y="782"/>
                </a:lnTo>
                <a:cubicBezTo>
                  <a:pt x="0" y="802"/>
                  <a:pt x="17" y="819"/>
                  <a:pt x="38" y="819"/>
                </a:cubicBezTo>
                <a:lnTo>
                  <a:pt x="472" y="819"/>
                </a:lnTo>
                <a:cubicBezTo>
                  <a:pt x="493" y="819"/>
                  <a:pt x="511" y="802"/>
                  <a:pt x="511" y="782"/>
                </a:cubicBezTo>
                <a:lnTo>
                  <a:pt x="511" y="37"/>
                </a:lnTo>
                <a:cubicBezTo>
                  <a:pt x="511" y="16"/>
                  <a:pt x="493" y="0"/>
                  <a:pt x="472" y="0"/>
                </a:cubicBezTo>
                <a:close/>
                <a:moveTo>
                  <a:pt x="206" y="19"/>
                </a:moveTo>
                <a:lnTo>
                  <a:pt x="206" y="19"/>
                </a:lnTo>
                <a:lnTo>
                  <a:pt x="297" y="19"/>
                </a:lnTo>
                <a:cubicBezTo>
                  <a:pt x="304" y="19"/>
                  <a:pt x="310" y="25"/>
                  <a:pt x="310" y="32"/>
                </a:cubicBezTo>
                <a:cubicBezTo>
                  <a:pt x="310" y="39"/>
                  <a:pt x="304" y="45"/>
                  <a:pt x="297" y="45"/>
                </a:cubicBezTo>
                <a:lnTo>
                  <a:pt x="206" y="45"/>
                </a:lnTo>
                <a:cubicBezTo>
                  <a:pt x="199" y="45"/>
                  <a:pt x="193" y="39"/>
                  <a:pt x="193" y="32"/>
                </a:cubicBezTo>
                <a:cubicBezTo>
                  <a:pt x="193" y="25"/>
                  <a:pt x="199" y="19"/>
                  <a:pt x="206" y="19"/>
                </a:cubicBezTo>
                <a:close/>
                <a:moveTo>
                  <a:pt x="388" y="759"/>
                </a:moveTo>
                <a:lnTo>
                  <a:pt x="388" y="759"/>
                </a:lnTo>
                <a:cubicBezTo>
                  <a:pt x="388" y="767"/>
                  <a:pt x="381" y="774"/>
                  <a:pt x="372" y="774"/>
                </a:cubicBezTo>
                <a:lnTo>
                  <a:pt x="109" y="774"/>
                </a:lnTo>
                <a:cubicBezTo>
                  <a:pt x="100" y="774"/>
                  <a:pt x="93" y="767"/>
                  <a:pt x="93" y="759"/>
                </a:cubicBezTo>
                <a:lnTo>
                  <a:pt x="93" y="758"/>
                </a:lnTo>
                <a:cubicBezTo>
                  <a:pt x="93" y="749"/>
                  <a:pt x="100" y="742"/>
                  <a:pt x="109" y="742"/>
                </a:cubicBezTo>
                <a:lnTo>
                  <a:pt x="372" y="742"/>
                </a:lnTo>
                <a:cubicBezTo>
                  <a:pt x="381" y="742"/>
                  <a:pt x="388" y="749"/>
                  <a:pt x="388" y="758"/>
                </a:cubicBezTo>
                <a:lnTo>
                  <a:pt x="388" y="759"/>
                </a:lnTo>
                <a:close/>
                <a:moveTo>
                  <a:pt x="446" y="774"/>
                </a:moveTo>
                <a:lnTo>
                  <a:pt x="446" y="774"/>
                </a:lnTo>
                <a:cubicBezTo>
                  <a:pt x="437" y="774"/>
                  <a:pt x="430" y="767"/>
                  <a:pt x="430" y="758"/>
                </a:cubicBezTo>
                <a:cubicBezTo>
                  <a:pt x="430" y="749"/>
                  <a:pt x="437" y="742"/>
                  <a:pt x="446" y="742"/>
                </a:cubicBezTo>
                <a:cubicBezTo>
                  <a:pt x="455" y="742"/>
                  <a:pt x="463" y="749"/>
                  <a:pt x="463" y="758"/>
                </a:cubicBezTo>
                <a:cubicBezTo>
                  <a:pt x="463" y="767"/>
                  <a:pt x="455" y="774"/>
                  <a:pt x="446" y="774"/>
                </a:cubicBezTo>
                <a:close/>
                <a:moveTo>
                  <a:pt x="465" y="695"/>
                </a:moveTo>
                <a:lnTo>
                  <a:pt x="465" y="695"/>
                </a:lnTo>
                <a:lnTo>
                  <a:pt x="45" y="695"/>
                </a:lnTo>
                <a:lnTo>
                  <a:pt x="45" y="73"/>
                </a:lnTo>
                <a:lnTo>
                  <a:pt x="465" y="73"/>
                </a:lnTo>
                <a:lnTo>
                  <a:pt x="465" y="695"/>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1" name="Freeform 46"/>
          <p:cNvSpPr>
            <a:spLocks noEditPoints="1"/>
          </p:cNvSpPr>
          <p:nvPr/>
        </p:nvSpPr>
        <p:spPr bwMode="auto">
          <a:xfrm>
            <a:off x="7780423" y="3755232"/>
            <a:ext cx="576263" cy="463550"/>
          </a:xfrm>
          <a:custGeom>
            <a:avLst/>
            <a:gdLst>
              <a:gd name="T0" fmla="*/ 341 w 941"/>
              <a:gd name="T1" fmla="*/ 500 h 754"/>
              <a:gd name="T2" fmla="*/ 150 w 941"/>
              <a:gd name="T3" fmla="*/ 455 h 754"/>
              <a:gd name="T4" fmla="*/ 157 w 941"/>
              <a:gd name="T5" fmla="*/ 477 h 754"/>
              <a:gd name="T6" fmla="*/ 250 w 941"/>
              <a:gd name="T7" fmla="*/ 689 h 754"/>
              <a:gd name="T8" fmla="*/ 355 w 941"/>
              <a:gd name="T9" fmla="*/ 737 h 754"/>
              <a:gd name="T10" fmla="*/ 361 w 941"/>
              <a:gd name="T11" fmla="*/ 735 h 754"/>
              <a:gd name="T12" fmla="*/ 396 w 941"/>
              <a:gd name="T13" fmla="*/ 624 h 754"/>
              <a:gd name="T14" fmla="*/ 341 w 941"/>
              <a:gd name="T15" fmla="*/ 500 h 754"/>
              <a:gd name="T16" fmla="*/ 840 w 941"/>
              <a:gd name="T17" fmla="*/ 159 h 754"/>
              <a:gd name="T18" fmla="*/ 840 w 941"/>
              <a:gd name="T19" fmla="*/ 407 h 754"/>
              <a:gd name="T20" fmla="*/ 941 w 941"/>
              <a:gd name="T21" fmla="*/ 283 h 754"/>
              <a:gd name="T22" fmla="*/ 840 w 941"/>
              <a:gd name="T23" fmla="*/ 159 h 754"/>
              <a:gd name="T24" fmla="*/ 765 w 941"/>
              <a:gd name="T25" fmla="*/ 6 h 754"/>
              <a:gd name="T26" fmla="*/ 156 w 941"/>
              <a:gd name="T27" fmla="*/ 153 h 754"/>
              <a:gd name="T28" fmla="*/ 56 w 941"/>
              <a:gd name="T29" fmla="*/ 153 h 754"/>
              <a:gd name="T30" fmla="*/ 0 w 941"/>
              <a:gd name="T31" fmla="*/ 209 h 754"/>
              <a:gd name="T32" fmla="*/ 0 w 941"/>
              <a:gd name="T33" fmla="*/ 368 h 754"/>
              <a:gd name="T34" fmla="*/ 56 w 941"/>
              <a:gd name="T35" fmla="*/ 424 h 754"/>
              <a:gd name="T36" fmla="*/ 135 w 941"/>
              <a:gd name="T37" fmla="*/ 424 h 754"/>
              <a:gd name="T38" fmla="*/ 138 w 941"/>
              <a:gd name="T39" fmla="*/ 425 h 754"/>
              <a:gd name="T40" fmla="*/ 765 w 941"/>
              <a:gd name="T41" fmla="*/ 570 h 754"/>
              <a:gd name="T42" fmla="*/ 812 w 941"/>
              <a:gd name="T43" fmla="*/ 534 h 754"/>
              <a:gd name="T44" fmla="*/ 812 w 941"/>
              <a:gd name="T45" fmla="*/ 42 h 754"/>
              <a:gd name="T46" fmla="*/ 765 w 941"/>
              <a:gd name="T47" fmla="*/ 6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1" h="754">
                <a:moveTo>
                  <a:pt x="341" y="500"/>
                </a:moveTo>
                <a:lnTo>
                  <a:pt x="150" y="455"/>
                </a:lnTo>
                <a:cubicBezTo>
                  <a:pt x="152" y="462"/>
                  <a:pt x="154" y="469"/>
                  <a:pt x="157" y="477"/>
                </a:cubicBezTo>
                <a:lnTo>
                  <a:pt x="250" y="689"/>
                </a:lnTo>
                <a:cubicBezTo>
                  <a:pt x="269" y="732"/>
                  <a:pt x="316" y="754"/>
                  <a:pt x="355" y="737"/>
                </a:cubicBezTo>
                <a:lnTo>
                  <a:pt x="361" y="735"/>
                </a:lnTo>
                <a:cubicBezTo>
                  <a:pt x="400" y="718"/>
                  <a:pt x="415" y="668"/>
                  <a:pt x="396" y="624"/>
                </a:cubicBezTo>
                <a:lnTo>
                  <a:pt x="341" y="500"/>
                </a:lnTo>
                <a:close/>
                <a:moveTo>
                  <a:pt x="840" y="159"/>
                </a:moveTo>
                <a:lnTo>
                  <a:pt x="840" y="407"/>
                </a:lnTo>
                <a:cubicBezTo>
                  <a:pt x="898" y="394"/>
                  <a:pt x="941" y="344"/>
                  <a:pt x="941" y="283"/>
                </a:cubicBezTo>
                <a:cubicBezTo>
                  <a:pt x="941" y="222"/>
                  <a:pt x="898" y="171"/>
                  <a:pt x="840" y="159"/>
                </a:cubicBezTo>
                <a:close/>
                <a:moveTo>
                  <a:pt x="765" y="6"/>
                </a:moveTo>
                <a:lnTo>
                  <a:pt x="156" y="153"/>
                </a:lnTo>
                <a:lnTo>
                  <a:pt x="56" y="153"/>
                </a:lnTo>
                <a:cubicBezTo>
                  <a:pt x="25" y="153"/>
                  <a:pt x="0" y="178"/>
                  <a:pt x="0" y="209"/>
                </a:cubicBezTo>
                <a:lnTo>
                  <a:pt x="0" y="368"/>
                </a:lnTo>
                <a:cubicBezTo>
                  <a:pt x="0" y="399"/>
                  <a:pt x="25" y="424"/>
                  <a:pt x="56" y="424"/>
                </a:cubicBezTo>
                <a:lnTo>
                  <a:pt x="135" y="424"/>
                </a:lnTo>
                <a:cubicBezTo>
                  <a:pt x="136" y="424"/>
                  <a:pt x="137" y="425"/>
                  <a:pt x="138" y="425"/>
                </a:cubicBezTo>
                <a:lnTo>
                  <a:pt x="765" y="570"/>
                </a:lnTo>
                <a:cubicBezTo>
                  <a:pt x="790" y="576"/>
                  <a:pt x="812" y="560"/>
                  <a:pt x="812" y="534"/>
                </a:cubicBezTo>
                <a:lnTo>
                  <a:pt x="812" y="42"/>
                </a:lnTo>
                <a:cubicBezTo>
                  <a:pt x="812" y="16"/>
                  <a:pt x="790" y="0"/>
                  <a:pt x="765" y="6"/>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2" name="Freeform 47"/>
          <p:cNvSpPr>
            <a:spLocks noEditPoints="1"/>
          </p:cNvSpPr>
          <p:nvPr/>
        </p:nvSpPr>
        <p:spPr bwMode="auto">
          <a:xfrm>
            <a:off x="7834398" y="4555332"/>
            <a:ext cx="431800" cy="560388"/>
          </a:xfrm>
          <a:custGeom>
            <a:avLst/>
            <a:gdLst>
              <a:gd name="T0" fmla="*/ 588 w 706"/>
              <a:gd name="T1" fmla="*/ 49 h 913"/>
              <a:gd name="T2" fmla="*/ 411 w 706"/>
              <a:gd name="T3" fmla="*/ 416 h 913"/>
              <a:gd name="T4" fmla="*/ 302 w 706"/>
              <a:gd name="T5" fmla="*/ 509 h 913"/>
              <a:gd name="T6" fmla="*/ 187 w 706"/>
              <a:gd name="T7" fmla="*/ 416 h 913"/>
              <a:gd name="T8" fmla="*/ 361 w 706"/>
              <a:gd name="T9" fmla="*/ 832 h 913"/>
              <a:gd name="T10" fmla="*/ 399 w 706"/>
              <a:gd name="T11" fmla="*/ 872 h 913"/>
              <a:gd name="T12" fmla="*/ 318 w 706"/>
              <a:gd name="T13" fmla="*/ 872 h 913"/>
              <a:gd name="T14" fmla="*/ 355 w 706"/>
              <a:gd name="T15" fmla="*/ 832 h 913"/>
              <a:gd name="T16" fmla="*/ 197 w 706"/>
              <a:gd name="T17" fmla="*/ 872 h 913"/>
              <a:gd name="T18" fmla="*/ 116 w 706"/>
              <a:gd name="T19" fmla="*/ 872 h 913"/>
              <a:gd name="T20" fmla="*/ 131 w 706"/>
              <a:gd name="T21" fmla="*/ 821 h 913"/>
              <a:gd name="T22" fmla="*/ 319 w 706"/>
              <a:gd name="T23" fmla="*/ 640 h 913"/>
              <a:gd name="T24" fmla="*/ 172 w 706"/>
              <a:gd name="T25" fmla="*/ 555 h 913"/>
              <a:gd name="T26" fmla="*/ 537 w 706"/>
              <a:gd name="T27" fmla="*/ 620 h 913"/>
              <a:gd name="T28" fmla="*/ 391 w 706"/>
              <a:gd name="T29" fmla="*/ 777 h 913"/>
              <a:gd name="T30" fmla="*/ 591 w 706"/>
              <a:gd name="T31" fmla="*/ 839 h 913"/>
              <a:gd name="T32" fmla="*/ 569 w 706"/>
              <a:gd name="T33" fmla="*/ 913 h 913"/>
              <a:gd name="T34" fmla="*/ 531 w 706"/>
              <a:gd name="T35" fmla="*/ 858 h 913"/>
              <a:gd name="T36" fmla="*/ 620 w 706"/>
              <a:gd name="T37" fmla="*/ 434 h 913"/>
              <a:gd name="T38" fmla="*/ 603 w 706"/>
              <a:gd name="T39" fmla="*/ 515 h 913"/>
              <a:gd name="T40" fmla="*/ 593 w 706"/>
              <a:gd name="T41" fmla="*/ 605 h 913"/>
              <a:gd name="T42" fmla="*/ 663 w 706"/>
              <a:gd name="T43" fmla="*/ 434 h 913"/>
              <a:gd name="T44" fmla="*/ 582 w 706"/>
              <a:gd name="T45" fmla="*/ 389 h 913"/>
              <a:gd name="T46" fmla="*/ 86 w 706"/>
              <a:gd name="T47" fmla="*/ 434 h 913"/>
              <a:gd name="T48" fmla="*/ 124 w 706"/>
              <a:gd name="T49" fmla="*/ 389 h 913"/>
              <a:gd name="T50" fmla="*/ 44 w 706"/>
              <a:gd name="T51" fmla="*/ 434 h 913"/>
              <a:gd name="T52" fmla="*/ 113 w 706"/>
              <a:gd name="T53" fmla="*/ 605 h 913"/>
              <a:gd name="T54" fmla="*/ 103 w 706"/>
              <a:gd name="T55" fmla="*/ 515 h 913"/>
              <a:gd name="T56" fmla="*/ 218 w 706"/>
              <a:gd name="T57" fmla="*/ 109 h 913"/>
              <a:gd name="T58" fmla="*/ 218 w 706"/>
              <a:gd name="T59" fmla="*/ 141 h 913"/>
              <a:gd name="T60" fmla="*/ 505 w 706"/>
              <a:gd name="T61" fmla="*/ 109 h 913"/>
              <a:gd name="T62" fmla="*/ 260 w 706"/>
              <a:gd name="T63" fmla="*/ 285 h 913"/>
              <a:gd name="T64" fmla="*/ 260 w 706"/>
              <a:gd name="T65" fmla="*/ 318 h 913"/>
              <a:gd name="T66" fmla="*/ 463 w 706"/>
              <a:gd name="T67" fmla="*/ 285 h 913"/>
              <a:gd name="T68" fmla="*/ 237 w 706"/>
              <a:gd name="T69" fmla="*/ 193 h 913"/>
              <a:gd name="T70" fmla="*/ 237 w 706"/>
              <a:gd name="T71" fmla="*/ 226 h 913"/>
              <a:gd name="T72" fmla="*/ 486 w 706"/>
              <a:gd name="T73" fmla="*/ 19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6" h="913">
                <a:moveTo>
                  <a:pt x="116" y="49"/>
                </a:moveTo>
                <a:cubicBezTo>
                  <a:pt x="272" y="3"/>
                  <a:pt x="429" y="0"/>
                  <a:pt x="588" y="49"/>
                </a:cubicBezTo>
                <a:cubicBezTo>
                  <a:pt x="579" y="191"/>
                  <a:pt x="558" y="314"/>
                  <a:pt x="525" y="416"/>
                </a:cubicBezTo>
                <a:lnTo>
                  <a:pt x="411" y="416"/>
                </a:lnTo>
                <a:lnTo>
                  <a:pt x="411" y="509"/>
                </a:lnTo>
                <a:lnTo>
                  <a:pt x="302" y="509"/>
                </a:lnTo>
                <a:lnTo>
                  <a:pt x="302" y="416"/>
                </a:lnTo>
                <a:lnTo>
                  <a:pt x="187" y="416"/>
                </a:lnTo>
                <a:cubicBezTo>
                  <a:pt x="155" y="314"/>
                  <a:pt x="128" y="199"/>
                  <a:pt x="116" y="49"/>
                </a:cubicBezTo>
                <a:close/>
                <a:moveTo>
                  <a:pt x="361" y="832"/>
                </a:moveTo>
                <a:lnTo>
                  <a:pt x="361" y="832"/>
                </a:lnTo>
                <a:cubicBezTo>
                  <a:pt x="382" y="833"/>
                  <a:pt x="399" y="851"/>
                  <a:pt x="399" y="872"/>
                </a:cubicBezTo>
                <a:cubicBezTo>
                  <a:pt x="399" y="895"/>
                  <a:pt x="381" y="913"/>
                  <a:pt x="358" y="913"/>
                </a:cubicBezTo>
                <a:cubicBezTo>
                  <a:pt x="336" y="913"/>
                  <a:pt x="318" y="895"/>
                  <a:pt x="318" y="872"/>
                </a:cubicBezTo>
                <a:cubicBezTo>
                  <a:pt x="318" y="851"/>
                  <a:pt x="335" y="833"/>
                  <a:pt x="356" y="832"/>
                </a:cubicBezTo>
                <a:lnTo>
                  <a:pt x="355" y="832"/>
                </a:lnTo>
                <a:cubicBezTo>
                  <a:pt x="299" y="832"/>
                  <a:pt x="246" y="841"/>
                  <a:pt x="194" y="858"/>
                </a:cubicBezTo>
                <a:cubicBezTo>
                  <a:pt x="196" y="862"/>
                  <a:pt x="197" y="867"/>
                  <a:pt x="197" y="872"/>
                </a:cubicBezTo>
                <a:cubicBezTo>
                  <a:pt x="197" y="895"/>
                  <a:pt x="179" y="913"/>
                  <a:pt x="157" y="913"/>
                </a:cubicBezTo>
                <a:cubicBezTo>
                  <a:pt x="134" y="913"/>
                  <a:pt x="116" y="895"/>
                  <a:pt x="116" y="872"/>
                </a:cubicBezTo>
                <a:cubicBezTo>
                  <a:pt x="116" y="857"/>
                  <a:pt x="125" y="844"/>
                  <a:pt x="138" y="837"/>
                </a:cubicBezTo>
                <a:lnTo>
                  <a:pt x="131" y="821"/>
                </a:lnTo>
                <a:cubicBezTo>
                  <a:pt x="191" y="796"/>
                  <a:pt x="254" y="781"/>
                  <a:pt x="319" y="777"/>
                </a:cubicBezTo>
                <a:lnTo>
                  <a:pt x="319" y="640"/>
                </a:lnTo>
                <a:cubicBezTo>
                  <a:pt x="270" y="638"/>
                  <a:pt x="221" y="631"/>
                  <a:pt x="172" y="620"/>
                </a:cubicBezTo>
                <a:cubicBezTo>
                  <a:pt x="172" y="593"/>
                  <a:pt x="172" y="581"/>
                  <a:pt x="172" y="555"/>
                </a:cubicBezTo>
                <a:cubicBezTo>
                  <a:pt x="294" y="555"/>
                  <a:pt x="416" y="555"/>
                  <a:pt x="537" y="555"/>
                </a:cubicBezTo>
                <a:cubicBezTo>
                  <a:pt x="537" y="581"/>
                  <a:pt x="537" y="593"/>
                  <a:pt x="537" y="620"/>
                </a:cubicBezTo>
                <a:cubicBezTo>
                  <a:pt x="488" y="631"/>
                  <a:pt x="440" y="637"/>
                  <a:pt x="391" y="640"/>
                </a:cubicBezTo>
                <a:lnTo>
                  <a:pt x="391" y="777"/>
                </a:lnTo>
                <a:cubicBezTo>
                  <a:pt x="458" y="781"/>
                  <a:pt x="526" y="795"/>
                  <a:pt x="598" y="821"/>
                </a:cubicBezTo>
                <a:lnTo>
                  <a:pt x="591" y="839"/>
                </a:lnTo>
                <a:cubicBezTo>
                  <a:pt x="602" y="846"/>
                  <a:pt x="609" y="858"/>
                  <a:pt x="609" y="872"/>
                </a:cubicBezTo>
                <a:cubicBezTo>
                  <a:pt x="609" y="895"/>
                  <a:pt x="591" y="913"/>
                  <a:pt x="569" y="913"/>
                </a:cubicBezTo>
                <a:cubicBezTo>
                  <a:pt x="547" y="913"/>
                  <a:pt x="528" y="895"/>
                  <a:pt x="528" y="872"/>
                </a:cubicBezTo>
                <a:cubicBezTo>
                  <a:pt x="528" y="867"/>
                  <a:pt x="529" y="863"/>
                  <a:pt x="531" y="858"/>
                </a:cubicBezTo>
                <a:cubicBezTo>
                  <a:pt x="472" y="841"/>
                  <a:pt x="415" y="833"/>
                  <a:pt x="361" y="832"/>
                </a:cubicBezTo>
                <a:close/>
                <a:moveTo>
                  <a:pt x="620" y="434"/>
                </a:moveTo>
                <a:lnTo>
                  <a:pt x="620" y="434"/>
                </a:lnTo>
                <a:cubicBezTo>
                  <a:pt x="618" y="466"/>
                  <a:pt x="612" y="492"/>
                  <a:pt x="603" y="515"/>
                </a:cubicBezTo>
                <a:cubicBezTo>
                  <a:pt x="594" y="539"/>
                  <a:pt x="580" y="559"/>
                  <a:pt x="564" y="575"/>
                </a:cubicBezTo>
                <a:lnTo>
                  <a:pt x="593" y="605"/>
                </a:lnTo>
                <a:cubicBezTo>
                  <a:pt x="614" y="585"/>
                  <a:pt x="630" y="561"/>
                  <a:pt x="643" y="531"/>
                </a:cubicBezTo>
                <a:cubicBezTo>
                  <a:pt x="653" y="504"/>
                  <a:pt x="660" y="472"/>
                  <a:pt x="663" y="434"/>
                </a:cubicBezTo>
                <a:cubicBezTo>
                  <a:pt x="686" y="428"/>
                  <a:pt x="705" y="413"/>
                  <a:pt x="706" y="389"/>
                </a:cubicBezTo>
                <a:lnTo>
                  <a:pt x="582" y="389"/>
                </a:lnTo>
                <a:cubicBezTo>
                  <a:pt x="581" y="413"/>
                  <a:pt x="598" y="428"/>
                  <a:pt x="620" y="434"/>
                </a:cubicBezTo>
                <a:close/>
                <a:moveTo>
                  <a:pt x="86" y="434"/>
                </a:moveTo>
                <a:lnTo>
                  <a:pt x="86" y="434"/>
                </a:lnTo>
                <a:cubicBezTo>
                  <a:pt x="108" y="428"/>
                  <a:pt x="126" y="413"/>
                  <a:pt x="124" y="389"/>
                </a:cubicBezTo>
                <a:lnTo>
                  <a:pt x="0" y="389"/>
                </a:lnTo>
                <a:cubicBezTo>
                  <a:pt x="2" y="413"/>
                  <a:pt x="21" y="428"/>
                  <a:pt x="44" y="434"/>
                </a:cubicBezTo>
                <a:cubicBezTo>
                  <a:pt x="46" y="472"/>
                  <a:pt x="53" y="504"/>
                  <a:pt x="64" y="531"/>
                </a:cubicBezTo>
                <a:cubicBezTo>
                  <a:pt x="76" y="561"/>
                  <a:pt x="93" y="585"/>
                  <a:pt x="113" y="605"/>
                </a:cubicBezTo>
                <a:lnTo>
                  <a:pt x="143" y="575"/>
                </a:lnTo>
                <a:cubicBezTo>
                  <a:pt x="126" y="559"/>
                  <a:pt x="113" y="539"/>
                  <a:pt x="103" y="515"/>
                </a:cubicBezTo>
                <a:cubicBezTo>
                  <a:pt x="94" y="492"/>
                  <a:pt x="88" y="466"/>
                  <a:pt x="86" y="434"/>
                </a:cubicBezTo>
                <a:close/>
                <a:moveTo>
                  <a:pt x="218" y="109"/>
                </a:moveTo>
                <a:lnTo>
                  <a:pt x="218" y="109"/>
                </a:lnTo>
                <a:lnTo>
                  <a:pt x="218" y="141"/>
                </a:lnTo>
                <a:lnTo>
                  <a:pt x="505" y="141"/>
                </a:lnTo>
                <a:lnTo>
                  <a:pt x="505" y="109"/>
                </a:lnTo>
                <a:lnTo>
                  <a:pt x="218" y="109"/>
                </a:lnTo>
                <a:close/>
                <a:moveTo>
                  <a:pt x="260" y="285"/>
                </a:moveTo>
                <a:lnTo>
                  <a:pt x="260" y="285"/>
                </a:lnTo>
                <a:lnTo>
                  <a:pt x="260" y="318"/>
                </a:lnTo>
                <a:lnTo>
                  <a:pt x="463" y="318"/>
                </a:lnTo>
                <a:lnTo>
                  <a:pt x="463" y="285"/>
                </a:lnTo>
                <a:lnTo>
                  <a:pt x="260" y="285"/>
                </a:lnTo>
                <a:close/>
                <a:moveTo>
                  <a:pt x="237" y="193"/>
                </a:moveTo>
                <a:lnTo>
                  <a:pt x="237" y="193"/>
                </a:lnTo>
                <a:lnTo>
                  <a:pt x="237" y="226"/>
                </a:lnTo>
                <a:lnTo>
                  <a:pt x="486" y="226"/>
                </a:lnTo>
                <a:lnTo>
                  <a:pt x="486" y="193"/>
                </a:lnTo>
                <a:lnTo>
                  <a:pt x="237" y="193"/>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3" name="Freeform 48"/>
          <p:cNvSpPr>
            <a:spLocks noEditPoints="1"/>
          </p:cNvSpPr>
          <p:nvPr/>
        </p:nvSpPr>
        <p:spPr bwMode="auto">
          <a:xfrm>
            <a:off x="4926098" y="2194720"/>
            <a:ext cx="558800" cy="430213"/>
          </a:xfrm>
          <a:custGeom>
            <a:avLst/>
            <a:gdLst>
              <a:gd name="T0" fmla="*/ 42 w 910"/>
              <a:gd name="T1" fmla="*/ 459 h 701"/>
              <a:gd name="T2" fmla="*/ 0 w 910"/>
              <a:gd name="T3" fmla="*/ 660 h 701"/>
              <a:gd name="T4" fmla="*/ 200 w 910"/>
              <a:gd name="T5" fmla="*/ 701 h 701"/>
              <a:gd name="T6" fmla="*/ 242 w 910"/>
              <a:gd name="T7" fmla="*/ 501 h 701"/>
              <a:gd name="T8" fmla="*/ 534 w 910"/>
              <a:gd name="T9" fmla="*/ 459 h 701"/>
              <a:gd name="T10" fmla="*/ 376 w 910"/>
              <a:gd name="T11" fmla="*/ 459 h 701"/>
              <a:gd name="T12" fmla="*/ 334 w 910"/>
              <a:gd name="T13" fmla="*/ 660 h 701"/>
              <a:gd name="T14" fmla="*/ 534 w 910"/>
              <a:gd name="T15" fmla="*/ 701 h 701"/>
              <a:gd name="T16" fmla="*/ 576 w 910"/>
              <a:gd name="T17" fmla="*/ 501 h 701"/>
              <a:gd name="T18" fmla="*/ 868 w 910"/>
              <a:gd name="T19" fmla="*/ 459 h 701"/>
              <a:gd name="T20" fmla="*/ 710 w 910"/>
              <a:gd name="T21" fmla="*/ 459 h 701"/>
              <a:gd name="T22" fmla="*/ 668 w 910"/>
              <a:gd name="T23" fmla="*/ 660 h 701"/>
              <a:gd name="T24" fmla="*/ 868 w 910"/>
              <a:gd name="T25" fmla="*/ 701 h 701"/>
              <a:gd name="T26" fmla="*/ 910 w 910"/>
              <a:gd name="T27" fmla="*/ 501 h 701"/>
              <a:gd name="T28" fmla="*/ 534 w 910"/>
              <a:gd name="T29" fmla="*/ 267 h 701"/>
              <a:gd name="T30" fmla="*/ 702 w 910"/>
              <a:gd name="T31" fmla="*/ 435 h 701"/>
              <a:gd name="T32" fmla="*/ 777 w 910"/>
              <a:gd name="T33" fmla="*/ 434 h 701"/>
              <a:gd name="T34" fmla="*/ 534 w 910"/>
              <a:gd name="T35" fmla="*/ 267 h 701"/>
              <a:gd name="T36" fmla="*/ 339 w 910"/>
              <a:gd name="T37" fmla="*/ 220 h 701"/>
              <a:gd name="T38" fmla="*/ 343 w 910"/>
              <a:gd name="T39" fmla="*/ 226 h 701"/>
              <a:gd name="T40" fmla="*/ 352 w 910"/>
              <a:gd name="T41" fmla="*/ 234 h 701"/>
              <a:gd name="T42" fmla="*/ 358 w 910"/>
              <a:gd name="T43" fmla="*/ 238 h 701"/>
              <a:gd name="T44" fmla="*/ 366 w 910"/>
              <a:gd name="T45" fmla="*/ 241 h 701"/>
              <a:gd name="T46" fmla="*/ 376 w 910"/>
              <a:gd name="T47" fmla="*/ 242 h 701"/>
              <a:gd name="T48" fmla="*/ 544 w 910"/>
              <a:gd name="T49" fmla="*/ 241 h 701"/>
              <a:gd name="T50" fmla="*/ 552 w 910"/>
              <a:gd name="T51" fmla="*/ 238 h 701"/>
              <a:gd name="T52" fmla="*/ 561 w 910"/>
              <a:gd name="T53" fmla="*/ 233 h 701"/>
              <a:gd name="T54" fmla="*/ 568 w 910"/>
              <a:gd name="T55" fmla="*/ 225 h 701"/>
              <a:gd name="T56" fmla="*/ 576 w 910"/>
              <a:gd name="T57" fmla="*/ 200 h 701"/>
              <a:gd name="T58" fmla="*/ 534 w 910"/>
              <a:gd name="T59" fmla="*/ 0 h 701"/>
              <a:gd name="T60" fmla="*/ 334 w 910"/>
              <a:gd name="T61" fmla="*/ 42 h 701"/>
              <a:gd name="T62" fmla="*/ 339 w 910"/>
              <a:gd name="T63" fmla="*/ 220 h 701"/>
              <a:gd name="T64" fmla="*/ 361 w 910"/>
              <a:gd name="T65" fmla="*/ 265 h 701"/>
              <a:gd name="T66" fmla="*/ 318 w 910"/>
              <a:gd name="T67" fmla="*/ 233 h 701"/>
              <a:gd name="T68" fmla="*/ 192 w 910"/>
              <a:gd name="T69" fmla="*/ 434 h 701"/>
              <a:gd name="T70" fmla="*/ 485 w 910"/>
              <a:gd name="T71" fmla="*/ 434 h 701"/>
              <a:gd name="T72" fmla="*/ 485 w 910"/>
              <a:gd name="T73" fmla="*/ 267 h 701"/>
              <a:gd name="T74" fmla="*/ 425 w 910"/>
              <a:gd name="T75" fmla="*/ 43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10" h="701">
                <a:moveTo>
                  <a:pt x="200" y="459"/>
                </a:moveTo>
                <a:lnTo>
                  <a:pt x="42" y="459"/>
                </a:lnTo>
                <a:cubicBezTo>
                  <a:pt x="19" y="459"/>
                  <a:pt x="0" y="478"/>
                  <a:pt x="0" y="501"/>
                </a:cubicBezTo>
                <a:lnTo>
                  <a:pt x="0" y="660"/>
                </a:lnTo>
                <a:cubicBezTo>
                  <a:pt x="0" y="683"/>
                  <a:pt x="19" y="701"/>
                  <a:pt x="42" y="701"/>
                </a:cubicBezTo>
                <a:lnTo>
                  <a:pt x="200" y="701"/>
                </a:lnTo>
                <a:cubicBezTo>
                  <a:pt x="223" y="701"/>
                  <a:pt x="242" y="683"/>
                  <a:pt x="242" y="660"/>
                </a:cubicBezTo>
                <a:lnTo>
                  <a:pt x="242" y="501"/>
                </a:lnTo>
                <a:cubicBezTo>
                  <a:pt x="242" y="478"/>
                  <a:pt x="223" y="459"/>
                  <a:pt x="200" y="459"/>
                </a:cubicBezTo>
                <a:close/>
                <a:moveTo>
                  <a:pt x="534" y="459"/>
                </a:moveTo>
                <a:lnTo>
                  <a:pt x="534" y="459"/>
                </a:lnTo>
                <a:lnTo>
                  <a:pt x="376" y="459"/>
                </a:lnTo>
                <a:cubicBezTo>
                  <a:pt x="353" y="459"/>
                  <a:pt x="334" y="478"/>
                  <a:pt x="334" y="501"/>
                </a:cubicBezTo>
                <a:lnTo>
                  <a:pt x="334" y="660"/>
                </a:lnTo>
                <a:cubicBezTo>
                  <a:pt x="334" y="683"/>
                  <a:pt x="353" y="701"/>
                  <a:pt x="376" y="701"/>
                </a:cubicBezTo>
                <a:lnTo>
                  <a:pt x="534" y="701"/>
                </a:lnTo>
                <a:cubicBezTo>
                  <a:pt x="557" y="701"/>
                  <a:pt x="576" y="683"/>
                  <a:pt x="576" y="660"/>
                </a:cubicBezTo>
                <a:lnTo>
                  <a:pt x="576" y="501"/>
                </a:lnTo>
                <a:cubicBezTo>
                  <a:pt x="576" y="478"/>
                  <a:pt x="557" y="459"/>
                  <a:pt x="534" y="459"/>
                </a:cubicBezTo>
                <a:close/>
                <a:moveTo>
                  <a:pt x="868" y="459"/>
                </a:moveTo>
                <a:lnTo>
                  <a:pt x="868" y="459"/>
                </a:lnTo>
                <a:lnTo>
                  <a:pt x="710" y="459"/>
                </a:lnTo>
                <a:cubicBezTo>
                  <a:pt x="687" y="459"/>
                  <a:pt x="668" y="478"/>
                  <a:pt x="668" y="501"/>
                </a:cubicBezTo>
                <a:lnTo>
                  <a:pt x="668" y="660"/>
                </a:lnTo>
                <a:cubicBezTo>
                  <a:pt x="668" y="683"/>
                  <a:pt x="687" y="701"/>
                  <a:pt x="710" y="701"/>
                </a:cubicBezTo>
                <a:lnTo>
                  <a:pt x="868" y="701"/>
                </a:lnTo>
                <a:cubicBezTo>
                  <a:pt x="891" y="701"/>
                  <a:pt x="910" y="683"/>
                  <a:pt x="910" y="660"/>
                </a:cubicBezTo>
                <a:lnTo>
                  <a:pt x="910" y="501"/>
                </a:lnTo>
                <a:cubicBezTo>
                  <a:pt x="910" y="478"/>
                  <a:pt x="891" y="459"/>
                  <a:pt x="868" y="459"/>
                </a:cubicBezTo>
                <a:close/>
                <a:moveTo>
                  <a:pt x="534" y="267"/>
                </a:moveTo>
                <a:lnTo>
                  <a:pt x="534" y="267"/>
                </a:lnTo>
                <a:lnTo>
                  <a:pt x="702" y="435"/>
                </a:lnTo>
                <a:cubicBezTo>
                  <a:pt x="704" y="435"/>
                  <a:pt x="707" y="434"/>
                  <a:pt x="710" y="434"/>
                </a:cubicBezTo>
                <a:lnTo>
                  <a:pt x="777" y="434"/>
                </a:lnTo>
                <a:lnTo>
                  <a:pt x="585" y="243"/>
                </a:lnTo>
                <a:cubicBezTo>
                  <a:pt x="573" y="258"/>
                  <a:pt x="555" y="267"/>
                  <a:pt x="534" y="267"/>
                </a:cubicBezTo>
                <a:close/>
                <a:moveTo>
                  <a:pt x="339" y="220"/>
                </a:moveTo>
                <a:lnTo>
                  <a:pt x="339" y="220"/>
                </a:lnTo>
                <a:cubicBezTo>
                  <a:pt x="340" y="222"/>
                  <a:pt x="341" y="224"/>
                  <a:pt x="342" y="225"/>
                </a:cubicBezTo>
                <a:cubicBezTo>
                  <a:pt x="343" y="225"/>
                  <a:pt x="343" y="226"/>
                  <a:pt x="343" y="226"/>
                </a:cubicBezTo>
                <a:cubicBezTo>
                  <a:pt x="345" y="229"/>
                  <a:pt x="348" y="231"/>
                  <a:pt x="350" y="233"/>
                </a:cubicBezTo>
                <a:cubicBezTo>
                  <a:pt x="351" y="234"/>
                  <a:pt x="351" y="234"/>
                  <a:pt x="352" y="234"/>
                </a:cubicBezTo>
                <a:cubicBezTo>
                  <a:pt x="353" y="235"/>
                  <a:pt x="354" y="236"/>
                  <a:pt x="355" y="236"/>
                </a:cubicBezTo>
                <a:cubicBezTo>
                  <a:pt x="356" y="237"/>
                  <a:pt x="357" y="238"/>
                  <a:pt x="358" y="238"/>
                </a:cubicBezTo>
                <a:cubicBezTo>
                  <a:pt x="359" y="239"/>
                  <a:pt x="360" y="239"/>
                  <a:pt x="361" y="239"/>
                </a:cubicBezTo>
                <a:cubicBezTo>
                  <a:pt x="363" y="240"/>
                  <a:pt x="364" y="240"/>
                  <a:pt x="366" y="241"/>
                </a:cubicBezTo>
                <a:cubicBezTo>
                  <a:pt x="366" y="241"/>
                  <a:pt x="367" y="241"/>
                  <a:pt x="368" y="241"/>
                </a:cubicBezTo>
                <a:cubicBezTo>
                  <a:pt x="371" y="242"/>
                  <a:pt x="373" y="242"/>
                  <a:pt x="376" y="242"/>
                </a:cubicBezTo>
                <a:lnTo>
                  <a:pt x="534" y="242"/>
                </a:lnTo>
                <a:cubicBezTo>
                  <a:pt x="538" y="242"/>
                  <a:pt x="541" y="242"/>
                  <a:pt x="544" y="241"/>
                </a:cubicBezTo>
                <a:cubicBezTo>
                  <a:pt x="544" y="241"/>
                  <a:pt x="545" y="241"/>
                  <a:pt x="546" y="240"/>
                </a:cubicBezTo>
                <a:cubicBezTo>
                  <a:pt x="548" y="240"/>
                  <a:pt x="550" y="239"/>
                  <a:pt x="552" y="238"/>
                </a:cubicBezTo>
                <a:cubicBezTo>
                  <a:pt x="553" y="237"/>
                  <a:pt x="554" y="237"/>
                  <a:pt x="554" y="237"/>
                </a:cubicBezTo>
                <a:cubicBezTo>
                  <a:pt x="557" y="236"/>
                  <a:pt x="559" y="234"/>
                  <a:pt x="561" y="233"/>
                </a:cubicBezTo>
                <a:cubicBezTo>
                  <a:pt x="561" y="232"/>
                  <a:pt x="561" y="232"/>
                  <a:pt x="562" y="232"/>
                </a:cubicBezTo>
                <a:cubicBezTo>
                  <a:pt x="564" y="230"/>
                  <a:pt x="566" y="228"/>
                  <a:pt x="568" y="225"/>
                </a:cubicBezTo>
                <a:lnTo>
                  <a:pt x="568" y="225"/>
                </a:lnTo>
                <a:cubicBezTo>
                  <a:pt x="573" y="218"/>
                  <a:pt x="576" y="210"/>
                  <a:pt x="576" y="200"/>
                </a:cubicBezTo>
                <a:lnTo>
                  <a:pt x="576" y="42"/>
                </a:lnTo>
                <a:cubicBezTo>
                  <a:pt x="576" y="19"/>
                  <a:pt x="557" y="0"/>
                  <a:pt x="534" y="0"/>
                </a:cubicBezTo>
                <a:lnTo>
                  <a:pt x="376" y="0"/>
                </a:lnTo>
                <a:cubicBezTo>
                  <a:pt x="353" y="0"/>
                  <a:pt x="334" y="19"/>
                  <a:pt x="334" y="42"/>
                </a:cubicBezTo>
                <a:lnTo>
                  <a:pt x="334" y="200"/>
                </a:lnTo>
                <a:cubicBezTo>
                  <a:pt x="334" y="207"/>
                  <a:pt x="336" y="214"/>
                  <a:pt x="339" y="220"/>
                </a:cubicBezTo>
                <a:cubicBezTo>
                  <a:pt x="339" y="220"/>
                  <a:pt x="339" y="220"/>
                  <a:pt x="339" y="220"/>
                </a:cubicBezTo>
                <a:close/>
                <a:moveTo>
                  <a:pt x="361" y="265"/>
                </a:moveTo>
                <a:lnTo>
                  <a:pt x="361" y="265"/>
                </a:lnTo>
                <a:cubicBezTo>
                  <a:pt x="342" y="261"/>
                  <a:pt x="327" y="249"/>
                  <a:pt x="318" y="233"/>
                </a:cubicBezTo>
                <a:lnTo>
                  <a:pt x="117" y="434"/>
                </a:lnTo>
                <a:lnTo>
                  <a:pt x="192" y="434"/>
                </a:lnTo>
                <a:lnTo>
                  <a:pt x="361" y="265"/>
                </a:lnTo>
                <a:close/>
                <a:moveTo>
                  <a:pt x="485" y="434"/>
                </a:moveTo>
                <a:lnTo>
                  <a:pt x="485" y="434"/>
                </a:lnTo>
                <a:lnTo>
                  <a:pt x="485" y="267"/>
                </a:lnTo>
                <a:lnTo>
                  <a:pt x="425" y="267"/>
                </a:lnTo>
                <a:lnTo>
                  <a:pt x="425" y="434"/>
                </a:lnTo>
                <a:lnTo>
                  <a:pt x="485" y="434"/>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4" name="Freeform 49"/>
          <p:cNvSpPr>
            <a:spLocks noEditPoints="1"/>
          </p:cNvSpPr>
          <p:nvPr/>
        </p:nvSpPr>
        <p:spPr bwMode="auto">
          <a:xfrm>
            <a:off x="7791535" y="5539582"/>
            <a:ext cx="517525" cy="392113"/>
          </a:xfrm>
          <a:custGeom>
            <a:avLst/>
            <a:gdLst>
              <a:gd name="T0" fmla="*/ 228 w 844"/>
              <a:gd name="T1" fmla="*/ 536 h 639"/>
              <a:gd name="T2" fmla="*/ 383 w 844"/>
              <a:gd name="T3" fmla="*/ 639 h 639"/>
              <a:gd name="T4" fmla="*/ 508 w 844"/>
              <a:gd name="T5" fmla="*/ 172 h 639"/>
              <a:gd name="T6" fmla="*/ 843 w 844"/>
              <a:gd name="T7" fmla="*/ 119 h 639"/>
              <a:gd name="T8" fmla="*/ 508 w 844"/>
              <a:gd name="T9" fmla="*/ 66 h 639"/>
              <a:gd name="T10" fmla="*/ 50 w 844"/>
              <a:gd name="T11" fmla="*/ 132 h 639"/>
              <a:gd name="T12" fmla="*/ 336 w 844"/>
              <a:gd name="T13" fmla="*/ 133 h 639"/>
              <a:gd name="T14" fmla="*/ 336 w 844"/>
              <a:gd name="T15" fmla="*/ 26 h 639"/>
              <a:gd name="T16" fmla="*/ 50 w 844"/>
              <a:gd name="T17" fmla="*/ 132 h 639"/>
              <a:gd name="T18" fmla="*/ 53 w 844"/>
              <a:gd name="T19" fmla="*/ 237 h 639"/>
              <a:gd name="T20" fmla="*/ 252 w 844"/>
              <a:gd name="T21" fmla="*/ 260 h 639"/>
              <a:gd name="T22" fmla="*/ 336 w 844"/>
              <a:gd name="T23" fmla="*/ 237 h 639"/>
              <a:gd name="T24" fmla="*/ 369 w 844"/>
              <a:gd name="T25" fmla="*/ 150 h 639"/>
              <a:gd name="T26" fmla="*/ 20 w 844"/>
              <a:gd name="T27" fmla="*/ 151 h 639"/>
              <a:gd name="T28" fmla="*/ 574 w 844"/>
              <a:gd name="T29" fmla="*/ 339 h 639"/>
              <a:gd name="T30" fmla="*/ 567 w 844"/>
              <a:gd name="T31" fmla="*/ 327 h 639"/>
              <a:gd name="T32" fmla="*/ 355 w 844"/>
              <a:gd name="T33" fmla="*/ 271 h 639"/>
              <a:gd name="T34" fmla="*/ 198 w 844"/>
              <a:gd name="T35" fmla="*/ 329 h 639"/>
              <a:gd name="T36" fmla="*/ 190 w 844"/>
              <a:gd name="T37" fmla="*/ 343 h 639"/>
              <a:gd name="T38" fmla="*/ 190 w 844"/>
              <a:gd name="T39" fmla="*/ 358 h 639"/>
              <a:gd name="T40" fmla="*/ 195 w 844"/>
              <a:gd name="T41" fmla="*/ 368 h 639"/>
              <a:gd name="T42" fmla="*/ 259 w 844"/>
              <a:gd name="T43" fmla="*/ 411 h 639"/>
              <a:gd name="T44" fmla="*/ 291 w 844"/>
              <a:gd name="T45" fmla="*/ 420 h 639"/>
              <a:gd name="T46" fmla="*/ 326 w 844"/>
              <a:gd name="T47" fmla="*/ 426 h 639"/>
              <a:gd name="T48" fmla="*/ 383 w 844"/>
              <a:gd name="T49" fmla="*/ 430 h 639"/>
              <a:gd name="T50" fmla="*/ 568 w 844"/>
              <a:gd name="T51" fmla="*/ 373 h 639"/>
              <a:gd name="T52" fmla="*/ 573 w 844"/>
              <a:gd name="T53" fmla="*/ 365 h 639"/>
              <a:gd name="T54" fmla="*/ 576 w 844"/>
              <a:gd name="T55" fmla="*/ 356 h 639"/>
              <a:gd name="T56" fmla="*/ 574 w 844"/>
              <a:gd name="T57" fmla="*/ 339 h 639"/>
              <a:gd name="T58" fmla="*/ 53 w 844"/>
              <a:gd name="T59" fmla="*/ 341 h 639"/>
              <a:gd name="T60" fmla="*/ 160 w 844"/>
              <a:gd name="T61" fmla="*/ 338 h 639"/>
              <a:gd name="T62" fmla="*/ 166 w 844"/>
              <a:gd name="T63" fmla="*/ 320 h 639"/>
              <a:gd name="T64" fmla="*/ 20 w 844"/>
              <a:gd name="T65" fmla="*/ 255 h 639"/>
              <a:gd name="T66" fmla="*/ 650 w 844"/>
              <a:gd name="T67" fmla="*/ 230 h 639"/>
              <a:gd name="T68" fmla="*/ 466 w 844"/>
              <a:gd name="T69" fmla="*/ 247 h 639"/>
              <a:gd name="T70" fmla="*/ 791 w 844"/>
              <a:gd name="T71" fmla="*/ 276 h 639"/>
              <a:gd name="T72" fmla="*/ 824 w 844"/>
              <a:gd name="T73" fmla="*/ 190 h 639"/>
              <a:gd name="T74" fmla="*/ 650 w 844"/>
              <a:gd name="T75" fmla="*/ 334 h 639"/>
              <a:gd name="T76" fmla="*/ 607 w 844"/>
              <a:gd name="T77" fmla="*/ 354 h 639"/>
              <a:gd name="T78" fmla="*/ 650 w 844"/>
              <a:gd name="T79" fmla="*/ 407 h 639"/>
              <a:gd name="T80" fmla="*/ 843 w 844"/>
              <a:gd name="T81" fmla="*/ 327 h 639"/>
              <a:gd name="T82" fmla="*/ 40 w 844"/>
              <a:gd name="T83" fmla="*/ 370 h 639"/>
              <a:gd name="T84" fmla="*/ 161 w 844"/>
              <a:gd name="T85" fmla="*/ 471 h 639"/>
              <a:gd name="T86" fmla="*/ 575 w 844"/>
              <a:gd name="T87" fmla="*/ 445 h 639"/>
              <a:gd name="T88" fmla="*/ 569 w 844"/>
              <a:gd name="T89" fmla="*/ 435 h 639"/>
              <a:gd name="T90" fmla="*/ 537 w 844"/>
              <a:gd name="T91" fmla="*/ 432 h 639"/>
              <a:gd name="T92" fmla="*/ 501 w 844"/>
              <a:gd name="T93" fmla="*/ 445 h 639"/>
              <a:gd name="T94" fmla="*/ 383 w 844"/>
              <a:gd name="T95" fmla="*/ 461 h 639"/>
              <a:gd name="T96" fmla="*/ 266 w 844"/>
              <a:gd name="T97" fmla="*/ 446 h 639"/>
              <a:gd name="T98" fmla="*/ 209 w 844"/>
              <a:gd name="T99" fmla="*/ 421 h 639"/>
              <a:gd name="T100" fmla="*/ 191 w 844"/>
              <a:gd name="T101" fmla="*/ 465 h 639"/>
              <a:gd name="T102" fmla="*/ 572 w 844"/>
              <a:gd name="T103" fmla="*/ 471 h 639"/>
              <a:gd name="T104" fmla="*/ 576 w 844"/>
              <a:gd name="T105" fmla="*/ 460 h 639"/>
              <a:gd name="T106" fmla="*/ 824 w 844"/>
              <a:gd name="T107" fmla="*/ 399 h 639"/>
              <a:gd name="T108" fmla="*/ 605 w 844"/>
              <a:gd name="T109" fmla="*/ 436 h 639"/>
              <a:gd name="T110" fmla="*/ 791 w 844"/>
              <a:gd name="T111" fmla="*/ 485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4" h="639">
                <a:moveTo>
                  <a:pt x="557" y="526"/>
                </a:moveTo>
                <a:cubicBezTo>
                  <a:pt x="551" y="530"/>
                  <a:pt x="545" y="533"/>
                  <a:pt x="537" y="536"/>
                </a:cubicBezTo>
                <a:cubicBezTo>
                  <a:pt x="497" y="555"/>
                  <a:pt x="443" y="566"/>
                  <a:pt x="383" y="566"/>
                </a:cubicBezTo>
                <a:cubicBezTo>
                  <a:pt x="323" y="566"/>
                  <a:pt x="269" y="555"/>
                  <a:pt x="228" y="536"/>
                </a:cubicBezTo>
                <a:cubicBezTo>
                  <a:pt x="221" y="533"/>
                  <a:pt x="215" y="530"/>
                  <a:pt x="209" y="526"/>
                </a:cubicBezTo>
                <a:cubicBezTo>
                  <a:pt x="195" y="537"/>
                  <a:pt x="189" y="549"/>
                  <a:pt x="189" y="559"/>
                </a:cubicBezTo>
                <a:cubicBezTo>
                  <a:pt x="189" y="575"/>
                  <a:pt x="206" y="596"/>
                  <a:pt x="241" y="612"/>
                </a:cubicBezTo>
                <a:cubicBezTo>
                  <a:pt x="277" y="628"/>
                  <a:pt x="327" y="639"/>
                  <a:pt x="383" y="639"/>
                </a:cubicBezTo>
                <a:cubicBezTo>
                  <a:pt x="439" y="639"/>
                  <a:pt x="489" y="628"/>
                  <a:pt x="524" y="612"/>
                </a:cubicBezTo>
                <a:cubicBezTo>
                  <a:pt x="560" y="596"/>
                  <a:pt x="577" y="575"/>
                  <a:pt x="577" y="559"/>
                </a:cubicBezTo>
                <a:cubicBezTo>
                  <a:pt x="577" y="549"/>
                  <a:pt x="571" y="537"/>
                  <a:pt x="557" y="526"/>
                </a:cubicBezTo>
                <a:close/>
                <a:moveTo>
                  <a:pt x="508" y="172"/>
                </a:moveTo>
                <a:lnTo>
                  <a:pt x="508" y="172"/>
                </a:lnTo>
                <a:cubicBezTo>
                  <a:pt x="543" y="188"/>
                  <a:pt x="594" y="199"/>
                  <a:pt x="650" y="199"/>
                </a:cubicBezTo>
                <a:cubicBezTo>
                  <a:pt x="706" y="199"/>
                  <a:pt x="756" y="188"/>
                  <a:pt x="791" y="172"/>
                </a:cubicBezTo>
                <a:cubicBezTo>
                  <a:pt x="827" y="156"/>
                  <a:pt x="844" y="135"/>
                  <a:pt x="843" y="119"/>
                </a:cubicBezTo>
                <a:cubicBezTo>
                  <a:pt x="844" y="103"/>
                  <a:pt x="827" y="82"/>
                  <a:pt x="791" y="66"/>
                </a:cubicBezTo>
                <a:cubicBezTo>
                  <a:pt x="756" y="50"/>
                  <a:pt x="706" y="39"/>
                  <a:pt x="650" y="39"/>
                </a:cubicBezTo>
                <a:lnTo>
                  <a:pt x="649" y="39"/>
                </a:lnTo>
                <a:cubicBezTo>
                  <a:pt x="594" y="39"/>
                  <a:pt x="543" y="50"/>
                  <a:pt x="508" y="66"/>
                </a:cubicBezTo>
                <a:cubicBezTo>
                  <a:pt x="472" y="82"/>
                  <a:pt x="455" y="103"/>
                  <a:pt x="456" y="119"/>
                </a:cubicBezTo>
                <a:cubicBezTo>
                  <a:pt x="455" y="135"/>
                  <a:pt x="472" y="156"/>
                  <a:pt x="508" y="172"/>
                </a:cubicBezTo>
                <a:close/>
                <a:moveTo>
                  <a:pt x="50" y="132"/>
                </a:moveTo>
                <a:lnTo>
                  <a:pt x="50" y="132"/>
                </a:lnTo>
                <a:cubicBezTo>
                  <a:pt x="50" y="132"/>
                  <a:pt x="50" y="132"/>
                  <a:pt x="50" y="132"/>
                </a:cubicBezTo>
                <a:cubicBezTo>
                  <a:pt x="51" y="132"/>
                  <a:pt x="52" y="132"/>
                  <a:pt x="53" y="133"/>
                </a:cubicBezTo>
                <a:cubicBezTo>
                  <a:pt x="88" y="149"/>
                  <a:pt x="138" y="159"/>
                  <a:pt x="194" y="159"/>
                </a:cubicBezTo>
                <a:cubicBezTo>
                  <a:pt x="250" y="159"/>
                  <a:pt x="301" y="149"/>
                  <a:pt x="336" y="133"/>
                </a:cubicBezTo>
                <a:cubicBezTo>
                  <a:pt x="337" y="132"/>
                  <a:pt x="337" y="132"/>
                  <a:pt x="338" y="132"/>
                </a:cubicBezTo>
                <a:cubicBezTo>
                  <a:pt x="338" y="132"/>
                  <a:pt x="338" y="132"/>
                  <a:pt x="338" y="132"/>
                </a:cubicBezTo>
                <a:cubicBezTo>
                  <a:pt x="372" y="116"/>
                  <a:pt x="389" y="95"/>
                  <a:pt x="388" y="79"/>
                </a:cubicBezTo>
                <a:cubicBezTo>
                  <a:pt x="389" y="63"/>
                  <a:pt x="372" y="42"/>
                  <a:pt x="336" y="26"/>
                </a:cubicBezTo>
                <a:cubicBezTo>
                  <a:pt x="301" y="10"/>
                  <a:pt x="250" y="0"/>
                  <a:pt x="194" y="0"/>
                </a:cubicBezTo>
                <a:cubicBezTo>
                  <a:pt x="138" y="0"/>
                  <a:pt x="88" y="10"/>
                  <a:pt x="53" y="26"/>
                </a:cubicBezTo>
                <a:cubicBezTo>
                  <a:pt x="17" y="42"/>
                  <a:pt x="0" y="63"/>
                  <a:pt x="0" y="79"/>
                </a:cubicBezTo>
                <a:cubicBezTo>
                  <a:pt x="0" y="95"/>
                  <a:pt x="16" y="116"/>
                  <a:pt x="50" y="132"/>
                </a:cubicBezTo>
                <a:close/>
                <a:moveTo>
                  <a:pt x="50" y="236"/>
                </a:moveTo>
                <a:lnTo>
                  <a:pt x="50" y="236"/>
                </a:lnTo>
                <a:cubicBezTo>
                  <a:pt x="50" y="236"/>
                  <a:pt x="50" y="236"/>
                  <a:pt x="50" y="236"/>
                </a:cubicBezTo>
                <a:cubicBezTo>
                  <a:pt x="51" y="236"/>
                  <a:pt x="52" y="237"/>
                  <a:pt x="53" y="237"/>
                </a:cubicBezTo>
                <a:cubicBezTo>
                  <a:pt x="88" y="253"/>
                  <a:pt x="138" y="263"/>
                  <a:pt x="194" y="263"/>
                </a:cubicBezTo>
                <a:cubicBezTo>
                  <a:pt x="203" y="263"/>
                  <a:pt x="212" y="263"/>
                  <a:pt x="221" y="263"/>
                </a:cubicBezTo>
                <a:cubicBezTo>
                  <a:pt x="223" y="262"/>
                  <a:pt x="225" y="262"/>
                  <a:pt x="226" y="262"/>
                </a:cubicBezTo>
                <a:cubicBezTo>
                  <a:pt x="235" y="262"/>
                  <a:pt x="244" y="261"/>
                  <a:pt x="252" y="260"/>
                </a:cubicBezTo>
                <a:cubicBezTo>
                  <a:pt x="277" y="256"/>
                  <a:pt x="299" y="251"/>
                  <a:pt x="318" y="244"/>
                </a:cubicBezTo>
                <a:cubicBezTo>
                  <a:pt x="318" y="244"/>
                  <a:pt x="319" y="244"/>
                  <a:pt x="319" y="244"/>
                </a:cubicBezTo>
                <a:cubicBezTo>
                  <a:pt x="319" y="244"/>
                  <a:pt x="319" y="244"/>
                  <a:pt x="319" y="244"/>
                </a:cubicBezTo>
                <a:cubicBezTo>
                  <a:pt x="325" y="241"/>
                  <a:pt x="331" y="239"/>
                  <a:pt x="336" y="237"/>
                </a:cubicBezTo>
                <a:cubicBezTo>
                  <a:pt x="337" y="237"/>
                  <a:pt x="337" y="236"/>
                  <a:pt x="338" y="236"/>
                </a:cubicBezTo>
                <a:cubicBezTo>
                  <a:pt x="338" y="236"/>
                  <a:pt x="338" y="236"/>
                  <a:pt x="338" y="236"/>
                </a:cubicBezTo>
                <a:cubicBezTo>
                  <a:pt x="372" y="220"/>
                  <a:pt x="389" y="199"/>
                  <a:pt x="388" y="184"/>
                </a:cubicBezTo>
                <a:cubicBezTo>
                  <a:pt x="388" y="174"/>
                  <a:pt x="382" y="162"/>
                  <a:pt x="369" y="150"/>
                </a:cubicBezTo>
                <a:cubicBezTo>
                  <a:pt x="362" y="154"/>
                  <a:pt x="356" y="158"/>
                  <a:pt x="349" y="161"/>
                </a:cubicBezTo>
                <a:cubicBezTo>
                  <a:pt x="308" y="179"/>
                  <a:pt x="254" y="190"/>
                  <a:pt x="194" y="190"/>
                </a:cubicBezTo>
                <a:cubicBezTo>
                  <a:pt x="134" y="190"/>
                  <a:pt x="80" y="179"/>
                  <a:pt x="40" y="161"/>
                </a:cubicBezTo>
                <a:cubicBezTo>
                  <a:pt x="33" y="158"/>
                  <a:pt x="26" y="154"/>
                  <a:pt x="20" y="151"/>
                </a:cubicBezTo>
                <a:cubicBezTo>
                  <a:pt x="6" y="162"/>
                  <a:pt x="0" y="174"/>
                  <a:pt x="0" y="184"/>
                </a:cubicBezTo>
                <a:cubicBezTo>
                  <a:pt x="0" y="199"/>
                  <a:pt x="16" y="220"/>
                  <a:pt x="50" y="236"/>
                </a:cubicBezTo>
                <a:close/>
                <a:moveTo>
                  <a:pt x="574" y="339"/>
                </a:moveTo>
                <a:lnTo>
                  <a:pt x="574" y="339"/>
                </a:lnTo>
                <a:cubicBezTo>
                  <a:pt x="574" y="339"/>
                  <a:pt x="574" y="339"/>
                  <a:pt x="574" y="339"/>
                </a:cubicBezTo>
                <a:cubicBezTo>
                  <a:pt x="574" y="337"/>
                  <a:pt x="572" y="335"/>
                  <a:pt x="571" y="333"/>
                </a:cubicBezTo>
                <a:cubicBezTo>
                  <a:pt x="571" y="333"/>
                  <a:pt x="571" y="333"/>
                  <a:pt x="571" y="333"/>
                </a:cubicBezTo>
                <a:cubicBezTo>
                  <a:pt x="570" y="331"/>
                  <a:pt x="568" y="329"/>
                  <a:pt x="567" y="327"/>
                </a:cubicBezTo>
                <a:cubicBezTo>
                  <a:pt x="567" y="327"/>
                  <a:pt x="567" y="327"/>
                  <a:pt x="567" y="327"/>
                </a:cubicBezTo>
                <a:cubicBezTo>
                  <a:pt x="558" y="316"/>
                  <a:pt x="544" y="306"/>
                  <a:pt x="524" y="297"/>
                </a:cubicBezTo>
                <a:cubicBezTo>
                  <a:pt x="489" y="281"/>
                  <a:pt x="439" y="270"/>
                  <a:pt x="383" y="271"/>
                </a:cubicBezTo>
                <a:cubicBezTo>
                  <a:pt x="374" y="271"/>
                  <a:pt x="364" y="271"/>
                  <a:pt x="355" y="271"/>
                </a:cubicBezTo>
                <a:cubicBezTo>
                  <a:pt x="354" y="272"/>
                  <a:pt x="352" y="272"/>
                  <a:pt x="351" y="272"/>
                </a:cubicBezTo>
                <a:cubicBezTo>
                  <a:pt x="308" y="275"/>
                  <a:pt x="270" y="284"/>
                  <a:pt x="241" y="297"/>
                </a:cubicBezTo>
                <a:cubicBezTo>
                  <a:pt x="222" y="306"/>
                  <a:pt x="208" y="316"/>
                  <a:pt x="200" y="326"/>
                </a:cubicBezTo>
                <a:cubicBezTo>
                  <a:pt x="199" y="327"/>
                  <a:pt x="198" y="328"/>
                  <a:pt x="198" y="329"/>
                </a:cubicBezTo>
                <a:cubicBezTo>
                  <a:pt x="197" y="330"/>
                  <a:pt x="196" y="331"/>
                  <a:pt x="195" y="332"/>
                </a:cubicBezTo>
                <a:cubicBezTo>
                  <a:pt x="194" y="334"/>
                  <a:pt x="193" y="335"/>
                  <a:pt x="192" y="337"/>
                </a:cubicBezTo>
                <a:cubicBezTo>
                  <a:pt x="192" y="338"/>
                  <a:pt x="192" y="338"/>
                  <a:pt x="192" y="339"/>
                </a:cubicBezTo>
                <a:cubicBezTo>
                  <a:pt x="191" y="340"/>
                  <a:pt x="191" y="342"/>
                  <a:pt x="190" y="343"/>
                </a:cubicBezTo>
                <a:cubicBezTo>
                  <a:pt x="190" y="344"/>
                  <a:pt x="190" y="344"/>
                  <a:pt x="190" y="345"/>
                </a:cubicBezTo>
                <a:cubicBezTo>
                  <a:pt x="189" y="347"/>
                  <a:pt x="189" y="349"/>
                  <a:pt x="189" y="350"/>
                </a:cubicBezTo>
                <a:cubicBezTo>
                  <a:pt x="189" y="352"/>
                  <a:pt x="189" y="354"/>
                  <a:pt x="190" y="356"/>
                </a:cubicBezTo>
                <a:cubicBezTo>
                  <a:pt x="190" y="356"/>
                  <a:pt x="190" y="357"/>
                  <a:pt x="190" y="358"/>
                </a:cubicBezTo>
                <a:cubicBezTo>
                  <a:pt x="191" y="359"/>
                  <a:pt x="191" y="360"/>
                  <a:pt x="191" y="361"/>
                </a:cubicBezTo>
                <a:cubicBezTo>
                  <a:pt x="192" y="363"/>
                  <a:pt x="193" y="365"/>
                  <a:pt x="194" y="367"/>
                </a:cubicBezTo>
                <a:cubicBezTo>
                  <a:pt x="194" y="367"/>
                  <a:pt x="195" y="368"/>
                  <a:pt x="195" y="368"/>
                </a:cubicBezTo>
                <a:cubicBezTo>
                  <a:pt x="195" y="368"/>
                  <a:pt x="195" y="368"/>
                  <a:pt x="195" y="368"/>
                </a:cubicBezTo>
                <a:cubicBezTo>
                  <a:pt x="202" y="380"/>
                  <a:pt x="217" y="392"/>
                  <a:pt x="239" y="403"/>
                </a:cubicBezTo>
                <a:cubicBezTo>
                  <a:pt x="240" y="403"/>
                  <a:pt x="241" y="403"/>
                  <a:pt x="241" y="404"/>
                </a:cubicBezTo>
                <a:cubicBezTo>
                  <a:pt x="246" y="406"/>
                  <a:pt x="250" y="407"/>
                  <a:pt x="255" y="409"/>
                </a:cubicBezTo>
                <a:cubicBezTo>
                  <a:pt x="256" y="410"/>
                  <a:pt x="258" y="410"/>
                  <a:pt x="259" y="411"/>
                </a:cubicBezTo>
                <a:cubicBezTo>
                  <a:pt x="262" y="412"/>
                  <a:pt x="265" y="413"/>
                  <a:pt x="269" y="414"/>
                </a:cubicBezTo>
                <a:cubicBezTo>
                  <a:pt x="271" y="415"/>
                  <a:pt x="273" y="415"/>
                  <a:pt x="275" y="416"/>
                </a:cubicBezTo>
                <a:cubicBezTo>
                  <a:pt x="278" y="417"/>
                  <a:pt x="281" y="418"/>
                  <a:pt x="284" y="418"/>
                </a:cubicBezTo>
                <a:cubicBezTo>
                  <a:pt x="286" y="419"/>
                  <a:pt x="289" y="420"/>
                  <a:pt x="291" y="420"/>
                </a:cubicBezTo>
                <a:cubicBezTo>
                  <a:pt x="294" y="421"/>
                  <a:pt x="297" y="421"/>
                  <a:pt x="300" y="422"/>
                </a:cubicBezTo>
                <a:cubicBezTo>
                  <a:pt x="303" y="423"/>
                  <a:pt x="306" y="423"/>
                  <a:pt x="308" y="424"/>
                </a:cubicBezTo>
                <a:cubicBezTo>
                  <a:pt x="311" y="424"/>
                  <a:pt x="314" y="425"/>
                  <a:pt x="317" y="425"/>
                </a:cubicBezTo>
                <a:cubicBezTo>
                  <a:pt x="320" y="426"/>
                  <a:pt x="323" y="426"/>
                  <a:pt x="326" y="426"/>
                </a:cubicBezTo>
                <a:cubicBezTo>
                  <a:pt x="329" y="427"/>
                  <a:pt x="331" y="427"/>
                  <a:pt x="334" y="427"/>
                </a:cubicBezTo>
                <a:cubicBezTo>
                  <a:pt x="338" y="428"/>
                  <a:pt x="341" y="428"/>
                  <a:pt x="345" y="429"/>
                </a:cubicBezTo>
                <a:cubicBezTo>
                  <a:pt x="346" y="429"/>
                  <a:pt x="348" y="429"/>
                  <a:pt x="350" y="429"/>
                </a:cubicBezTo>
                <a:cubicBezTo>
                  <a:pt x="361" y="430"/>
                  <a:pt x="372" y="430"/>
                  <a:pt x="383" y="430"/>
                </a:cubicBezTo>
                <a:cubicBezTo>
                  <a:pt x="439" y="430"/>
                  <a:pt x="489" y="420"/>
                  <a:pt x="524" y="404"/>
                </a:cubicBezTo>
                <a:cubicBezTo>
                  <a:pt x="538" y="398"/>
                  <a:pt x="549" y="391"/>
                  <a:pt x="557" y="384"/>
                </a:cubicBezTo>
                <a:cubicBezTo>
                  <a:pt x="560" y="382"/>
                  <a:pt x="562" y="379"/>
                  <a:pt x="564" y="377"/>
                </a:cubicBezTo>
                <a:cubicBezTo>
                  <a:pt x="565" y="376"/>
                  <a:pt x="567" y="374"/>
                  <a:pt x="568" y="373"/>
                </a:cubicBezTo>
                <a:cubicBezTo>
                  <a:pt x="568" y="372"/>
                  <a:pt x="569" y="371"/>
                  <a:pt x="569" y="371"/>
                </a:cubicBezTo>
                <a:cubicBezTo>
                  <a:pt x="570" y="370"/>
                  <a:pt x="571" y="368"/>
                  <a:pt x="572" y="367"/>
                </a:cubicBezTo>
                <a:cubicBezTo>
                  <a:pt x="572" y="367"/>
                  <a:pt x="572" y="366"/>
                  <a:pt x="573" y="365"/>
                </a:cubicBezTo>
                <a:cubicBezTo>
                  <a:pt x="573" y="365"/>
                  <a:pt x="573" y="365"/>
                  <a:pt x="573" y="365"/>
                </a:cubicBezTo>
                <a:cubicBezTo>
                  <a:pt x="573" y="365"/>
                  <a:pt x="573" y="365"/>
                  <a:pt x="573" y="365"/>
                </a:cubicBezTo>
                <a:cubicBezTo>
                  <a:pt x="574" y="364"/>
                  <a:pt x="574" y="363"/>
                  <a:pt x="574" y="362"/>
                </a:cubicBezTo>
                <a:cubicBezTo>
                  <a:pt x="575" y="361"/>
                  <a:pt x="575" y="360"/>
                  <a:pt x="575" y="359"/>
                </a:cubicBezTo>
                <a:cubicBezTo>
                  <a:pt x="576" y="358"/>
                  <a:pt x="576" y="357"/>
                  <a:pt x="576" y="356"/>
                </a:cubicBezTo>
                <a:cubicBezTo>
                  <a:pt x="577" y="354"/>
                  <a:pt x="577" y="352"/>
                  <a:pt x="577" y="350"/>
                </a:cubicBezTo>
                <a:lnTo>
                  <a:pt x="577" y="350"/>
                </a:lnTo>
                <a:cubicBezTo>
                  <a:pt x="577" y="349"/>
                  <a:pt x="577" y="347"/>
                  <a:pt x="576" y="345"/>
                </a:cubicBezTo>
                <a:cubicBezTo>
                  <a:pt x="576" y="343"/>
                  <a:pt x="575" y="341"/>
                  <a:pt x="574" y="339"/>
                </a:cubicBezTo>
                <a:close/>
                <a:moveTo>
                  <a:pt x="20" y="255"/>
                </a:moveTo>
                <a:lnTo>
                  <a:pt x="20" y="255"/>
                </a:lnTo>
                <a:cubicBezTo>
                  <a:pt x="6" y="266"/>
                  <a:pt x="0" y="278"/>
                  <a:pt x="0" y="288"/>
                </a:cubicBezTo>
                <a:cubicBezTo>
                  <a:pt x="0" y="304"/>
                  <a:pt x="17" y="325"/>
                  <a:pt x="53" y="341"/>
                </a:cubicBezTo>
                <a:cubicBezTo>
                  <a:pt x="81" y="354"/>
                  <a:pt x="118" y="363"/>
                  <a:pt x="161" y="366"/>
                </a:cubicBezTo>
                <a:cubicBezTo>
                  <a:pt x="159" y="361"/>
                  <a:pt x="158" y="356"/>
                  <a:pt x="158" y="350"/>
                </a:cubicBezTo>
                <a:cubicBezTo>
                  <a:pt x="158" y="347"/>
                  <a:pt x="158" y="344"/>
                  <a:pt x="159" y="341"/>
                </a:cubicBezTo>
                <a:cubicBezTo>
                  <a:pt x="159" y="340"/>
                  <a:pt x="159" y="339"/>
                  <a:pt x="160" y="338"/>
                </a:cubicBezTo>
                <a:cubicBezTo>
                  <a:pt x="160" y="336"/>
                  <a:pt x="160" y="334"/>
                  <a:pt x="161" y="332"/>
                </a:cubicBezTo>
                <a:cubicBezTo>
                  <a:pt x="161" y="331"/>
                  <a:pt x="162" y="330"/>
                  <a:pt x="162" y="329"/>
                </a:cubicBezTo>
                <a:cubicBezTo>
                  <a:pt x="163" y="327"/>
                  <a:pt x="164" y="326"/>
                  <a:pt x="164" y="324"/>
                </a:cubicBezTo>
                <a:cubicBezTo>
                  <a:pt x="165" y="323"/>
                  <a:pt x="165" y="322"/>
                  <a:pt x="166" y="320"/>
                </a:cubicBezTo>
                <a:cubicBezTo>
                  <a:pt x="167" y="319"/>
                  <a:pt x="167" y="318"/>
                  <a:pt x="168" y="317"/>
                </a:cubicBezTo>
                <a:cubicBezTo>
                  <a:pt x="173" y="309"/>
                  <a:pt x="179" y="301"/>
                  <a:pt x="187" y="294"/>
                </a:cubicBezTo>
                <a:cubicBezTo>
                  <a:pt x="130" y="294"/>
                  <a:pt x="79" y="283"/>
                  <a:pt x="40" y="265"/>
                </a:cubicBezTo>
                <a:cubicBezTo>
                  <a:pt x="33" y="262"/>
                  <a:pt x="26" y="259"/>
                  <a:pt x="20" y="255"/>
                </a:cubicBezTo>
                <a:close/>
                <a:moveTo>
                  <a:pt x="824" y="190"/>
                </a:moveTo>
                <a:lnTo>
                  <a:pt x="824" y="190"/>
                </a:lnTo>
                <a:cubicBezTo>
                  <a:pt x="818" y="194"/>
                  <a:pt x="811" y="197"/>
                  <a:pt x="804" y="201"/>
                </a:cubicBezTo>
                <a:cubicBezTo>
                  <a:pt x="764" y="219"/>
                  <a:pt x="709" y="230"/>
                  <a:pt x="650" y="230"/>
                </a:cubicBezTo>
                <a:cubicBezTo>
                  <a:pt x="590" y="230"/>
                  <a:pt x="536" y="219"/>
                  <a:pt x="495" y="201"/>
                </a:cubicBezTo>
                <a:cubicBezTo>
                  <a:pt x="488" y="197"/>
                  <a:pt x="482" y="194"/>
                  <a:pt x="475" y="190"/>
                </a:cubicBezTo>
                <a:cubicBezTo>
                  <a:pt x="462" y="201"/>
                  <a:pt x="456" y="213"/>
                  <a:pt x="456" y="223"/>
                </a:cubicBezTo>
                <a:cubicBezTo>
                  <a:pt x="456" y="230"/>
                  <a:pt x="459" y="239"/>
                  <a:pt x="466" y="247"/>
                </a:cubicBezTo>
                <a:cubicBezTo>
                  <a:pt x="493" y="252"/>
                  <a:pt x="517" y="259"/>
                  <a:pt x="537" y="269"/>
                </a:cubicBezTo>
                <a:cubicBezTo>
                  <a:pt x="555" y="277"/>
                  <a:pt x="570" y="286"/>
                  <a:pt x="582" y="298"/>
                </a:cubicBezTo>
                <a:cubicBezTo>
                  <a:pt x="603" y="301"/>
                  <a:pt x="626" y="303"/>
                  <a:pt x="650" y="303"/>
                </a:cubicBezTo>
                <a:cubicBezTo>
                  <a:pt x="706" y="303"/>
                  <a:pt x="756" y="293"/>
                  <a:pt x="791" y="276"/>
                </a:cubicBezTo>
                <a:cubicBezTo>
                  <a:pt x="792" y="276"/>
                  <a:pt x="793" y="276"/>
                  <a:pt x="794" y="275"/>
                </a:cubicBezTo>
                <a:lnTo>
                  <a:pt x="794" y="275"/>
                </a:lnTo>
                <a:cubicBezTo>
                  <a:pt x="828" y="259"/>
                  <a:pt x="844" y="239"/>
                  <a:pt x="843" y="223"/>
                </a:cubicBezTo>
                <a:cubicBezTo>
                  <a:pt x="844" y="213"/>
                  <a:pt x="838" y="201"/>
                  <a:pt x="824" y="190"/>
                </a:cubicBezTo>
                <a:close/>
                <a:moveTo>
                  <a:pt x="824" y="294"/>
                </a:moveTo>
                <a:lnTo>
                  <a:pt x="824" y="294"/>
                </a:lnTo>
                <a:cubicBezTo>
                  <a:pt x="818" y="298"/>
                  <a:pt x="811" y="302"/>
                  <a:pt x="804" y="305"/>
                </a:cubicBezTo>
                <a:cubicBezTo>
                  <a:pt x="764" y="323"/>
                  <a:pt x="709" y="334"/>
                  <a:pt x="650" y="334"/>
                </a:cubicBezTo>
                <a:cubicBezTo>
                  <a:pt x="634" y="334"/>
                  <a:pt x="619" y="333"/>
                  <a:pt x="605" y="332"/>
                </a:cubicBezTo>
                <a:cubicBezTo>
                  <a:pt x="606" y="338"/>
                  <a:pt x="608" y="344"/>
                  <a:pt x="608" y="350"/>
                </a:cubicBezTo>
                <a:cubicBezTo>
                  <a:pt x="608" y="352"/>
                  <a:pt x="608" y="353"/>
                  <a:pt x="608" y="354"/>
                </a:cubicBezTo>
                <a:cubicBezTo>
                  <a:pt x="608" y="354"/>
                  <a:pt x="607" y="354"/>
                  <a:pt x="607" y="354"/>
                </a:cubicBezTo>
                <a:cubicBezTo>
                  <a:pt x="606" y="373"/>
                  <a:pt x="597" y="389"/>
                  <a:pt x="583" y="402"/>
                </a:cubicBezTo>
                <a:cubicBezTo>
                  <a:pt x="583" y="402"/>
                  <a:pt x="583" y="402"/>
                  <a:pt x="583" y="402"/>
                </a:cubicBezTo>
                <a:cubicBezTo>
                  <a:pt x="583" y="402"/>
                  <a:pt x="583" y="402"/>
                  <a:pt x="583" y="402"/>
                </a:cubicBezTo>
                <a:cubicBezTo>
                  <a:pt x="604" y="405"/>
                  <a:pt x="626" y="407"/>
                  <a:pt x="650" y="407"/>
                </a:cubicBezTo>
                <a:cubicBezTo>
                  <a:pt x="706" y="407"/>
                  <a:pt x="756" y="397"/>
                  <a:pt x="791" y="381"/>
                </a:cubicBezTo>
                <a:cubicBezTo>
                  <a:pt x="792" y="380"/>
                  <a:pt x="793" y="380"/>
                  <a:pt x="794" y="380"/>
                </a:cubicBezTo>
                <a:lnTo>
                  <a:pt x="794" y="380"/>
                </a:lnTo>
                <a:cubicBezTo>
                  <a:pt x="828" y="364"/>
                  <a:pt x="844" y="343"/>
                  <a:pt x="843" y="327"/>
                </a:cubicBezTo>
                <a:cubicBezTo>
                  <a:pt x="844" y="317"/>
                  <a:pt x="838" y="306"/>
                  <a:pt x="824" y="294"/>
                </a:cubicBezTo>
                <a:close/>
                <a:moveTo>
                  <a:pt x="179" y="399"/>
                </a:moveTo>
                <a:lnTo>
                  <a:pt x="179" y="399"/>
                </a:lnTo>
                <a:cubicBezTo>
                  <a:pt x="125" y="397"/>
                  <a:pt x="77" y="386"/>
                  <a:pt x="40" y="370"/>
                </a:cubicBezTo>
                <a:cubicBezTo>
                  <a:pt x="33" y="366"/>
                  <a:pt x="26" y="363"/>
                  <a:pt x="20" y="359"/>
                </a:cubicBezTo>
                <a:cubicBezTo>
                  <a:pt x="6" y="370"/>
                  <a:pt x="0" y="382"/>
                  <a:pt x="0" y="392"/>
                </a:cubicBezTo>
                <a:cubicBezTo>
                  <a:pt x="0" y="408"/>
                  <a:pt x="17" y="429"/>
                  <a:pt x="53" y="445"/>
                </a:cubicBezTo>
                <a:cubicBezTo>
                  <a:pt x="81" y="458"/>
                  <a:pt x="118" y="467"/>
                  <a:pt x="161" y="471"/>
                </a:cubicBezTo>
                <a:cubicBezTo>
                  <a:pt x="159" y="466"/>
                  <a:pt x="158" y="460"/>
                  <a:pt x="158" y="455"/>
                </a:cubicBezTo>
                <a:cubicBezTo>
                  <a:pt x="158" y="434"/>
                  <a:pt x="168" y="417"/>
                  <a:pt x="183" y="403"/>
                </a:cubicBezTo>
                <a:cubicBezTo>
                  <a:pt x="182" y="401"/>
                  <a:pt x="180" y="400"/>
                  <a:pt x="179" y="399"/>
                </a:cubicBezTo>
                <a:close/>
                <a:moveTo>
                  <a:pt x="575" y="445"/>
                </a:moveTo>
                <a:lnTo>
                  <a:pt x="575" y="445"/>
                </a:lnTo>
                <a:cubicBezTo>
                  <a:pt x="574" y="444"/>
                  <a:pt x="574" y="443"/>
                  <a:pt x="573" y="441"/>
                </a:cubicBezTo>
                <a:cubicBezTo>
                  <a:pt x="573" y="440"/>
                  <a:pt x="572" y="439"/>
                  <a:pt x="571" y="437"/>
                </a:cubicBezTo>
                <a:cubicBezTo>
                  <a:pt x="571" y="436"/>
                  <a:pt x="570" y="436"/>
                  <a:pt x="569" y="435"/>
                </a:cubicBezTo>
                <a:cubicBezTo>
                  <a:pt x="566" y="430"/>
                  <a:pt x="563" y="426"/>
                  <a:pt x="557" y="422"/>
                </a:cubicBezTo>
                <a:cubicBezTo>
                  <a:pt x="554" y="423"/>
                  <a:pt x="551" y="425"/>
                  <a:pt x="548" y="427"/>
                </a:cubicBezTo>
                <a:cubicBezTo>
                  <a:pt x="548" y="427"/>
                  <a:pt x="548" y="427"/>
                  <a:pt x="548" y="427"/>
                </a:cubicBezTo>
                <a:cubicBezTo>
                  <a:pt x="544" y="429"/>
                  <a:pt x="541" y="430"/>
                  <a:pt x="537" y="432"/>
                </a:cubicBezTo>
                <a:cubicBezTo>
                  <a:pt x="532" y="434"/>
                  <a:pt x="527" y="437"/>
                  <a:pt x="521" y="439"/>
                </a:cubicBezTo>
                <a:cubicBezTo>
                  <a:pt x="520" y="439"/>
                  <a:pt x="519" y="440"/>
                  <a:pt x="517" y="440"/>
                </a:cubicBezTo>
                <a:cubicBezTo>
                  <a:pt x="513" y="442"/>
                  <a:pt x="508" y="443"/>
                  <a:pt x="504" y="445"/>
                </a:cubicBezTo>
                <a:cubicBezTo>
                  <a:pt x="503" y="445"/>
                  <a:pt x="502" y="445"/>
                  <a:pt x="501" y="445"/>
                </a:cubicBezTo>
                <a:cubicBezTo>
                  <a:pt x="496" y="447"/>
                  <a:pt x="490" y="448"/>
                  <a:pt x="485" y="450"/>
                </a:cubicBezTo>
                <a:cubicBezTo>
                  <a:pt x="484" y="450"/>
                  <a:pt x="484" y="450"/>
                  <a:pt x="483" y="450"/>
                </a:cubicBezTo>
                <a:cubicBezTo>
                  <a:pt x="477" y="452"/>
                  <a:pt x="471" y="453"/>
                  <a:pt x="465" y="454"/>
                </a:cubicBezTo>
                <a:cubicBezTo>
                  <a:pt x="440" y="459"/>
                  <a:pt x="412" y="461"/>
                  <a:pt x="383" y="461"/>
                </a:cubicBezTo>
                <a:cubicBezTo>
                  <a:pt x="357" y="461"/>
                  <a:pt x="332" y="459"/>
                  <a:pt x="309" y="455"/>
                </a:cubicBezTo>
                <a:cubicBezTo>
                  <a:pt x="309" y="455"/>
                  <a:pt x="309" y="455"/>
                  <a:pt x="309" y="455"/>
                </a:cubicBezTo>
                <a:cubicBezTo>
                  <a:pt x="295" y="453"/>
                  <a:pt x="280" y="450"/>
                  <a:pt x="267" y="446"/>
                </a:cubicBezTo>
                <a:cubicBezTo>
                  <a:pt x="267" y="446"/>
                  <a:pt x="266" y="446"/>
                  <a:pt x="266" y="446"/>
                </a:cubicBezTo>
                <a:cubicBezTo>
                  <a:pt x="260" y="444"/>
                  <a:pt x="254" y="442"/>
                  <a:pt x="248" y="440"/>
                </a:cubicBezTo>
                <a:cubicBezTo>
                  <a:pt x="248" y="440"/>
                  <a:pt x="247" y="439"/>
                  <a:pt x="246" y="439"/>
                </a:cubicBezTo>
                <a:cubicBezTo>
                  <a:pt x="240" y="437"/>
                  <a:pt x="234" y="435"/>
                  <a:pt x="228" y="432"/>
                </a:cubicBezTo>
                <a:cubicBezTo>
                  <a:pt x="221" y="429"/>
                  <a:pt x="215" y="425"/>
                  <a:pt x="209" y="421"/>
                </a:cubicBezTo>
                <a:cubicBezTo>
                  <a:pt x="195" y="433"/>
                  <a:pt x="189" y="445"/>
                  <a:pt x="189" y="455"/>
                </a:cubicBezTo>
                <a:cubicBezTo>
                  <a:pt x="189" y="456"/>
                  <a:pt x="189" y="458"/>
                  <a:pt x="190" y="460"/>
                </a:cubicBezTo>
                <a:cubicBezTo>
                  <a:pt x="190" y="461"/>
                  <a:pt x="190" y="461"/>
                  <a:pt x="190" y="462"/>
                </a:cubicBezTo>
                <a:cubicBezTo>
                  <a:pt x="191" y="463"/>
                  <a:pt x="191" y="464"/>
                  <a:pt x="191" y="465"/>
                </a:cubicBezTo>
                <a:cubicBezTo>
                  <a:pt x="196" y="479"/>
                  <a:pt x="212" y="495"/>
                  <a:pt x="241" y="508"/>
                </a:cubicBezTo>
                <a:cubicBezTo>
                  <a:pt x="277" y="524"/>
                  <a:pt x="327" y="535"/>
                  <a:pt x="383" y="535"/>
                </a:cubicBezTo>
                <a:cubicBezTo>
                  <a:pt x="439" y="535"/>
                  <a:pt x="489" y="524"/>
                  <a:pt x="524" y="508"/>
                </a:cubicBezTo>
                <a:cubicBezTo>
                  <a:pt x="549" y="497"/>
                  <a:pt x="564" y="484"/>
                  <a:pt x="572" y="471"/>
                </a:cubicBezTo>
                <a:cubicBezTo>
                  <a:pt x="572" y="471"/>
                  <a:pt x="572" y="470"/>
                  <a:pt x="573" y="469"/>
                </a:cubicBezTo>
                <a:cubicBezTo>
                  <a:pt x="573" y="468"/>
                  <a:pt x="574" y="467"/>
                  <a:pt x="574" y="466"/>
                </a:cubicBezTo>
                <a:cubicBezTo>
                  <a:pt x="575" y="465"/>
                  <a:pt x="575" y="464"/>
                  <a:pt x="575" y="463"/>
                </a:cubicBezTo>
                <a:cubicBezTo>
                  <a:pt x="576" y="462"/>
                  <a:pt x="576" y="461"/>
                  <a:pt x="576" y="460"/>
                </a:cubicBezTo>
                <a:cubicBezTo>
                  <a:pt x="577" y="458"/>
                  <a:pt x="577" y="456"/>
                  <a:pt x="577" y="455"/>
                </a:cubicBezTo>
                <a:cubicBezTo>
                  <a:pt x="577" y="453"/>
                  <a:pt x="576" y="450"/>
                  <a:pt x="576" y="448"/>
                </a:cubicBezTo>
                <a:cubicBezTo>
                  <a:pt x="576" y="447"/>
                  <a:pt x="575" y="446"/>
                  <a:pt x="575" y="445"/>
                </a:cubicBezTo>
                <a:close/>
                <a:moveTo>
                  <a:pt x="824" y="399"/>
                </a:moveTo>
                <a:lnTo>
                  <a:pt x="824" y="399"/>
                </a:lnTo>
                <a:cubicBezTo>
                  <a:pt x="818" y="402"/>
                  <a:pt x="811" y="406"/>
                  <a:pt x="804" y="409"/>
                </a:cubicBezTo>
                <a:cubicBezTo>
                  <a:pt x="764" y="428"/>
                  <a:pt x="709" y="438"/>
                  <a:pt x="650" y="438"/>
                </a:cubicBezTo>
                <a:cubicBezTo>
                  <a:pt x="634" y="438"/>
                  <a:pt x="619" y="438"/>
                  <a:pt x="605" y="436"/>
                </a:cubicBezTo>
                <a:cubicBezTo>
                  <a:pt x="606" y="442"/>
                  <a:pt x="608" y="448"/>
                  <a:pt x="608" y="455"/>
                </a:cubicBezTo>
                <a:cubicBezTo>
                  <a:pt x="607" y="475"/>
                  <a:pt x="598" y="492"/>
                  <a:pt x="583" y="506"/>
                </a:cubicBezTo>
                <a:cubicBezTo>
                  <a:pt x="604" y="510"/>
                  <a:pt x="626" y="512"/>
                  <a:pt x="650" y="512"/>
                </a:cubicBezTo>
                <a:cubicBezTo>
                  <a:pt x="706" y="512"/>
                  <a:pt x="756" y="501"/>
                  <a:pt x="791" y="485"/>
                </a:cubicBezTo>
                <a:cubicBezTo>
                  <a:pt x="827" y="469"/>
                  <a:pt x="844" y="448"/>
                  <a:pt x="843" y="432"/>
                </a:cubicBezTo>
                <a:cubicBezTo>
                  <a:pt x="844" y="422"/>
                  <a:pt x="838" y="410"/>
                  <a:pt x="824" y="399"/>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5" name="Freeform 50"/>
          <p:cNvSpPr>
            <a:spLocks noEditPoints="1"/>
          </p:cNvSpPr>
          <p:nvPr/>
        </p:nvSpPr>
        <p:spPr bwMode="auto">
          <a:xfrm>
            <a:off x="3124285" y="2093120"/>
            <a:ext cx="309563" cy="585788"/>
          </a:xfrm>
          <a:custGeom>
            <a:avLst/>
            <a:gdLst>
              <a:gd name="T0" fmla="*/ 255 w 504"/>
              <a:gd name="T1" fmla="*/ 0 h 955"/>
              <a:gd name="T2" fmla="*/ 87 w 504"/>
              <a:gd name="T3" fmla="*/ 349 h 955"/>
              <a:gd name="T4" fmla="*/ 423 w 504"/>
              <a:gd name="T5" fmla="*/ 168 h 955"/>
              <a:gd name="T6" fmla="*/ 460 w 504"/>
              <a:gd name="T7" fmla="*/ 393 h 955"/>
              <a:gd name="T8" fmla="*/ 294 w 504"/>
              <a:gd name="T9" fmla="*/ 685 h 955"/>
              <a:gd name="T10" fmla="*/ 214 w 504"/>
              <a:gd name="T11" fmla="*/ 683 h 955"/>
              <a:gd name="T12" fmla="*/ 44 w 504"/>
              <a:gd name="T13" fmla="*/ 393 h 955"/>
              <a:gd name="T14" fmla="*/ 0 w 504"/>
              <a:gd name="T15" fmla="*/ 481 h 955"/>
              <a:gd name="T16" fmla="*/ 201 w 504"/>
              <a:gd name="T17" fmla="*/ 726 h 955"/>
              <a:gd name="T18" fmla="*/ 201 w 504"/>
              <a:gd name="T19" fmla="*/ 726 h 955"/>
              <a:gd name="T20" fmla="*/ 201 w 504"/>
              <a:gd name="T21" fmla="*/ 726 h 955"/>
              <a:gd name="T22" fmla="*/ 211 w 504"/>
              <a:gd name="T23" fmla="*/ 738 h 955"/>
              <a:gd name="T24" fmla="*/ 211 w 504"/>
              <a:gd name="T25" fmla="*/ 824 h 955"/>
              <a:gd name="T26" fmla="*/ 103 w 504"/>
              <a:gd name="T27" fmla="*/ 839 h 955"/>
              <a:gd name="T28" fmla="*/ 103 w 504"/>
              <a:gd name="T29" fmla="*/ 955 h 955"/>
              <a:gd name="T30" fmla="*/ 465 w 504"/>
              <a:gd name="T31" fmla="*/ 897 h 955"/>
              <a:gd name="T32" fmla="*/ 311 w 504"/>
              <a:gd name="T33" fmla="*/ 839 h 955"/>
              <a:gd name="T34" fmla="*/ 296 w 504"/>
              <a:gd name="T35" fmla="*/ 821 h 955"/>
              <a:gd name="T36" fmla="*/ 296 w 504"/>
              <a:gd name="T37" fmla="*/ 740 h 955"/>
              <a:gd name="T38" fmla="*/ 309 w 504"/>
              <a:gd name="T39" fmla="*/ 727 h 955"/>
              <a:gd name="T40" fmla="*/ 504 w 504"/>
              <a:gd name="T41" fmla="*/ 481 h 955"/>
              <a:gd name="T42" fmla="*/ 504 w 504"/>
              <a:gd name="T43" fmla="*/ 392 h 955"/>
              <a:gd name="T44" fmla="*/ 305 w 504"/>
              <a:gd name="T45" fmla="*/ 728 h 955"/>
              <a:gd name="T46" fmla="*/ 296 w 504"/>
              <a:gd name="T47" fmla="*/ 740 h 955"/>
              <a:gd name="T48" fmla="*/ 211 w 504"/>
              <a:gd name="T49" fmla="*/ 728 h 955"/>
              <a:gd name="T50" fmla="*/ 87 w 504"/>
              <a:gd name="T51" fmla="*/ 472 h 955"/>
              <a:gd name="T52" fmla="*/ 423 w 504"/>
              <a:gd name="T53" fmla="*/ 472 h 955"/>
              <a:gd name="T54" fmla="*/ 87 w 504"/>
              <a:gd name="T55" fmla="*/ 393 h 955"/>
              <a:gd name="T56" fmla="*/ 333 w 504"/>
              <a:gd name="T57" fmla="*/ 93 h 955"/>
              <a:gd name="T58" fmla="*/ 355 w 504"/>
              <a:gd name="T59" fmla="*/ 115 h 955"/>
              <a:gd name="T60" fmla="*/ 311 w 504"/>
              <a:gd name="T61" fmla="*/ 115 h 955"/>
              <a:gd name="T62" fmla="*/ 170 w 504"/>
              <a:gd name="T63" fmla="*/ 301 h 955"/>
              <a:gd name="T64" fmla="*/ 141 w 504"/>
              <a:gd name="T65" fmla="*/ 272 h 955"/>
              <a:gd name="T66" fmla="*/ 199 w 504"/>
              <a:gd name="T67" fmla="*/ 272 h 955"/>
              <a:gd name="T68" fmla="*/ 170 w 504"/>
              <a:gd name="T69" fmla="*/ 219 h 955"/>
              <a:gd name="T70" fmla="*/ 141 w 504"/>
              <a:gd name="T71" fmla="*/ 190 h 955"/>
              <a:gd name="T72" fmla="*/ 199 w 504"/>
              <a:gd name="T73" fmla="*/ 190 h 955"/>
              <a:gd name="T74" fmla="*/ 177 w 504"/>
              <a:gd name="T75" fmla="*/ 137 h 955"/>
              <a:gd name="T76" fmla="*/ 155 w 504"/>
              <a:gd name="T77" fmla="*/ 115 h 955"/>
              <a:gd name="T78" fmla="*/ 199 w 504"/>
              <a:gd name="T79" fmla="*/ 115 h 955"/>
              <a:gd name="T80" fmla="*/ 255 w 504"/>
              <a:gd name="T81" fmla="*/ 301 h 955"/>
              <a:gd name="T82" fmla="*/ 226 w 504"/>
              <a:gd name="T83" fmla="*/ 272 h 955"/>
              <a:gd name="T84" fmla="*/ 284 w 504"/>
              <a:gd name="T85" fmla="*/ 272 h 955"/>
              <a:gd name="T86" fmla="*/ 255 w 504"/>
              <a:gd name="T87" fmla="*/ 208 h 955"/>
              <a:gd name="T88" fmla="*/ 226 w 504"/>
              <a:gd name="T89" fmla="*/ 179 h 955"/>
              <a:gd name="T90" fmla="*/ 284 w 504"/>
              <a:gd name="T91" fmla="*/ 179 h 955"/>
              <a:gd name="T92" fmla="*/ 255 w 504"/>
              <a:gd name="T93" fmla="*/ 121 h 955"/>
              <a:gd name="T94" fmla="*/ 226 w 504"/>
              <a:gd name="T95" fmla="*/ 92 h 955"/>
              <a:gd name="T96" fmla="*/ 284 w 504"/>
              <a:gd name="T97" fmla="*/ 92 h 955"/>
              <a:gd name="T98" fmla="*/ 340 w 504"/>
              <a:gd name="T99" fmla="*/ 301 h 955"/>
              <a:gd name="T100" fmla="*/ 311 w 504"/>
              <a:gd name="T101" fmla="*/ 272 h 955"/>
              <a:gd name="T102" fmla="*/ 369 w 504"/>
              <a:gd name="T103" fmla="*/ 272 h 955"/>
              <a:gd name="T104" fmla="*/ 340 w 504"/>
              <a:gd name="T105" fmla="*/ 219 h 955"/>
              <a:gd name="T106" fmla="*/ 311 w 504"/>
              <a:gd name="T107" fmla="*/ 190 h 955"/>
              <a:gd name="T108" fmla="*/ 369 w 504"/>
              <a:gd name="T109" fmla="*/ 190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955">
                <a:moveTo>
                  <a:pt x="423" y="168"/>
                </a:moveTo>
                <a:cubicBezTo>
                  <a:pt x="423" y="75"/>
                  <a:pt x="348" y="0"/>
                  <a:pt x="255" y="0"/>
                </a:cubicBezTo>
                <a:cubicBezTo>
                  <a:pt x="163" y="0"/>
                  <a:pt x="87" y="75"/>
                  <a:pt x="87" y="168"/>
                </a:cubicBezTo>
                <a:lnTo>
                  <a:pt x="87" y="349"/>
                </a:lnTo>
                <a:lnTo>
                  <a:pt x="423" y="349"/>
                </a:lnTo>
                <a:lnTo>
                  <a:pt x="423" y="168"/>
                </a:lnTo>
                <a:close/>
                <a:moveTo>
                  <a:pt x="460" y="392"/>
                </a:moveTo>
                <a:lnTo>
                  <a:pt x="460" y="393"/>
                </a:lnTo>
                <a:lnTo>
                  <a:pt x="460" y="481"/>
                </a:lnTo>
                <a:cubicBezTo>
                  <a:pt x="460" y="585"/>
                  <a:pt x="389" y="669"/>
                  <a:pt x="294" y="685"/>
                </a:cubicBezTo>
                <a:cubicBezTo>
                  <a:pt x="283" y="687"/>
                  <a:pt x="271" y="688"/>
                  <a:pt x="259" y="688"/>
                </a:cubicBezTo>
                <a:cubicBezTo>
                  <a:pt x="244" y="688"/>
                  <a:pt x="228" y="687"/>
                  <a:pt x="214" y="683"/>
                </a:cubicBezTo>
                <a:cubicBezTo>
                  <a:pt x="118" y="663"/>
                  <a:pt x="44" y="578"/>
                  <a:pt x="44" y="481"/>
                </a:cubicBezTo>
                <a:lnTo>
                  <a:pt x="44" y="393"/>
                </a:lnTo>
                <a:lnTo>
                  <a:pt x="0" y="393"/>
                </a:lnTo>
                <a:lnTo>
                  <a:pt x="0" y="481"/>
                </a:lnTo>
                <a:cubicBezTo>
                  <a:pt x="0" y="598"/>
                  <a:pt x="87" y="699"/>
                  <a:pt x="200" y="726"/>
                </a:cubicBezTo>
                <a:cubicBezTo>
                  <a:pt x="200" y="726"/>
                  <a:pt x="200" y="726"/>
                  <a:pt x="201" y="726"/>
                </a:cubicBezTo>
                <a:lnTo>
                  <a:pt x="201" y="726"/>
                </a:lnTo>
                <a:lnTo>
                  <a:pt x="201" y="726"/>
                </a:lnTo>
                <a:lnTo>
                  <a:pt x="201" y="726"/>
                </a:lnTo>
                <a:lnTo>
                  <a:pt x="201" y="726"/>
                </a:lnTo>
                <a:lnTo>
                  <a:pt x="201" y="726"/>
                </a:lnTo>
                <a:cubicBezTo>
                  <a:pt x="207" y="727"/>
                  <a:pt x="211" y="732"/>
                  <a:pt x="211" y="738"/>
                </a:cubicBezTo>
                <a:lnTo>
                  <a:pt x="211" y="821"/>
                </a:lnTo>
                <a:lnTo>
                  <a:pt x="211" y="824"/>
                </a:lnTo>
                <a:cubicBezTo>
                  <a:pt x="211" y="832"/>
                  <a:pt x="204" y="839"/>
                  <a:pt x="195" y="839"/>
                </a:cubicBezTo>
                <a:lnTo>
                  <a:pt x="103" y="839"/>
                </a:lnTo>
                <a:cubicBezTo>
                  <a:pt x="71" y="839"/>
                  <a:pt x="45" y="865"/>
                  <a:pt x="45" y="897"/>
                </a:cubicBezTo>
                <a:cubicBezTo>
                  <a:pt x="45" y="929"/>
                  <a:pt x="71" y="955"/>
                  <a:pt x="103" y="955"/>
                </a:cubicBezTo>
                <a:lnTo>
                  <a:pt x="407" y="955"/>
                </a:lnTo>
                <a:cubicBezTo>
                  <a:pt x="439" y="955"/>
                  <a:pt x="465" y="929"/>
                  <a:pt x="465" y="897"/>
                </a:cubicBezTo>
                <a:cubicBezTo>
                  <a:pt x="465" y="865"/>
                  <a:pt x="439" y="839"/>
                  <a:pt x="407" y="839"/>
                </a:cubicBezTo>
                <a:lnTo>
                  <a:pt x="311" y="839"/>
                </a:lnTo>
                <a:cubicBezTo>
                  <a:pt x="303" y="839"/>
                  <a:pt x="296" y="832"/>
                  <a:pt x="296" y="824"/>
                </a:cubicBezTo>
                <a:lnTo>
                  <a:pt x="296" y="821"/>
                </a:lnTo>
                <a:lnTo>
                  <a:pt x="296" y="740"/>
                </a:lnTo>
                <a:lnTo>
                  <a:pt x="296" y="740"/>
                </a:lnTo>
                <a:cubicBezTo>
                  <a:pt x="296" y="735"/>
                  <a:pt x="300" y="730"/>
                  <a:pt x="305" y="728"/>
                </a:cubicBezTo>
                <a:cubicBezTo>
                  <a:pt x="306" y="728"/>
                  <a:pt x="307" y="727"/>
                  <a:pt x="309" y="727"/>
                </a:cubicBezTo>
                <a:cubicBezTo>
                  <a:pt x="309" y="727"/>
                  <a:pt x="309" y="727"/>
                  <a:pt x="309" y="727"/>
                </a:cubicBezTo>
                <a:cubicBezTo>
                  <a:pt x="421" y="704"/>
                  <a:pt x="504" y="604"/>
                  <a:pt x="504" y="481"/>
                </a:cubicBezTo>
                <a:lnTo>
                  <a:pt x="504" y="393"/>
                </a:lnTo>
                <a:lnTo>
                  <a:pt x="504" y="392"/>
                </a:lnTo>
                <a:lnTo>
                  <a:pt x="460" y="392"/>
                </a:lnTo>
                <a:close/>
                <a:moveTo>
                  <a:pt x="305" y="728"/>
                </a:moveTo>
                <a:cubicBezTo>
                  <a:pt x="302" y="729"/>
                  <a:pt x="299" y="729"/>
                  <a:pt x="296" y="730"/>
                </a:cubicBezTo>
                <a:lnTo>
                  <a:pt x="296" y="740"/>
                </a:lnTo>
                <a:moveTo>
                  <a:pt x="211" y="738"/>
                </a:moveTo>
                <a:lnTo>
                  <a:pt x="211" y="728"/>
                </a:lnTo>
                <a:cubicBezTo>
                  <a:pt x="207" y="727"/>
                  <a:pt x="204" y="726"/>
                  <a:pt x="201" y="726"/>
                </a:cubicBezTo>
                <a:moveTo>
                  <a:pt x="87" y="472"/>
                </a:moveTo>
                <a:cubicBezTo>
                  <a:pt x="87" y="565"/>
                  <a:pt x="163" y="640"/>
                  <a:pt x="255" y="640"/>
                </a:cubicBezTo>
                <a:cubicBezTo>
                  <a:pt x="348" y="640"/>
                  <a:pt x="423" y="565"/>
                  <a:pt x="423" y="472"/>
                </a:cubicBezTo>
                <a:lnTo>
                  <a:pt x="423" y="393"/>
                </a:lnTo>
                <a:lnTo>
                  <a:pt x="87" y="393"/>
                </a:lnTo>
                <a:lnTo>
                  <a:pt x="87" y="472"/>
                </a:lnTo>
                <a:close/>
                <a:moveTo>
                  <a:pt x="333" y="93"/>
                </a:moveTo>
                <a:lnTo>
                  <a:pt x="333" y="93"/>
                </a:lnTo>
                <a:cubicBezTo>
                  <a:pt x="346" y="93"/>
                  <a:pt x="355" y="103"/>
                  <a:pt x="355" y="115"/>
                </a:cubicBezTo>
                <a:cubicBezTo>
                  <a:pt x="355" y="127"/>
                  <a:pt x="346" y="137"/>
                  <a:pt x="333" y="137"/>
                </a:cubicBezTo>
                <a:cubicBezTo>
                  <a:pt x="321" y="137"/>
                  <a:pt x="311" y="127"/>
                  <a:pt x="311" y="115"/>
                </a:cubicBezTo>
                <a:cubicBezTo>
                  <a:pt x="311" y="103"/>
                  <a:pt x="321" y="93"/>
                  <a:pt x="333" y="93"/>
                </a:cubicBezTo>
                <a:close/>
                <a:moveTo>
                  <a:pt x="170" y="301"/>
                </a:moveTo>
                <a:lnTo>
                  <a:pt x="170" y="301"/>
                </a:lnTo>
                <a:cubicBezTo>
                  <a:pt x="154" y="301"/>
                  <a:pt x="141" y="288"/>
                  <a:pt x="141" y="272"/>
                </a:cubicBezTo>
                <a:cubicBezTo>
                  <a:pt x="141" y="256"/>
                  <a:pt x="154" y="243"/>
                  <a:pt x="170" y="243"/>
                </a:cubicBezTo>
                <a:cubicBezTo>
                  <a:pt x="186" y="243"/>
                  <a:pt x="199" y="256"/>
                  <a:pt x="199" y="272"/>
                </a:cubicBezTo>
                <a:cubicBezTo>
                  <a:pt x="199" y="288"/>
                  <a:pt x="186" y="301"/>
                  <a:pt x="170" y="301"/>
                </a:cubicBezTo>
                <a:close/>
                <a:moveTo>
                  <a:pt x="170" y="219"/>
                </a:moveTo>
                <a:lnTo>
                  <a:pt x="170" y="219"/>
                </a:lnTo>
                <a:cubicBezTo>
                  <a:pt x="154" y="219"/>
                  <a:pt x="141" y="206"/>
                  <a:pt x="141" y="190"/>
                </a:cubicBezTo>
                <a:cubicBezTo>
                  <a:pt x="141" y="174"/>
                  <a:pt x="154" y="161"/>
                  <a:pt x="170" y="161"/>
                </a:cubicBezTo>
                <a:cubicBezTo>
                  <a:pt x="186" y="161"/>
                  <a:pt x="199" y="174"/>
                  <a:pt x="199" y="190"/>
                </a:cubicBezTo>
                <a:cubicBezTo>
                  <a:pt x="199" y="206"/>
                  <a:pt x="186" y="219"/>
                  <a:pt x="170" y="219"/>
                </a:cubicBezTo>
                <a:close/>
                <a:moveTo>
                  <a:pt x="177" y="137"/>
                </a:moveTo>
                <a:lnTo>
                  <a:pt x="177" y="137"/>
                </a:lnTo>
                <a:cubicBezTo>
                  <a:pt x="165" y="137"/>
                  <a:pt x="155" y="127"/>
                  <a:pt x="155" y="115"/>
                </a:cubicBezTo>
                <a:cubicBezTo>
                  <a:pt x="155" y="103"/>
                  <a:pt x="165" y="93"/>
                  <a:pt x="177" y="93"/>
                </a:cubicBezTo>
                <a:cubicBezTo>
                  <a:pt x="189" y="93"/>
                  <a:pt x="199" y="103"/>
                  <a:pt x="199" y="115"/>
                </a:cubicBezTo>
                <a:cubicBezTo>
                  <a:pt x="199" y="127"/>
                  <a:pt x="189" y="137"/>
                  <a:pt x="177" y="137"/>
                </a:cubicBezTo>
                <a:close/>
                <a:moveTo>
                  <a:pt x="255" y="301"/>
                </a:moveTo>
                <a:lnTo>
                  <a:pt x="255" y="301"/>
                </a:lnTo>
                <a:cubicBezTo>
                  <a:pt x="239" y="301"/>
                  <a:pt x="226" y="288"/>
                  <a:pt x="226" y="272"/>
                </a:cubicBezTo>
                <a:cubicBezTo>
                  <a:pt x="226" y="256"/>
                  <a:pt x="239" y="243"/>
                  <a:pt x="255" y="243"/>
                </a:cubicBezTo>
                <a:cubicBezTo>
                  <a:pt x="271" y="243"/>
                  <a:pt x="284" y="256"/>
                  <a:pt x="284" y="272"/>
                </a:cubicBezTo>
                <a:cubicBezTo>
                  <a:pt x="284" y="288"/>
                  <a:pt x="271" y="301"/>
                  <a:pt x="255" y="301"/>
                </a:cubicBezTo>
                <a:close/>
                <a:moveTo>
                  <a:pt x="255" y="208"/>
                </a:moveTo>
                <a:lnTo>
                  <a:pt x="255" y="208"/>
                </a:lnTo>
                <a:cubicBezTo>
                  <a:pt x="239" y="208"/>
                  <a:pt x="226" y="195"/>
                  <a:pt x="226" y="179"/>
                </a:cubicBezTo>
                <a:cubicBezTo>
                  <a:pt x="226" y="163"/>
                  <a:pt x="239" y="150"/>
                  <a:pt x="255" y="150"/>
                </a:cubicBezTo>
                <a:cubicBezTo>
                  <a:pt x="271" y="150"/>
                  <a:pt x="284" y="163"/>
                  <a:pt x="284" y="179"/>
                </a:cubicBezTo>
                <a:cubicBezTo>
                  <a:pt x="284" y="195"/>
                  <a:pt x="271" y="208"/>
                  <a:pt x="255" y="208"/>
                </a:cubicBezTo>
                <a:close/>
                <a:moveTo>
                  <a:pt x="255" y="121"/>
                </a:moveTo>
                <a:lnTo>
                  <a:pt x="255" y="121"/>
                </a:lnTo>
                <a:cubicBezTo>
                  <a:pt x="239" y="121"/>
                  <a:pt x="226" y="108"/>
                  <a:pt x="226" y="92"/>
                </a:cubicBezTo>
                <a:cubicBezTo>
                  <a:pt x="226" y="76"/>
                  <a:pt x="239" y="63"/>
                  <a:pt x="255" y="63"/>
                </a:cubicBezTo>
                <a:cubicBezTo>
                  <a:pt x="271" y="63"/>
                  <a:pt x="284" y="76"/>
                  <a:pt x="284" y="92"/>
                </a:cubicBezTo>
                <a:cubicBezTo>
                  <a:pt x="284" y="108"/>
                  <a:pt x="271" y="121"/>
                  <a:pt x="255" y="121"/>
                </a:cubicBezTo>
                <a:close/>
                <a:moveTo>
                  <a:pt x="340" y="301"/>
                </a:moveTo>
                <a:lnTo>
                  <a:pt x="340" y="301"/>
                </a:lnTo>
                <a:cubicBezTo>
                  <a:pt x="324" y="301"/>
                  <a:pt x="311" y="288"/>
                  <a:pt x="311" y="272"/>
                </a:cubicBezTo>
                <a:cubicBezTo>
                  <a:pt x="311" y="256"/>
                  <a:pt x="324" y="243"/>
                  <a:pt x="340" y="243"/>
                </a:cubicBezTo>
                <a:cubicBezTo>
                  <a:pt x="356" y="243"/>
                  <a:pt x="369" y="256"/>
                  <a:pt x="369" y="272"/>
                </a:cubicBezTo>
                <a:cubicBezTo>
                  <a:pt x="369" y="288"/>
                  <a:pt x="356" y="301"/>
                  <a:pt x="340" y="301"/>
                </a:cubicBezTo>
                <a:close/>
                <a:moveTo>
                  <a:pt x="340" y="219"/>
                </a:moveTo>
                <a:lnTo>
                  <a:pt x="340" y="219"/>
                </a:lnTo>
                <a:cubicBezTo>
                  <a:pt x="324" y="219"/>
                  <a:pt x="311" y="206"/>
                  <a:pt x="311" y="190"/>
                </a:cubicBezTo>
                <a:cubicBezTo>
                  <a:pt x="311" y="174"/>
                  <a:pt x="324" y="161"/>
                  <a:pt x="340" y="161"/>
                </a:cubicBezTo>
                <a:cubicBezTo>
                  <a:pt x="356" y="161"/>
                  <a:pt x="369" y="174"/>
                  <a:pt x="369" y="190"/>
                </a:cubicBezTo>
                <a:cubicBezTo>
                  <a:pt x="369" y="206"/>
                  <a:pt x="356" y="219"/>
                  <a:pt x="340" y="219"/>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6" name="Freeform 13"/>
          <p:cNvSpPr>
            <a:spLocks noEditPoints="1"/>
          </p:cNvSpPr>
          <p:nvPr/>
        </p:nvSpPr>
        <p:spPr bwMode="auto">
          <a:xfrm>
            <a:off x="9810787" y="3792288"/>
            <a:ext cx="590847" cy="464104"/>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7" name="Freeform 19"/>
          <p:cNvSpPr>
            <a:spLocks noEditPoints="1"/>
          </p:cNvSpPr>
          <p:nvPr/>
        </p:nvSpPr>
        <p:spPr bwMode="auto">
          <a:xfrm>
            <a:off x="8875005" y="2135841"/>
            <a:ext cx="528365" cy="500345"/>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8" name="Freeform 21"/>
          <p:cNvSpPr>
            <a:spLocks noEditPoints="1"/>
          </p:cNvSpPr>
          <p:nvPr/>
        </p:nvSpPr>
        <p:spPr bwMode="auto">
          <a:xfrm>
            <a:off x="9914532" y="4450511"/>
            <a:ext cx="438193" cy="665209"/>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49" name="Freeform 26"/>
          <p:cNvSpPr>
            <a:spLocks noEditPoints="1"/>
          </p:cNvSpPr>
          <p:nvPr/>
        </p:nvSpPr>
        <p:spPr bwMode="auto">
          <a:xfrm>
            <a:off x="8875005" y="1406696"/>
            <a:ext cx="560386" cy="520359"/>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50" name="Freeform 27"/>
          <p:cNvSpPr>
            <a:spLocks noEditPoints="1"/>
          </p:cNvSpPr>
          <p:nvPr/>
        </p:nvSpPr>
        <p:spPr bwMode="auto">
          <a:xfrm>
            <a:off x="8760147" y="3658073"/>
            <a:ext cx="564389" cy="498344"/>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51" name="Freeform 28"/>
          <p:cNvSpPr>
            <a:spLocks noEditPoints="1"/>
          </p:cNvSpPr>
          <p:nvPr/>
        </p:nvSpPr>
        <p:spPr bwMode="auto">
          <a:xfrm>
            <a:off x="9927468" y="2195511"/>
            <a:ext cx="488338" cy="490339"/>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p:spPr>
        <p:txBody>
          <a:bodyPr vert="horz" wrap="square" lIns="91440" tIns="45720" rIns="91440" bIns="45720" numCol="1" anchor="t" anchorCtr="0" compatLnSpc="1"/>
          <a:lstStyle/>
          <a:p>
            <a:endParaRPr lang="zh-CN" altLang="en-US" dirty="0">
              <a:solidFill>
                <a:schemeClr val="accent1"/>
              </a:solidFill>
            </a:endParaRPr>
          </a:p>
        </p:txBody>
      </p:sp>
      <p:sp>
        <p:nvSpPr>
          <p:cNvPr id="52" name="Freeform 35"/>
          <p:cNvSpPr>
            <a:spLocks noEditPoints="1"/>
          </p:cNvSpPr>
          <p:nvPr/>
        </p:nvSpPr>
        <p:spPr bwMode="auto">
          <a:xfrm>
            <a:off x="9914532" y="5258802"/>
            <a:ext cx="402277" cy="494342"/>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53" name="Freeform 37"/>
          <p:cNvSpPr>
            <a:spLocks noEditPoints="1"/>
          </p:cNvSpPr>
          <p:nvPr/>
        </p:nvSpPr>
        <p:spPr bwMode="auto">
          <a:xfrm>
            <a:off x="8837303" y="2955754"/>
            <a:ext cx="468323" cy="508351"/>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54" name="Freeform 40"/>
          <p:cNvSpPr/>
          <p:nvPr/>
        </p:nvSpPr>
        <p:spPr bwMode="auto">
          <a:xfrm>
            <a:off x="9914532" y="1480345"/>
            <a:ext cx="491377" cy="452730"/>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57" name="Freeform 42"/>
          <p:cNvSpPr>
            <a:spLocks noEditPoints="1"/>
          </p:cNvSpPr>
          <p:nvPr/>
        </p:nvSpPr>
        <p:spPr bwMode="auto">
          <a:xfrm>
            <a:off x="9943629" y="3052012"/>
            <a:ext cx="480030" cy="470274"/>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grpSp>
        <p:nvGrpSpPr>
          <p:cNvPr id="58" name="组合 57"/>
          <p:cNvGrpSpPr/>
          <p:nvPr/>
        </p:nvGrpSpPr>
        <p:grpSpPr>
          <a:xfrm>
            <a:off x="8719222" y="4515326"/>
            <a:ext cx="586404" cy="542375"/>
            <a:chOff x="2438399" y="4906963"/>
            <a:chExt cx="465137" cy="430213"/>
          </a:xfrm>
          <a:solidFill>
            <a:schemeClr val="tx1"/>
          </a:solidFill>
        </p:grpSpPr>
        <p:sp>
          <p:nvSpPr>
            <p:cNvPr id="59"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60"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61"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grpSp>
      <p:sp>
        <p:nvSpPr>
          <p:cNvPr id="62" name="Freeform 46"/>
          <p:cNvSpPr>
            <a:spLocks noEditPoints="1"/>
          </p:cNvSpPr>
          <p:nvPr/>
        </p:nvSpPr>
        <p:spPr bwMode="auto">
          <a:xfrm>
            <a:off x="8933020" y="5317295"/>
            <a:ext cx="436301" cy="562388"/>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3" name="Freeform 7"/>
          <p:cNvSpPr>
            <a:spLocks noEditPoints="1"/>
          </p:cNvSpPr>
          <p:nvPr/>
        </p:nvSpPr>
        <p:spPr bwMode="auto">
          <a:xfrm>
            <a:off x="3089033" y="1415834"/>
            <a:ext cx="423287" cy="423287"/>
          </a:xfrm>
          <a:custGeom>
            <a:avLst/>
            <a:gdLst>
              <a:gd name="T0" fmla="*/ 948 w 948"/>
              <a:gd name="T1" fmla="*/ 787 h 933"/>
              <a:gd name="T2" fmla="*/ 0 w 948"/>
              <a:gd name="T3" fmla="*/ 787 h 933"/>
              <a:gd name="T4" fmla="*/ 77 w 948"/>
              <a:gd name="T5" fmla="*/ 730 h 933"/>
              <a:gd name="T6" fmla="*/ 871 w 948"/>
              <a:gd name="T7" fmla="*/ 730 h 933"/>
              <a:gd name="T8" fmla="*/ 241 w 948"/>
              <a:gd name="T9" fmla="*/ 32 h 933"/>
              <a:gd name="T10" fmla="*/ 328 w 948"/>
              <a:gd name="T11" fmla="*/ 118 h 933"/>
              <a:gd name="T12" fmla="*/ 155 w 948"/>
              <a:gd name="T13" fmla="*/ 118 h 933"/>
              <a:gd name="T14" fmla="*/ 706 w 948"/>
              <a:gd name="T15" fmla="*/ 32 h 933"/>
              <a:gd name="T16" fmla="*/ 620 w 948"/>
              <a:gd name="T17" fmla="*/ 118 h 933"/>
              <a:gd name="T18" fmla="*/ 792 w 948"/>
              <a:gd name="T19" fmla="*/ 118 h 933"/>
              <a:gd name="T20" fmla="*/ 621 w 948"/>
              <a:gd name="T21" fmla="*/ 528 h 933"/>
              <a:gd name="T22" fmla="*/ 621 w 948"/>
              <a:gd name="T23" fmla="*/ 755 h 933"/>
              <a:gd name="T24" fmla="*/ 706 w 948"/>
              <a:gd name="T25" fmla="*/ 596 h 933"/>
              <a:gd name="T26" fmla="*/ 796 w 948"/>
              <a:gd name="T27" fmla="*/ 755 h 933"/>
              <a:gd name="T28" fmla="*/ 840 w 948"/>
              <a:gd name="T29" fmla="*/ 431 h 933"/>
              <a:gd name="T30" fmla="*/ 759 w 948"/>
              <a:gd name="T31" fmla="*/ 220 h 933"/>
              <a:gd name="T32" fmla="*/ 639 w 948"/>
              <a:gd name="T33" fmla="*/ 222 h 933"/>
              <a:gd name="T34" fmla="*/ 660 w 948"/>
              <a:gd name="T35" fmla="*/ 434 h 933"/>
              <a:gd name="T36" fmla="*/ 476 w 948"/>
              <a:gd name="T37" fmla="*/ 0 h 933"/>
              <a:gd name="T38" fmla="*/ 569 w 948"/>
              <a:gd name="T39" fmla="*/ 94 h 933"/>
              <a:gd name="T40" fmla="*/ 382 w 948"/>
              <a:gd name="T41" fmla="*/ 94 h 933"/>
              <a:gd name="T42" fmla="*/ 568 w 948"/>
              <a:gd name="T43" fmla="*/ 513 h 933"/>
              <a:gd name="T44" fmla="*/ 617 w 948"/>
              <a:gd name="T45" fmla="*/ 434 h 933"/>
              <a:gd name="T46" fmla="*/ 528 w 948"/>
              <a:gd name="T47" fmla="*/ 205 h 933"/>
              <a:gd name="T48" fmla="*/ 329 w 948"/>
              <a:gd name="T49" fmla="*/ 294 h 933"/>
              <a:gd name="T50" fmla="*/ 377 w 948"/>
              <a:gd name="T51" fmla="*/ 513 h 933"/>
              <a:gd name="T52" fmla="*/ 449 w 948"/>
              <a:gd name="T53" fmla="*/ 787 h 933"/>
              <a:gd name="T54" fmla="*/ 502 w 948"/>
              <a:gd name="T55" fmla="*/ 787 h 933"/>
              <a:gd name="T56" fmla="*/ 568 w 948"/>
              <a:gd name="T57" fmla="*/ 513 h 933"/>
              <a:gd name="T58" fmla="*/ 327 w 948"/>
              <a:gd name="T59" fmla="*/ 528 h 933"/>
              <a:gd name="T60" fmla="*/ 287 w 948"/>
              <a:gd name="T61" fmla="*/ 294 h 933"/>
              <a:gd name="T62" fmla="*/ 289 w 948"/>
              <a:gd name="T63" fmla="*/ 220 h 933"/>
              <a:gd name="T64" fmla="*/ 107 w 948"/>
              <a:gd name="T65" fmla="*/ 302 h 933"/>
              <a:gd name="T66" fmla="*/ 151 w 948"/>
              <a:gd name="T67" fmla="*/ 503 h 933"/>
              <a:gd name="T68" fmla="*/ 217 w 948"/>
              <a:gd name="T69" fmla="*/ 755 h 933"/>
              <a:gd name="T70" fmla="*/ 266 w 948"/>
              <a:gd name="T71" fmla="*/ 755 h 933"/>
              <a:gd name="T72" fmla="*/ 327 w 948"/>
              <a:gd name="T73" fmla="*/ 528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48" h="933">
                <a:moveTo>
                  <a:pt x="848" y="697"/>
                </a:moveTo>
                <a:cubicBezTo>
                  <a:pt x="911" y="721"/>
                  <a:pt x="948" y="753"/>
                  <a:pt x="948" y="787"/>
                </a:cubicBezTo>
                <a:cubicBezTo>
                  <a:pt x="948" y="867"/>
                  <a:pt x="736" y="933"/>
                  <a:pt x="474" y="933"/>
                </a:cubicBezTo>
                <a:cubicBezTo>
                  <a:pt x="212" y="933"/>
                  <a:pt x="0" y="867"/>
                  <a:pt x="0" y="787"/>
                </a:cubicBezTo>
                <a:cubicBezTo>
                  <a:pt x="0" y="753"/>
                  <a:pt x="38" y="721"/>
                  <a:pt x="101" y="697"/>
                </a:cubicBezTo>
                <a:cubicBezTo>
                  <a:pt x="86" y="707"/>
                  <a:pt x="77" y="718"/>
                  <a:pt x="77" y="730"/>
                </a:cubicBezTo>
                <a:cubicBezTo>
                  <a:pt x="77" y="785"/>
                  <a:pt x="255" y="829"/>
                  <a:pt x="474" y="829"/>
                </a:cubicBezTo>
                <a:cubicBezTo>
                  <a:pt x="694" y="829"/>
                  <a:pt x="871" y="785"/>
                  <a:pt x="871" y="730"/>
                </a:cubicBezTo>
                <a:cubicBezTo>
                  <a:pt x="871" y="718"/>
                  <a:pt x="863" y="707"/>
                  <a:pt x="848" y="697"/>
                </a:cubicBezTo>
                <a:close/>
                <a:moveTo>
                  <a:pt x="241" y="32"/>
                </a:moveTo>
                <a:lnTo>
                  <a:pt x="241" y="32"/>
                </a:lnTo>
                <a:cubicBezTo>
                  <a:pt x="289" y="32"/>
                  <a:pt x="328" y="71"/>
                  <a:pt x="328" y="118"/>
                </a:cubicBezTo>
                <a:cubicBezTo>
                  <a:pt x="328" y="166"/>
                  <a:pt x="289" y="204"/>
                  <a:pt x="241" y="204"/>
                </a:cubicBezTo>
                <a:cubicBezTo>
                  <a:pt x="194" y="204"/>
                  <a:pt x="155" y="166"/>
                  <a:pt x="155" y="118"/>
                </a:cubicBezTo>
                <a:cubicBezTo>
                  <a:pt x="155" y="71"/>
                  <a:pt x="194" y="32"/>
                  <a:pt x="241" y="32"/>
                </a:cubicBezTo>
                <a:close/>
                <a:moveTo>
                  <a:pt x="706" y="32"/>
                </a:moveTo>
                <a:lnTo>
                  <a:pt x="706" y="32"/>
                </a:lnTo>
                <a:cubicBezTo>
                  <a:pt x="658" y="32"/>
                  <a:pt x="620" y="71"/>
                  <a:pt x="620" y="118"/>
                </a:cubicBezTo>
                <a:cubicBezTo>
                  <a:pt x="620" y="166"/>
                  <a:pt x="658" y="204"/>
                  <a:pt x="706" y="204"/>
                </a:cubicBezTo>
                <a:cubicBezTo>
                  <a:pt x="753" y="204"/>
                  <a:pt x="792" y="166"/>
                  <a:pt x="792" y="118"/>
                </a:cubicBezTo>
                <a:cubicBezTo>
                  <a:pt x="792" y="71"/>
                  <a:pt x="753" y="32"/>
                  <a:pt x="706" y="32"/>
                </a:cubicBezTo>
                <a:close/>
                <a:moveTo>
                  <a:pt x="621" y="528"/>
                </a:moveTo>
                <a:lnTo>
                  <a:pt x="621" y="528"/>
                </a:lnTo>
                <a:lnTo>
                  <a:pt x="621" y="755"/>
                </a:lnTo>
                <a:lnTo>
                  <a:pt x="681" y="755"/>
                </a:lnTo>
                <a:lnTo>
                  <a:pt x="706" y="596"/>
                </a:lnTo>
                <a:lnTo>
                  <a:pt x="730" y="755"/>
                </a:lnTo>
                <a:lnTo>
                  <a:pt x="796" y="755"/>
                </a:lnTo>
                <a:lnTo>
                  <a:pt x="796" y="503"/>
                </a:lnTo>
                <a:cubicBezTo>
                  <a:pt x="822" y="490"/>
                  <a:pt x="840" y="462"/>
                  <a:pt x="840" y="431"/>
                </a:cubicBezTo>
                <a:lnTo>
                  <a:pt x="840" y="302"/>
                </a:lnTo>
                <a:cubicBezTo>
                  <a:pt x="840" y="257"/>
                  <a:pt x="804" y="220"/>
                  <a:pt x="759" y="220"/>
                </a:cubicBezTo>
                <a:lnTo>
                  <a:pt x="658" y="220"/>
                </a:lnTo>
                <a:cubicBezTo>
                  <a:pt x="651" y="220"/>
                  <a:pt x="645" y="221"/>
                  <a:pt x="639" y="222"/>
                </a:cubicBezTo>
                <a:cubicBezTo>
                  <a:pt x="652" y="243"/>
                  <a:pt x="660" y="268"/>
                  <a:pt x="660" y="294"/>
                </a:cubicBezTo>
                <a:lnTo>
                  <a:pt x="660" y="434"/>
                </a:lnTo>
                <a:cubicBezTo>
                  <a:pt x="660" y="470"/>
                  <a:pt x="645" y="504"/>
                  <a:pt x="621" y="528"/>
                </a:cubicBezTo>
                <a:close/>
                <a:moveTo>
                  <a:pt x="476" y="0"/>
                </a:moveTo>
                <a:lnTo>
                  <a:pt x="476" y="0"/>
                </a:lnTo>
                <a:cubicBezTo>
                  <a:pt x="528" y="0"/>
                  <a:pt x="569" y="42"/>
                  <a:pt x="569" y="94"/>
                </a:cubicBezTo>
                <a:cubicBezTo>
                  <a:pt x="569" y="146"/>
                  <a:pt x="528" y="188"/>
                  <a:pt x="476" y="188"/>
                </a:cubicBezTo>
                <a:cubicBezTo>
                  <a:pt x="424" y="188"/>
                  <a:pt x="382" y="146"/>
                  <a:pt x="382" y="94"/>
                </a:cubicBezTo>
                <a:cubicBezTo>
                  <a:pt x="382" y="42"/>
                  <a:pt x="424" y="0"/>
                  <a:pt x="476" y="0"/>
                </a:cubicBezTo>
                <a:close/>
                <a:moveTo>
                  <a:pt x="568" y="513"/>
                </a:moveTo>
                <a:lnTo>
                  <a:pt x="568" y="513"/>
                </a:lnTo>
                <a:cubicBezTo>
                  <a:pt x="597" y="498"/>
                  <a:pt x="617" y="468"/>
                  <a:pt x="617" y="434"/>
                </a:cubicBezTo>
                <a:lnTo>
                  <a:pt x="617" y="294"/>
                </a:lnTo>
                <a:cubicBezTo>
                  <a:pt x="617" y="245"/>
                  <a:pt x="577" y="205"/>
                  <a:pt x="528" y="205"/>
                </a:cubicBezTo>
                <a:lnTo>
                  <a:pt x="418" y="205"/>
                </a:lnTo>
                <a:cubicBezTo>
                  <a:pt x="369" y="205"/>
                  <a:pt x="329" y="245"/>
                  <a:pt x="329" y="294"/>
                </a:cubicBezTo>
                <a:lnTo>
                  <a:pt x="329" y="434"/>
                </a:lnTo>
                <a:cubicBezTo>
                  <a:pt x="329" y="468"/>
                  <a:pt x="349" y="498"/>
                  <a:pt x="377" y="513"/>
                </a:cubicBezTo>
                <a:lnTo>
                  <a:pt x="377" y="787"/>
                </a:lnTo>
                <a:lnTo>
                  <a:pt x="449" y="787"/>
                </a:lnTo>
                <a:lnTo>
                  <a:pt x="476" y="614"/>
                </a:lnTo>
                <a:lnTo>
                  <a:pt x="502" y="787"/>
                </a:lnTo>
                <a:lnTo>
                  <a:pt x="568" y="787"/>
                </a:lnTo>
                <a:lnTo>
                  <a:pt x="568" y="513"/>
                </a:lnTo>
                <a:close/>
                <a:moveTo>
                  <a:pt x="327" y="528"/>
                </a:moveTo>
                <a:lnTo>
                  <a:pt x="327" y="528"/>
                </a:lnTo>
                <a:cubicBezTo>
                  <a:pt x="302" y="504"/>
                  <a:pt x="287" y="470"/>
                  <a:pt x="287" y="434"/>
                </a:cubicBezTo>
                <a:lnTo>
                  <a:pt x="287" y="294"/>
                </a:lnTo>
                <a:cubicBezTo>
                  <a:pt x="287" y="268"/>
                  <a:pt x="295" y="243"/>
                  <a:pt x="308" y="222"/>
                </a:cubicBezTo>
                <a:cubicBezTo>
                  <a:pt x="302" y="221"/>
                  <a:pt x="296" y="220"/>
                  <a:pt x="289" y="220"/>
                </a:cubicBezTo>
                <a:lnTo>
                  <a:pt x="189" y="220"/>
                </a:lnTo>
                <a:cubicBezTo>
                  <a:pt x="144" y="220"/>
                  <a:pt x="107" y="257"/>
                  <a:pt x="107" y="302"/>
                </a:cubicBezTo>
                <a:lnTo>
                  <a:pt x="107" y="431"/>
                </a:lnTo>
                <a:cubicBezTo>
                  <a:pt x="107" y="462"/>
                  <a:pt x="125" y="490"/>
                  <a:pt x="151" y="503"/>
                </a:cubicBezTo>
                <a:lnTo>
                  <a:pt x="151" y="755"/>
                </a:lnTo>
                <a:lnTo>
                  <a:pt x="217" y="755"/>
                </a:lnTo>
                <a:lnTo>
                  <a:pt x="242" y="596"/>
                </a:lnTo>
                <a:lnTo>
                  <a:pt x="266" y="755"/>
                </a:lnTo>
                <a:lnTo>
                  <a:pt x="327" y="755"/>
                </a:lnTo>
                <a:lnTo>
                  <a:pt x="327" y="528"/>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4" name="Freeform 8"/>
          <p:cNvSpPr>
            <a:spLocks noEditPoints="1"/>
          </p:cNvSpPr>
          <p:nvPr/>
        </p:nvSpPr>
        <p:spPr bwMode="auto">
          <a:xfrm>
            <a:off x="5991271" y="1464470"/>
            <a:ext cx="386053" cy="456601"/>
          </a:xfrm>
          <a:custGeom>
            <a:avLst/>
            <a:gdLst>
              <a:gd name="T0" fmla="*/ 121 w 865"/>
              <a:gd name="T1" fmla="*/ 572 h 1009"/>
              <a:gd name="T2" fmla="*/ 213 w 865"/>
              <a:gd name="T3" fmla="*/ 571 h 1009"/>
              <a:gd name="T4" fmla="*/ 277 w 865"/>
              <a:gd name="T5" fmla="*/ 550 h 1009"/>
              <a:gd name="T6" fmla="*/ 393 w 865"/>
              <a:gd name="T7" fmla="*/ 793 h 1009"/>
              <a:gd name="T8" fmla="*/ 420 w 865"/>
              <a:gd name="T9" fmla="*/ 640 h 1009"/>
              <a:gd name="T10" fmla="*/ 401 w 865"/>
              <a:gd name="T11" fmla="*/ 631 h 1009"/>
              <a:gd name="T12" fmla="*/ 401 w 865"/>
              <a:gd name="T13" fmla="*/ 610 h 1009"/>
              <a:gd name="T14" fmla="*/ 485 w 865"/>
              <a:gd name="T15" fmla="*/ 610 h 1009"/>
              <a:gd name="T16" fmla="*/ 486 w 865"/>
              <a:gd name="T17" fmla="*/ 631 h 1009"/>
              <a:gd name="T18" fmla="*/ 466 w 865"/>
              <a:gd name="T19" fmla="*/ 640 h 1009"/>
              <a:gd name="T20" fmla="*/ 493 w 865"/>
              <a:gd name="T21" fmla="*/ 787 h 1009"/>
              <a:gd name="T22" fmla="*/ 592 w 865"/>
              <a:gd name="T23" fmla="*/ 559 h 1009"/>
              <a:gd name="T24" fmla="*/ 650 w 865"/>
              <a:gd name="T25" fmla="*/ 567 h 1009"/>
              <a:gd name="T26" fmla="*/ 736 w 865"/>
              <a:gd name="T27" fmla="*/ 567 h 1009"/>
              <a:gd name="T28" fmla="*/ 853 w 865"/>
              <a:gd name="T29" fmla="*/ 932 h 1009"/>
              <a:gd name="T30" fmla="*/ 734 w 865"/>
              <a:gd name="T31" fmla="*/ 974 h 1009"/>
              <a:gd name="T32" fmla="*/ 717 w 865"/>
              <a:gd name="T33" fmla="*/ 919 h 1009"/>
              <a:gd name="T34" fmla="*/ 680 w 865"/>
              <a:gd name="T35" fmla="*/ 984 h 1009"/>
              <a:gd name="T36" fmla="*/ 165 w 865"/>
              <a:gd name="T37" fmla="*/ 987 h 1009"/>
              <a:gd name="T38" fmla="*/ 127 w 865"/>
              <a:gd name="T39" fmla="*/ 919 h 1009"/>
              <a:gd name="T40" fmla="*/ 109 w 865"/>
              <a:gd name="T41" fmla="*/ 977 h 1009"/>
              <a:gd name="T42" fmla="*/ 0 w 865"/>
              <a:gd name="T43" fmla="*/ 932 h 1009"/>
              <a:gd name="T44" fmla="*/ 121 w 865"/>
              <a:gd name="T45" fmla="*/ 572 h 1009"/>
              <a:gd name="T46" fmla="*/ 249 w 865"/>
              <a:gd name="T47" fmla="*/ 390 h 1009"/>
              <a:gd name="T48" fmla="*/ 249 w 865"/>
              <a:gd name="T49" fmla="*/ 390 h 1009"/>
              <a:gd name="T50" fmla="*/ 219 w 865"/>
              <a:gd name="T51" fmla="*/ 355 h 1009"/>
              <a:gd name="T52" fmla="*/ 209 w 865"/>
              <a:gd name="T53" fmla="*/ 288 h 1009"/>
              <a:gd name="T54" fmla="*/ 209 w 865"/>
              <a:gd name="T55" fmla="*/ 280 h 1009"/>
              <a:gd name="T56" fmla="*/ 216 w 865"/>
              <a:gd name="T57" fmla="*/ 275 h 1009"/>
              <a:gd name="T58" fmla="*/ 220 w 865"/>
              <a:gd name="T59" fmla="*/ 272 h 1009"/>
              <a:gd name="T60" fmla="*/ 268 w 865"/>
              <a:gd name="T61" fmla="*/ 64 h 1009"/>
              <a:gd name="T62" fmla="*/ 571 w 865"/>
              <a:gd name="T63" fmla="*/ 57 h 1009"/>
              <a:gd name="T64" fmla="*/ 629 w 865"/>
              <a:gd name="T65" fmla="*/ 270 h 1009"/>
              <a:gd name="T66" fmla="*/ 637 w 865"/>
              <a:gd name="T67" fmla="*/ 275 h 1009"/>
              <a:gd name="T68" fmla="*/ 644 w 865"/>
              <a:gd name="T69" fmla="*/ 280 h 1009"/>
              <a:gd name="T70" fmla="*/ 645 w 865"/>
              <a:gd name="T71" fmla="*/ 288 h 1009"/>
              <a:gd name="T72" fmla="*/ 635 w 865"/>
              <a:gd name="T73" fmla="*/ 354 h 1009"/>
              <a:gd name="T74" fmla="*/ 606 w 865"/>
              <a:gd name="T75" fmla="*/ 389 h 1009"/>
              <a:gd name="T76" fmla="*/ 443 w 865"/>
              <a:gd name="T77" fmla="*/ 536 h 1009"/>
              <a:gd name="T78" fmla="*/ 403 w 865"/>
              <a:gd name="T79" fmla="*/ 532 h 1009"/>
              <a:gd name="T80" fmla="*/ 249 w 865"/>
              <a:gd name="T81" fmla="*/ 39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5" h="1009">
                <a:moveTo>
                  <a:pt x="121" y="572"/>
                </a:moveTo>
                <a:cubicBezTo>
                  <a:pt x="154" y="572"/>
                  <a:pt x="185" y="571"/>
                  <a:pt x="213" y="571"/>
                </a:cubicBezTo>
                <a:cubicBezTo>
                  <a:pt x="240" y="574"/>
                  <a:pt x="262" y="567"/>
                  <a:pt x="277" y="550"/>
                </a:cubicBezTo>
                <a:lnTo>
                  <a:pt x="393" y="793"/>
                </a:lnTo>
                <a:lnTo>
                  <a:pt x="420" y="640"/>
                </a:lnTo>
                <a:lnTo>
                  <a:pt x="401" y="631"/>
                </a:lnTo>
                <a:lnTo>
                  <a:pt x="401" y="610"/>
                </a:lnTo>
                <a:lnTo>
                  <a:pt x="485" y="610"/>
                </a:lnTo>
                <a:lnTo>
                  <a:pt x="486" y="631"/>
                </a:lnTo>
                <a:lnTo>
                  <a:pt x="466" y="640"/>
                </a:lnTo>
                <a:lnTo>
                  <a:pt x="493" y="787"/>
                </a:lnTo>
                <a:lnTo>
                  <a:pt x="592" y="559"/>
                </a:lnTo>
                <a:cubicBezTo>
                  <a:pt x="607" y="567"/>
                  <a:pt x="627" y="569"/>
                  <a:pt x="650" y="567"/>
                </a:cubicBezTo>
                <a:cubicBezTo>
                  <a:pt x="677" y="567"/>
                  <a:pt x="705" y="567"/>
                  <a:pt x="736" y="567"/>
                </a:cubicBezTo>
                <a:cubicBezTo>
                  <a:pt x="815" y="641"/>
                  <a:pt x="865" y="818"/>
                  <a:pt x="853" y="932"/>
                </a:cubicBezTo>
                <a:cubicBezTo>
                  <a:pt x="828" y="949"/>
                  <a:pt x="786" y="963"/>
                  <a:pt x="734" y="974"/>
                </a:cubicBezTo>
                <a:lnTo>
                  <a:pt x="717" y="919"/>
                </a:lnTo>
                <a:lnTo>
                  <a:pt x="680" y="984"/>
                </a:lnTo>
                <a:cubicBezTo>
                  <a:pt x="527" y="1007"/>
                  <a:pt x="314" y="1009"/>
                  <a:pt x="165" y="987"/>
                </a:cubicBezTo>
                <a:lnTo>
                  <a:pt x="127" y="919"/>
                </a:lnTo>
                <a:lnTo>
                  <a:pt x="109" y="977"/>
                </a:lnTo>
                <a:cubicBezTo>
                  <a:pt x="58" y="966"/>
                  <a:pt x="19" y="951"/>
                  <a:pt x="0" y="932"/>
                </a:cubicBezTo>
                <a:cubicBezTo>
                  <a:pt x="2" y="832"/>
                  <a:pt x="20" y="659"/>
                  <a:pt x="121" y="572"/>
                </a:cubicBezTo>
                <a:close/>
                <a:moveTo>
                  <a:pt x="249" y="390"/>
                </a:moveTo>
                <a:lnTo>
                  <a:pt x="249" y="390"/>
                </a:lnTo>
                <a:cubicBezTo>
                  <a:pt x="236" y="383"/>
                  <a:pt x="226" y="371"/>
                  <a:pt x="219" y="355"/>
                </a:cubicBezTo>
                <a:cubicBezTo>
                  <a:pt x="212" y="338"/>
                  <a:pt x="209" y="315"/>
                  <a:pt x="209" y="288"/>
                </a:cubicBezTo>
                <a:lnTo>
                  <a:pt x="209" y="280"/>
                </a:lnTo>
                <a:lnTo>
                  <a:pt x="216" y="275"/>
                </a:lnTo>
                <a:cubicBezTo>
                  <a:pt x="218" y="274"/>
                  <a:pt x="219" y="273"/>
                  <a:pt x="220" y="272"/>
                </a:cubicBezTo>
                <a:cubicBezTo>
                  <a:pt x="205" y="158"/>
                  <a:pt x="218" y="105"/>
                  <a:pt x="268" y="64"/>
                </a:cubicBezTo>
                <a:cubicBezTo>
                  <a:pt x="345" y="0"/>
                  <a:pt x="492" y="0"/>
                  <a:pt x="571" y="57"/>
                </a:cubicBezTo>
                <a:cubicBezTo>
                  <a:pt x="624" y="96"/>
                  <a:pt x="643" y="166"/>
                  <a:pt x="629" y="270"/>
                </a:cubicBezTo>
                <a:cubicBezTo>
                  <a:pt x="632" y="271"/>
                  <a:pt x="635" y="273"/>
                  <a:pt x="637" y="275"/>
                </a:cubicBezTo>
                <a:lnTo>
                  <a:pt x="644" y="280"/>
                </a:lnTo>
                <a:lnTo>
                  <a:pt x="645" y="288"/>
                </a:lnTo>
                <a:cubicBezTo>
                  <a:pt x="645" y="315"/>
                  <a:pt x="642" y="337"/>
                  <a:pt x="635" y="354"/>
                </a:cubicBezTo>
                <a:cubicBezTo>
                  <a:pt x="628" y="370"/>
                  <a:pt x="619" y="382"/>
                  <a:pt x="606" y="389"/>
                </a:cubicBezTo>
                <a:cubicBezTo>
                  <a:pt x="585" y="456"/>
                  <a:pt x="515" y="528"/>
                  <a:pt x="443" y="536"/>
                </a:cubicBezTo>
                <a:cubicBezTo>
                  <a:pt x="430" y="537"/>
                  <a:pt x="415" y="537"/>
                  <a:pt x="403" y="532"/>
                </a:cubicBezTo>
                <a:cubicBezTo>
                  <a:pt x="324" y="504"/>
                  <a:pt x="274" y="472"/>
                  <a:pt x="249" y="39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5" name="Freeform 9"/>
          <p:cNvSpPr>
            <a:spLocks noEditPoints="1"/>
          </p:cNvSpPr>
          <p:nvPr/>
        </p:nvSpPr>
        <p:spPr bwMode="auto">
          <a:xfrm>
            <a:off x="6845385" y="1382269"/>
            <a:ext cx="419367" cy="544786"/>
          </a:xfrm>
          <a:custGeom>
            <a:avLst/>
            <a:gdLst>
              <a:gd name="T0" fmla="*/ 737 w 941"/>
              <a:gd name="T1" fmla="*/ 582 h 1206"/>
              <a:gd name="T2" fmla="*/ 571 w 941"/>
              <a:gd name="T3" fmla="*/ 725 h 1206"/>
              <a:gd name="T4" fmla="*/ 791 w 941"/>
              <a:gd name="T5" fmla="*/ 759 h 1206"/>
              <a:gd name="T6" fmla="*/ 796 w 941"/>
              <a:gd name="T7" fmla="*/ 577 h 1206"/>
              <a:gd name="T8" fmla="*/ 941 w 941"/>
              <a:gd name="T9" fmla="*/ 497 h 1206"/>
              <a:gd name="T10" fmla="*/ 886 w 941"/>
              <a:gd name="T11" fmla="*/ 577 h 1206"/>
              <a:gd name="T12" fmla="*/ 845 w 941"/>
              <a:gd name="T13" fmla="*/ 805 h 1206"/>
              <a:gd name="T14" fmla="*/ 748 w 941"/>
              <a:gd name="T15" fmla="*/ 840 h 1206"/>
              <a:gd name="T16" fmla="*/ 524 w 941"/>
              <a:gd name="T17" fmla="*/ 852 h 1206"/>
              <a:gd name="T18" fmla="*/ 743 w 941"/>
              <a:gd name="T19" fmla="*/ 1079 h 1206"/>
              <a:gd name="T20" fmla="*/ 782 w 941"/>
              <a:gd name="T21" fmla="*/ 1150 h 1206"/>
              <a:gd name="T22" fmla="*/ 670 w 941"/>
              <a:gd name="T23" fmla="*/ 1150 h 1206"/>
              <a:gd name="T24" fmla="*/ 507 w 941"/>
              <a:gd name="T25" fmla="*/ 1074 h 1206"/>
              <a:gd name="T26" fmla="*/ 540 w 941"/>
              <a:gd name="T27" fmla="*/ 1150 h 1206"/>
              <a:gd name="T28" fmla="*/ 429 w 941"/>
              <a:gd name="T29" fmla="*/ 1150 h 1206"/>
              <a:gd name="T30" fmla="*/ 452 w 941"/>
              <a:gd name="T31" fmla="*/ 1072 h 1206"/>
              <a:gd name="T32" fmla="*/ 288 w 941"/>
              <a:gd name="T33" fmla="*/ 1150 h 1206"/>
              <a:gd name="T34" fmla="*/ 176 w 941"/>
              <a:gd name="T35" fmla="*/ 1150 h 1206"/>
              <a:gd name="T36" fmla="*/ 206 w 941"/>
              <a:gd name="T37" fmla="*/ 1079 h 1206"/>
              <a:gd name="T38" fmla="*/ 411 w 941"/>
              <a:gd name="T39" fmla="*/ 852 h 1206"/>
              <a:gd name="T40" fmla="*/ 182 w 941"/>
              <a:gd name="T41" fmla="*/ 836 h 1206"/>
              <a:gd name="T42" fmla="*/ 97 w 941"/>
              <a:gd name="T43" fmla="*/ 805 h 1206"/>
              <a:gd name="T44" fmla="*/ 56 w 941"/>
              <a:gd name="T45" fmla="*/ 577 h 1206"/>
              <a:gd name="T46" fmla="*/ 0 w 941"/>
              <a:gd name="T47" fmla="*/ 497 h 1206"/>
              <a:gd name="T48" fmla="*/ 145 w 941"/>
              <a:gd name="T49" fmla="*/ 577 h 1206"/>
              <a:gd name="T50" fmla="*/ 151 w 941"/>
              <a:gd name="T51" fmla="*/ 759 h 1206"/>
              <a:gd name="T52" fmla="*/ 375 w 941"/>
              <a:gd name="T53" fmla="*/ 724 h 1206"/>
              <a:gd name="T54" fmla="*/ 199 w 941"/>
              <a:gd name="T55" fmla="*/ 582 h 1206"/>
              <a:gd name="T56" fmla="*/ 700 w 941"/>
              <a:gd name="T57" fmla="*/ 150 h 1206"/>
              <a:gd name="T58" fmla="*/ 586 w 941"/>
              <a:gd name="T59" fmla="*/ 198 h 1206"/>
              <a:gd name="T60" fmla="*/ 352 w 941"/>
              <a:gd name="T61" fmla="*/ 229 h 1206"/>
              <a:gd name="T62" fmla="*/ 340 w 941"/>
              <a:gd name="T63" fmla="*/ 323 h 1206"/>
              <a:gd name="T64" fmla="*/ 597 w 941"/>
              <a:gd name="T65" fmla="*/ 354 h 1206"/>
              <a:gd name="T66" fmla="*/ 340 w 941"/>
              <a:gd name="T67" fmla="*/ 323 h 1206"/>
              <a:gd name="T68" fmla="*/ 609 w 941"/>
              <a:gd name="T69" fmla="*/ 454 h 1206"/>
              <a:gd name="T70" fmla="*/ 328 w 941"/>
              <a:gd name="T71" fmla="*/ 484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41" h="1206">
                <a:moveTo>
                  <a:pt x="700" y="150"/>
                </a:moveTo>
                <a:cubicBezTo>
                  <a:pt x="713" y="294"/>
                  <a:pt x="725" y="438"/>
                  <a:pt x="737" y="582"/>
                </a:cubicBezTo>
                <a:cubicBezTo>
                  <a:pt x="719" y="614"/>
                  <a:pt x="652" y="635"/>
                  <a:pt x="571" y="644"/>
                </a:cubicBezTo>
                <a:lnTo>
                  <a:pt x="571" y="725"/>
                </a:lnTo>
                <a:cubicBezTo>
                  <a:pt x="650" y="733"/>
                  <a:pt x="717" y="751"/>
                  <a:pt x="739" y="778"/>
                </a:cubicBezTo>
                <a:lnTo>
                  <a:pt x="791" y="759"/>
                </a:lnTo>
                <a:lnTo>
                  <a:pt x="823" y="577"/>
                </a:lnTo>
                <a:lnTo>
                  <a:pt x="796" y="577"/>
                </a:lnTo>
                <a:lnTo>
                  <a:pt x="776" y="497"/>
                </a:lnTo>
                <a:lnTo>
                  <a:pt x="941" y="497"/>
                </a:lnTo>
                <a:lnTo>
                  <a:pt x="920" y="577"/>
                </a:lnTo>
                <a:lnTo>
                  <a:pt x="886" y="577"/>
                </a:lnTo>
                <a:lnTo>
                  <a:pt x="848" y="787"/>
                </a:lnTo>
                <a:lnTo>
                  <a:pt x="845" y="805"/>
                </a:lnTo>
                <a:lnTo>
                  <a:pt x="828" y="811"/>
                </a:lnTo>
                <a:lnTo>
                  <a:pt x="748" y="840"/>
                </a:lnTo>
                <a:lnTo>
                  <a:pt x="748" y="852"/>
                </a:lnTo>
                <a:lnTo>
                  <a:pt x="524" y="852"/>
                </a:lnTo>
                <a:lnTo>
                  <a:pt x="524" y="1026"/>
                </a:lnTo>
                <a:cubicBezTo>
                  <a:pt x="597" y="1032"/>
                  <a:pt x="670" y="1050"/>
                  <a:pt x="743" y="1079"/>
                </a:cubicBezTo>
                <a:lnTo>
                  <a:pt x="737" y="1095"/>
                </a:lnTo>
                <a:cubicBezTo>
                  <a:pt x="762" y="1100"/>
                  <a:pt x="782" y="1123"/>
                  <a:pt x="782" y="1150"/>
                </a:cubicBezTo>
                <a:cubicBezTo>
                  <a:pt x="782" y="1181"/>
                  <a:pt x="757" y="1206"/>
                  <a:pt x="726" y="1206"/>
                </a:cubicBezTo>
                <a:cubicBezTo>
                  <a:pt x="695" y="1206"/>
                  <a:pt x="670" y="1181"/>
                  <a:pt x="670" y="1150"/>
                </a:cubicBezTo>
                <a:cubicBezTo>
                  <a:pt x="670" y="1135"/>
                  <a:pt x="676" y="1121"/>
                  <a:pt x="687" y="1111"/>
                </a:cubicBezTo>
                <a:cubicBezTo>
                  <a:pt x="627" y="1090"/>
                  <a:pt x="567" y="1077"/>
                  <a:pt x="507" y="1074"/>
                </a:cubicBezTo>
                <a:lnTo>
                  <a:pt x="510" y="1101"/>
                </a:lnTo>
                <a:cubicBezTo>
                  <a:pt x="528" y="1110"/>
                  <a:pt x="540" y="1129"/>
                  <a:pt x="540" y="1150"/>
                </a:cubicBezTo>
                <a:cubicBezTo>
                  <a:pt x="540" y="1181"/>
                  <a:pt x="515" y="1206"/>
                  <a:pt x="484" y="1206"/>
                </a:cubicBezTo>
                <a:cubicBezTo>
                  <a:pt x="454" y="1206"/>
                  <a:pt x="429" y="1181"/>
                  <a:pt x="429" y="1150"/>
                </a:cubicBezTo>
                <a:cubicBezTo>
                  <a:pt x="429" y="1131"/>
                  <a:pt x="439" y="1113"/>
                  <a:pt x="454" y="1103"/>
                </a:cubicBezTo>
                <a:lnTo>
                  <a:pt x="452" y="1072"/>
                </a:lnTo>
                <a:cubicBezTo>
                  <a:pt x="391" y="1074"/>
                  <a:pt x="329" y="1085"/>
                  <a:pt x="268" y="1107"/>
                </a:cubicBezTo>
                <a:cubicBezTo>
                  <a:pt x="280" y="1118"/>
                  <a:pt x="288" y="1133"/>
                  <a:pt x="288" y="1150"/>
                </a:cubicBezTo>
                <a:cubicBezTo>
                  <a:pt x="288" y="1181"/>
                  <a:pt x="263" y="1206"/>
                  <a:pt x="232" y="1206"/>
                </a:cubicBezTo>
                <a:cubicBezTo>
                  <a:pt x="201" y="1206"/>
                  <a:pt x="176" y="1181"/>
                  <a:pt x="176" y="1150"/>
                </a:cubicBezTo>
                <a:cubicBezTo>
                  <a:pt x="176" y="1126"/>
                  <a:pt x="192" y="1105"/>
                  <a:pt x="213" y="1098"/>
                </a:cubicBezTo>
                <a:lnTo>
                  <a:pt x="206" y="1079"/>
                </a:lnTo>
                <a:cubicBezTo>
                  <a:pt x="274" y="1049"/>
                  <a:pt x="342" y="1032"/>
                  <a:pt x="411" y="1026"/>
                </a:cubicBezTo>
                <a:lnTo>
                  <a:pt x="411" y="852"/>
                </a:lnTo>
                <a:lnTo>
                  <a:pt x="182" y="852"/>
                </a:lnTo>
                <a:lnTo>
                  <a:pt x="182" y="836"/>
                </a:lnTo>
                <a:lnTo>
                  <a:pt x="113" y="811"/>
                </a:lnTo>
                <a:lnTo>
                  <a:pt x="97" y="805"/>
                </a:lnTo>
                <a:lnTo>
                  <a:pt x="93" y="787"/>
                </a:lnTo>
                <a:lnTo>
                  <a:pt x="56" y="577"/>
                </a:lnTo>
                <a:lnTo>
                  <a:pt x="21" y="577"/>
                </a:lnTo>
                <a:lnTo>
                  <a:pt x="0" y="497"/>
                </a:lnTo>
                <a:lnTo>
                  <a:pt x="166" y="497"/>
                </a:lnTo>
                <a:lnTo>
                  <a:pt x="145" y="577"/>
                </a:lnTo>
                <a:lnTo>
                  <a:pt x="118" y="577"/>
                </a:lnTo>
                <a:lnTo>
                  <a:pt x="151" y="759"/>
                </a:lnTo>
                <a:lnTo>
                  <a:pt x="194" y="775"/>
                </a:lnTo>
                <a:cubicBezTo>
                  <a:pt x="221" y="748"/>
                  <a:pt x="292" y="731"/>
                  <a:pt x="375" y="724"/>
                </a:cubicBezTo>
                <a:lnTo>
                  <a:pt x="375" y="646"/>
                </a:lnTo>
                <a:cubicBezTo>
                  <a:pt x="285" y="638"/>
                  <a:pt x="211" y="616"/>
                  <a:pt x="199" y="582"/>
                </a:cubicBezTo>
                <a:cubicBezTo>
                  <a:pt x="212" y="438"/>
                  <a:pt x="224" y="294"/>
                  <a:pt x="236" y="150"/>
                </a:cubicBezTo>
                <a:cubicBezTo>
                  <a:pt x="260" y="7"/>
                  <a:pt x="666" y="0"/>
                  <a:pt x="700" y="150"/>
                </a:cubicBezTo>
                <a:close/>
                <a:moveTo>
                  <a:pt x="352" y="198"/>
                </a:moveTo>
                <a:lnTo>
                  <a:pt x="586" y="198"/>
                </a:lnTo>
                <a:lnTo>
                  <a:pt x="586" y="229"/>
                </a:lnTo>
                <a:lnTo>
                  <a:pt x="352" y="229"/>
                </a:lnTo>
                <a:lnTo>
                  <a:pt x="352" y="198"/>
                </a:lnTo>
                <a:close/>
                <a:moveTo>
                  <a:pt x="340" y="323"/>
                </a:moveTo>
                <a:lnTo>
                  <a:pt x="597" y="323"/>
                </a:lnTo>
                <a:lnTo>
                  <a:pt x="597" y="354"/>
                </a:lnTo>
                <a:lnTo>
                  <a:pt x="340" y="354"/>
                </a:lnTo>
                <a:lnTo>
                  <a:pt x="340" y="323"/>
                </a:lnTo>
                <a:close/>
                <a:moveTo>
                  <a:pt x="328" y="454"/>
                </a:moveTo>
                <a:lnTo>
                  <a:pt x="609" y="454"/>
                </a:lnTo>
                <a:lnTo>
                  <a:pt x="609" y="484"/>
                </a:lnTo>
                <a:lnTo>
                  <a:pt x="328" y="484"/>
                </a:lnTo>
                <a:lnTo>
                  <a:pt x="328" y="454"/>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6" name="Freeform 10"/>
          <p:cNvSpPr>
            <a:spLocks noEditPoints="1"/>
          </p:cNvSpPr>
          <p:nvPr/>
        </p:nvSpPr>
        <p:spPr bwMode="auto">
          <a:xfrm>
            <a:off x="1910098" y="1382406"/>
            <a:ext cx="565400" cy="603092"/>
          </a:xfrm>
          <a:custGeom>
            <a:avLst/>
            <a:gdLst>
              <a:gd name="T0" fmla="*/ 517 w 920"/>
              <a:gd name="T1" fmla="*/ 164 h 968"/>
              <a:gd name="T2" fmla="*/ 561 w 920"/>
              <a:gd name="T3" fmla="*/ 180 h 968"/>
              <a:gd name="T4" fmla="*/ 712 w 920"/>
              <a:gd name="T5" fmla="*/ 322 h 968"/>
              <a:gd name="T6" fmla="*/ 723 w 920"/>
              <a:gd name="T7" fmla="*/ 513 h 968"/>
              <a:gd name="T8" fmla="*/ 709 w 920"/>
              <a:gd name="T9" fmla="*/ 558 h 968"/>
              <a:gd name="T10" fmla="*/ 630 w 920"/>
              <a:gd name="T11" fmla="*/ 533 h 968"/>
              <a:gd name="T12" fmla="*/ 644 w 920"/>
              <a:gd name="T13" fmla="*/ 493 h 968"/>
              <a:gd name="T14" fmla="*/ 636 w 920"/>
              <a:gd name="T15" fmla="*/ 355 h 968"/>
              <a:gd name="T16" fmla="*/ 529 w 920"/>
              <a:gd name="T17" fmla="*/ 256 h 968"/>
              <a:gd name="T18" fmla="*/ 492 w 920"/>
              <a:gd name="T19" fmla="*/ 243 h 968"/>
              <a:gd name="T20" fmla="*/ 517 w 920"/>
              <a:gd name="T21" fmla="*/ 164 h 968"/>
              <a:gd name="T22" fmla="*/ 604 w 920"/>
              <a:gd name="T23" fmla="*/ 892 h 968"/>
              <a:gd name="T24" fmla="*/ 604 w 920"/>
              <a:gd name="T25" fmla="*/ 892 h 968"/>
              <a:gd name="T26" fmla="*/ 650 w 920"/>
              <a:gd name="T27" fmla="*/ 868 h 968"/>
              <a:gd name="T28" fmla="*/ 489 w 920"/>
              <a:gd name="T29" fmla="*/ 605 h 968"/>
              <a:gd name="T30" fmla="*/ 465 w 920"/>
              <a:gd name="T31" fmla="*/ 618 h 968"/>
              <a:gd name="T32" fmla="*/ 441 w 920"/>
              <a:gd name="T33" fmla="*/ 630 h 968"/>
              <a:gd name="T34" fmla="*/ 405 w 920"/>
              <a:gd name="T35" fmla="*/ 648 h 968"/>
              <a:gd name="T36" fmla="*/ 398 w 920"/>
              <a:gd name="T37" fmla="*/ 652 h 968"/>
              <a:gd name="T38" fmla="*/ 342 w 920"/>
              <a:gd name="T39" fmla="*/ 681 h 968"/>
              <a:gd name="T40" fmla="*/ 199 w 920"/>
              <a:gd name="T41" fmla="*/ 386 h 968"/>
              <a:gd name="T42" fmla="*/ 248 w 920"/>
              <a:gd name="T43" fmla="*/ 361 h 968"/>
              <a:gd name="T44" fmla="*/ 319 w 920"/>
              <a:gd name="T45" fmla="*/ 325 h 968"/>
              <a:gd name="T46" fmla="*/ 340 w 920"/>
              <a:gd name="T47" fmla="*/ 314 h 968"/>
              <a:gd name="T48" fmla="*/ 224 w 920"/>
              <a:gd name="T49" fmla="*/ 29 h 968"/>
              <a:gd name="T50" fmla="*/ 183 w 920"/>
              <a:gd name="T51" fmla="*/ 50 h 968"/>
              <a:gd name="T52" fmla="*/ 146 w 920"/>
              <a:gd name="T53" fmla="*/ 68 h 968"/>
              <a:gd name="T54" fmla="*/ 125 w 920"/>
              <a:gd name="T55" fmla="*/ 79 h 968"/>
              <a:gd name="T56" fmla="*/ 104 w 920"/>
              <a:gd name="T57" fmla="*/ 90 h 968"/>
              <a:gd name="T58" fmla="*/ 8 w 920"/>
              <a:gd name="T59" fmla="*/ 239 h 968"/>
              <a:gd name="T60" fmla="*/ 9 w 920"/>
              <a:gd name="T61" fmla="*/ 242 h 968"/>
              <a:gd name="T62" fmla="*/ 9 w 920"/>
              <a:gd name="T63" fmla="*/ 242 h 968"/>
              <a:gd name="T64" fmla="*/ 348 w 920"/>
              <a:gd name="T65" fmla="*/ 922 h 968"/>
              <a:gd name="T66" fmla="*/ 525 w 920"/>
              <a:gd name="T67" fmla="*/ 932 h 968"/>
              <a:gd name="T68" fmla="*/ 553 w 920"/>
              <a:gd name="T69" fmla="*/ 918 h 968"/>
              <a:gd name="T70" fmla="*/ 604 w 920"/>
              <a:gd name="T71" fmla="*/ 892 h 968"/>
              <a:gd name="T72" fmla="*/ 500 w 920"/>
              <a:gd name="T73" fmla="*/ 361 h 968"/>
              <a:gd name="T74" fmla="*/ 500 w 920"/>
              <a:gd name="T75" fmla="*/ 361 h 968"/>
              <a:gd name="T76" fmla="*/ 403 w 920"/>
              <a:gd name="T77" fmla="*/ 411 h 968"/>
              <a:gd name="T78" fmla="*/ 453 w 920"/>
              <a:gd name="T79" fmla="*/ 508 h 968"/>
              <a:gd name="T80" fmla="*/ 550 w 920"/>
              <a:gd name="T81" fmla="*/ 457 h 968"/>
              <a:gd name="T82" fmla="*/ 500 w 920"/>
              <a:gd name="T83" fmla="*/ 361 h 968"/>
              <a:gd name="T84" fmla="*/ 569 w 920"/>
              <a:gd name="T85" fmla="*/ 0 h 968"/>
              <a:gd name="T86" fmla="*/ 569 w 920"/>
              <a:gd name="T87" fmla="*/ 0 h 968"/>
              <a:gd name="T88" fmla="*/ 544 w 920"/>
              <a:gd name="T89" fmla="*/ 78 h 968"/>
              <a:gd name="T90" fmla="*/ 590 w 920"/>
              <a:gd name="T91" fmla="*/ 92 h 968"/>
              <a:gd name="T92" fmla="*/ 776 w 920"/>
              <a:gd name="T93" fmla="*/ 251 h 968"/>
              <a:gd name="T94" fmla="*/ 813 w 920"/>
              <a:gd name="T95" fmla="*/ 519 h 968"/>
              <a:gd name="T96" fmla="*/ 794 w 920"/>
              <a:gd name="T97" fmla="*/ 585 h 968"/>
              <a:gd name="T98" fmla="*/ 873 w 920"/>
              <a:gd name="T99" fmla="*/ 610 h 968"/>
              <a:gd name="T100" fmla="*/ 893 w 920"/>
              <a:gd name="T101" fmla="*/ 537 h 968"/>
              <a:gd name="T102" fmla="*/ 848 w 920"/>
              <a:gd name="T103" fmla="*/ 210 h 968"/>
              <a:gd name="T104" fmla="*/ 619 w 920"/>
              <a:gd name="T105" fmla="*/ 15 h 968"/>
              <a:gd name="T106" fmla="*/ 569 w 920"/>
              <a:gd name="T107"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20" h="968">
                <a:moveTo>
                  <a:pt x="517" y="164"/>
                </a:moveTo>
                <a:cubicBezTo>
                  <a:pt x="532" y="169"/>
                  <a:pt x="547" y="174"/>
                  <a:pt x="561" y="180"/>
                </a:cubicBezTo>
                <a:cubicBezTo>
                  <a:pt x="637" y="212"/>
                  <a:pt x="686" y="262"/>
                  <a:pt x="712" y="322"/>
                </a:cubicBezTo>
                <a:cubicBezTo>
                  <a:pt x="738" y="381"/>
                  <a:pt x="740" y="447"/>
                  <a:pt x="723" y="513"/>
                </a:cubicBezTo>
                <a:cubicBezTo>
                  <a:pt x="720" y="528"/>
                  <a:pt x="715" y="543"/>
                  <a:pt x="709" y="558"/>
                </a:cubicBezTo>
                <a:lnTo>
                  <a:pt x="630" y="533"/>
                </a:lnTo>
                <a:cubicBezTo>
                  <a:pt x="636" y="520"/>
                  <a:pt x="640" y="507"/>
                  <a:pt x="644" y="493"/>
                </a:cubicBezTo>
                <a:cubicBezTo>
                  <a:pt x="656" y="445"/>
                  <a:pt x="654" y="396"/>
                  <a:pt x="636" y="355"/>
                </a:cubicBezTo>
                <a:cubicBezTo>
                  <a:pt x="619" y="314"/>
                  <a:pt x="584" y="279"/>
                  <a:pt x="529" y="256"/>
                </a:cubicBezTo>
                <a:cubicBezTo>
                  <a:pt x="518" y="251"/>
                  <a:pt x="505" y="247"/>
                  <a:pt x="492" y="243"/>
                </a:cubicBezTo>
                <a:lnTo>
                  <a:pt x="517" y="164"/>
                </a:lnTo>
                <a:close/>
                <a:moveTo>
                  <a:pt x="604" y="892"/>
                </a:moveTo>
                <a:lnTo>
                  <a:pt x="604" y="892"/>
                </a:lnTo>
                <a:lnTo>
                  <a:pt x="650" y="868"/>
                </a:lnTo>
                <a:cubicBezTo>
                  <a:pt x="624" y="749"/>
                  <a:pt x="513" y="612"/>
                  <a:pt x="489" y="605"/>
                </a:cubicBezTo>
                <a:lnTo>
                  <a:pt x="465" y="618"/>
                </a:lnTo>
                <a:lnTo>
                  <a:pt x="441" y="630"/>
                </a:lnTo>
                <a:lnTo>
                  <a:pt x="405" y="648"/>
                </a:lnTo>
                <a:lnTo>
                  <a:pt x="398" y="652"/>
                </a:lnTo>
                <a:lnTo>
                  <a:pt x="342" y="681"/>
                </a:lnTo>
                <a:cubicBezTo>
                  <a:pt x="264" y="563"/>
                  <a:pt x="250" y="522"/>
                  <a:pt x="199" y="386"/>
                </a:cubicBezTo>
                <a:lnTo>
                  <a:pt x="248" y="361"/>
                </a:lnTo>
                <a:lnTo>
                  <a:pt x="319" y="325"/>
                </a:lnTo>
                <a:lnTo>
                  <a:pt x="340" y="314"/>
                </a:lnTo>
                <a:cubicBezTo>
                  <a:pt x="350" y="271"/>
                  <a:pt x="278" y="75"/>
                  <a:pt x="224" y="29"/>
                </a:cubicBezTo>
                <a:lnTo>
                  <a:pt x="183" y="50"/>
                </a:lnTo>
                <a:lnTo>
                  <a:pt x="146" y="68"/>
                </a:lnTo>
                <a:lnTo>
                  <a:pt x="125" y="79"/>
                </a:lnTo>
                <a:lnTo>
                  <a:pt x="104" y="90"/>
                </a:lnTo>
                <a:cubicBezTo>
                  <a:pt x="32" y="128"/>
                  <a:pt x="0" y="178"/>
                  <a:pt x="8" y="239"/>
                </a:cubicBezTo>
                <a:lnTo>
                  <a:pt x="9" y="242"/>
                </a:lnTo>
                <a:lnTo>
                  <a:pt x="9" y="242"/>
                </a:lnTo>
                <a:cubicBezTo>
                  <a:pt x="61" y="510"/>
                  <a:pt x="164" y="723"/>
                  <a:pt x="348" y="922"/>
                </a:cubicBezTo>
                <a:cubicBezTo>
                  <a:pt x="392" y="965"/>
                  <a:pt x="451" y="968"/>
                  <a:pt x="525" y="932"/>
                </a:cubicBezTo>
                <a:lnTo>
                  <a:pt x="553" y="918"/>
                </a:lnTo>
                <a:lnTo>
                  <a:pt x="604" y="892"/>
                </a:lnTo>
                <a:close/>
                <a:moveTo>
                  <a:pt x="500" y="361"/>
                </a:moveTo>
                <a:lnTo>
                  <a:pt x="500" y="361"/>
                </a:lnTo>
                <a:cubicBezTo>
                  <a:pt x="459" y="348"/>
                  <a:pt x="416" y="371"/>
                  <a:pt x="403" y="411"/>
                </a:cubicBezTo>
                <a:cubicBezTo>
                  <a:pt x="391" y="451"/>
                  <a:pt x="413" y="495"/>
                  <a:pt x="453" y="508"/>
                </a:cubicBezTo>
                <a:cubicBezTo>
                  <a:pt x="494" y="520"/>
                  <a:pt x="537" y="498"/>
                  <a:pt x="550" y="457"/>
                </a:cubicBezTo>
                <a:cubicBezTo>
                  <a:pt x="563" y="417"/>
                  <a:pt x="541" y="374"/>
                  <a:pt x="500" y="361"/>
                </a:cubicBezTo>
                <a:close/>
                <a:moveTo>
                  <a:pt x="569" y="0"/>
                </a:moveTo>
                <a:lnTo>
                  <a:pt x="569" y="0"/>
                </a:lnTo>
                <a:lnTo>
                  <a:pt x="544" y="78"/>
                </a:lnTo>
                <a:cubicBezTo>
                  <a:pt x="560" y="82"/>
                  <a:pt x="575" y="87"/>
                  <a:pt x="590" y="92"/>
                </a:cubicBezTo>
                <a:cubicBezTo>
                  <a:pt x="668" y="122"/>
                  <a:pt x="734" y="178"/>
                  <a:pt x="776" y="251"/>
                </a:cubicBezTo>
                <a:cubicBezTo>
                  <a:pt x="818" y="325"/>
                  <a:pt x="835" y="417"/>
                  <a:pt x="813" y="519"/>
                </a:cubicBezTo>
                <a:cubicBezTo>
                  <a:pt x="808" y="541"/>
                  <a:pt x="802" y="562"/>
                  <a:pt x="794" y="585"/>
                </a:cubicBezTo>
                <a:lnTo>
                  <a:pt x="873" y="610"/>
                </a:lnTo>
                <a:cubicBezTo>
                  <a:pt x="881" y="585"/>
                  <a:pt x="888" y="561"/>
                  <a:pt x="893" y="537"/>
                </a:cubicBezTo>
                <a:cubicBezTo>
                  <a:pt x="920" y="413"/>
                  <a:pt x="899" y="301"/>
                  <a:pt x="848" y="210"/>
                </a:cubicBezTo>
                <a:cubicBezTo>
                  <a:pt x="796" y="120"/>
                  <a:pt x="715" y="51"/>
                  <a:pt x="619" y="15"/>
                </a:cubicBezTo>
                <a:cubicBezTo>
                  <a:pt x="603" y="9"/>
                  <a:pt x="586" y="4"/>
                  <a:pt x="569" y="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887">
        <p15:prstTrans prst="wind"/>
      </p:transition>
    </mc:Choice>
    <mc:Fallback>
      <p:transition spd="slow" advTm="3887">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81" name="组合 80"/>
          <p:cNvGrpSpPr/>
          <p:nvPr/>
        </p:nvGrpSpPr>
        <p:grpSpPr>
          <a:xfrm>
            <a:off x="1012766" y="2812823"/>
            <a:ext cx="10560712" cy="1225190"/>
            <a:chOff x="1805940" y="1198245"/>
            <a:chExt cx="2011680" cy="2011680"/>
          </a:xfrm>
        </p:grpSpPr>
        <p:sp>
          <p:nvSpPr>
            <p:cNvPr id="82" name="圆角矩形 1"/>
            <p:cNvSpPr/>
            <p:nvPr/>
          </p:nvSpPr>
          <p:spPr>
            <a:xfrm>
              <a:off x="1805940" y="1198245"/>
              <a:ext cx="2011680" cy="2011680"/>
            </a:xfrm>
            <a:prstGeom prst="roundRect">
              <a:avLst>
                <a:gd name="adj" fmla="val 19981"/>
              </a:avLst>
            </a:prstGeom>
            <a:solidFill>
              <a:schemeClr val="bg2"/>
            </a:solidFill>
            <a:ln w="22225">
              <a:gradFill flip="none" rotWithShape="1">
                <a:gsLst>
                  <a:gs pos="0">
                    <a:srgbClr val="D9D9D9"/>
                  </a:gs>
                  <a:gs pos="100000">
                    <a:srgbClr val="FFFFFF"/>
                  </a:gs>
                </a:gsLst>
                <a:lin ang="2700000" scaled="1"/>
                <a:tileRect/>
              </a:gradFill>
            </a:ln>
            <a:effectLst>
              <a:innerShdw blurRad="63500" dist="38100" dir="13500000">
                <a:schemeClr val="bg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3" name="圆角矩形 4"/>
            <p:cNvSpPr/>
            <p:nvPr/>
          </p:nvSpPr>
          <p:spPr>
            <a:xfrm>
              <a:off x="1826928" y="1411974"/>
              <a:ext cx="1971001" cy="1633086"/>
            </a:xfrm>
            <a:prstGeom prst="roundRect">
              <a:avLst>
                <a:gd name="adj" fmla="val 19112"/>
              </a:avLst>
            </a:prstGeom>
            <a:gradFill>
              <a:gsLst>
                <a:gs pos="100000">
                  <a:srgbClr val="E0E0E0"/>
                </a:gs>
                <a:gs pos="0">
                  <a:srgbClr val="FFFFFF"/>
                </a:gs>
              </a:gsLst>
              <a:lin ang="2700000" scaled="1"/>
            </a:gradFill>
            <a:ln w="101600">
              <a:noFill/>
            </a:ln>
            <a:effectLst>
              <a:outerShdw blurRad="101600" dist="88900" dir="2700000" algn="tl" rotWithShape="0">
                <a:schemeClr val="bg2">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4" name="圆角矩形 5"/>
            <p:cNvSpPr/>
            <p:nvPr/>
          </p:nvSpPr>
          <p:spPr>
            <a:xfrm>
              <a:off x="1833062" y="1490995"/>
              <a:ext cx="1952644" cy="1440522"/>
            </a:xfrm>
            <a:prstGeom prst="roundRect">
              <a:avLst>
                <a:gd name="adj" fmla="val 19981"/>
              </a:avLst>
            </a:prstGeom>
            <a:gradFill>
              <a:gsLst>
                <a:gs pos="0">
                  <a:srgbClr val="D7D7D7"/>
                </a:gs>
                <a:gs pos="100000">
                  <a:srgbClr val="FFFFFF"/>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24" name="组合 23"/>
          <p:cNvGrpSpPr/>
          <p:nvPr/>
        </p:nvGrpSpPr>
        <p:grpSpPr>
          <a:xfrm>
            <a:off x="3792703" y="1298926"/>
            <a:ext cx="946120" cy="946118"/>
            <a:chOff x="2491813" y="825515"/>
            <a:chExt cx="1311456" cy="1311454"/>
          </a:xfrm>
        </p:grpSpPr>
        <p:sp>
          <p:nvSpPr>
            <p:cNvPr id="25" name="椭圆 24"/>
            <p:cNvSpPr/>
            <p:nvPr/>
          </p:nvSpPr>
          <p:spPr bwMode="auto">
            <a:xfrm>
              <a:off x="2491813" y="825515"/>
              <a:ext cx="1311456" cy="131145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7AAE39"/>
                </a:solidFill>
                <a:effectLst/>
                <a:uLnTx/>
                <a:uFillTx/>
                <a:latin typeface="Arial" panose="020B0604020202020204"/>
                <a:ea typeface="微软雅黑" panose="020B0503020204020204" pitchFamily="34" charset="-122"/>
                <a:cs typeface="+mn-cs"/>
              </a:endParaRPr>
            </a:p>
          </p:txBody>
        </p:sp>
        <p:sp>
          <p:nvSpPr>
            <p:cNvPr id="26" name="椭圆 25"/>
            <p:cNvSpPr/>
            <p:nvPr/>
          </p:nvSpPr>
          <p:spPr>
            <a:xfrm>
              <a:off x="2550356" y="880106"/>
              <a:ext cx="1204446" cy="1191578"/>
            </a:xfrm>
            <a:prstGeom prst="ellipse">
              <a:avLst/>
            </a:prstGeom>
            <a:solidFill>
              <a:schemeClr val="tx1"/>
            </a:solidFill>
            <a:ln w="50800">
              <a:gradFill>
                <a:gsLst>
                  <a:gs pos="0">
                    <a:schemeClr val="accent2"/>
                  </a:gs>
                  <a:gs pos="100000">
                    <a:schemeClr val="accent1">
                      <a:lumMod val="20000"/>
                      <a:lumOff val="80000"/>
                    </a:schemeClr>
                  </a:gs>
                </a:gsLst>
                <a:lin ang="5400000" scaled="1"/>
              </a:gradFill>
            </a:ln>
            <a:effectLst>
              <a:innerShdw blurRad="190500" dist="101600" dir="162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27" name="椭圆 26"/>
            <p:cNvSpPr/>
            <p:nvPr/>
          </p:nvSpPr>
          <p:spPr>
            <a:xfrm>
              <a:off x="2724336" y="954918"/>
              <a:ext cx="856487" cy="669091"/>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grpSp>
        <p:nvGrpSpPr>
          <p:cNvPr id="28" name="组合 27"/>
          <p:cNvGrpSpPr/>
          <p:nvPr/>
        </p:nvGrpSpPr>
        <p:grpSpPr>
          <a:xfrm>
            <a:off x="5076998" y="1298926"/>
            <a:ext cx="946120" cy="946118"/>
            <a:chOff x="2491813" y="825515"/>
            <a:chExt cx="1311456" cy="1311454"/>
          </a:xfrm>
        </p:grpSpPr>
        <p:sp>
          <p:nvSpPr>
            <p:cNvPr id="29" name="椭圆 28"/>
            <p:cNvSpPr/>
            <p:nvPr/>
          </p:nvSpPr>
          <p:spPr bwMode="auto">
            <a:xfrm>
              <a:off x="2491813" y="825515"/>
              <a:ext cx="1311456" cy="131145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7AAE39"/>
                </a:solidFill>
                <a:effectLst/>
                <a:uLnTx/>
                <a:uFillTx/>
                <a:latin typeface="Arial" panose="020B0604020202020204"/>
                <a:ea typeface="微软雅黑" panose="020B0503020204020204" pitchFamily="34" charset="-122"/>
                <a:cs typeface="+mn-cs"/>
              </a:endParaRPr>
            </a:p>
          </p:txBody>
        </p:sp>
        <p:sp>
          <p:nvSpPr>
            <p:cNvPr id="30" name="椭圆 29"/>
            <p:cNvSpPr/>
            <p:nvPr/>
          </p:nvSpPr>
          <p:spPr>
            <a:xfrm>
              <a:off x="2550356" y="880106"/>
              <a:ext cx="1204446" cy="1191578"/>
            </a:xfrm>
            <a:prstGeom prst="ellipse">
              <a:avLst/>
            </a:prstGeom>
            <a:solidFill>
              <a:schemeClr val="bg1"/>
            </a:solidFill>
            <a:ln w="50800">
              <a:gradFill>
                <a:gsLst>
                  <a:gs pos="0">
                    <a:schemeClr val="accent2"/>
                  </a:gs>
                  <a:gs pos="100000">
                    <a:schemeClr val="accent1">
                      <a:lumMod val="20000"/>
                      <a:lumOff val="80000"/>
                    </a:schemeClr>
                  </a:gs>
                </a:gsLst>
                <a:lin ang="5400000" scaled="1"/>
              </a:gradFill>
            </a:ln>
            <a:effectLst>
              <a:innerShdw blurRad="190500" dist="101600" dir="16200000">
                <a:schemeClr val="bg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31" name="椭圆 30"/>
            <p:cNvSpPr/>
            <p:nvPr/>
          </p:nvSpPr>
          <p:spPr>
            <a:xfrm>
              <a:off x="2724336" y="954918"/>
              <a:ext cx="856487" cy="669091"/>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grpSp>
        <p:nvGrpSpPr>
          <p:cNvPr id="32" name="组合 31"/>
          <p:cNvGrpSpPr/>
          <p:nvPr/>
        </p:nvGrpSpPr>
        <p:grpSpPr>
          <a:xfrm>
            <a:off x="6374853" y="1298926"/>
            <a:ext cx="946120" cy="946118"/>
            <a:chOff x="2491813" y="825515"/>
            <a:chExt cx="1311456" cy="1311454"/>
          </a:xfrm>
        </p:grpSpPr>
        <p:sp>
          <p:nvSpPr>
            <p:cNvPr id="33" name="椭圆 32"/>
            <p:cNvSpPr/>
            <p:nvPr/>
          </p:nvSpPr>
          <p:spPr bwMode="auto">
            <a:xfrm>
              <a:off x="2491813" y="825515"/>
              <a:ext cx="1311456" cy="131145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7AAE39"/>
                </a:solidFill>
                <a:effectLst/>
                <a:uLnTx/>
                <a:uFillTx/>
                <a:latin typeface="Arial" panose="020B0604020202020204"/>
                <a:ea typeface="微软雅黑" panose="020B0503020204020204" pitchFamily="34" charset="-122"/>
                <a:cs typeface="+mn-cs"/>
              </a:endParaRPr>
            </a:p>
          </p:txBody>
        </p:sp>
        <p:sp>
          <p:nvSpPr>
            <p:cNvPr id="37" name="椭圆 36"/>
            <p:cNvSpPr/>
            <p:nvPr/>
          </p:nvSpPr>
          <p:spPr>
            <a:xfrm>
              <a:off x="2550356" y="880106"/>
              <a:ext cx="1204446" cy="1191578"/>
            </a:xfrm>
            <a:prstGeom prst="ellipse">
              <a:avLst/>
            </a:prstGeom>
            <a:solidFill>
              <a:schemeClr val="tx2"/>
            </a:solidFill>
            <a:ln w="50800">
              <a:gradFill>
                <a:gsLst>
                  <a:gs pos="0">
                    <a:schemeClr val="accent2"/>
                  </a:gs>
                  <a:gs pos="100000">
                    <a:schemeClr val="accent1">
                      <a:lumMod val="20000"/>
                      <a:lumOff val="80000"/>
                    </a:schemeClr>
                  </a:gs>
                </a:gsLst>
                <a:lin ang="5400000" scaled="1"/>
              </a:gradFill>
            </a:ln>
            <a:effectLst>
              <a:innerShdw blurRad="190500" dist="101600" dir="16200000">
                <a:schemeClr val="tx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38" name="椭圆 37"/>
            <p:cNvSpPr/>
            <p:nvPr/>
          </p:nvSpPr>
          <p:spPr>
            <a:xfrm>
              <a:off x="2724336" y="954918"/>
              <a:ext cx="856487" cy="669091"/>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grpSp>
        <p:nvGrpSpPr>
          <p:cNvPr id="39" name="组合 38"/>
          <p:cNvGrpSpPr/>
          <p:nvPr/>
        </p:nvGrpSpPr>
        <p:grpSpPr>
          <a:xfrm>
            <a:off x="7652681" y="1298926"/>
            <a:ext cx="946120" cy="946118"/>
            <a:chOff x="2491813" y="825515"/>
            <a:chExt cx="1311456" cy="1311454"/>
          </a:xfrm>
        </p:grpSpPr>
        <p:sp>
          <p:nvSpPr>
            <p:cNvPr id="40" name="椭圆 39"/>
            <p:cNvSpPr/>
            <p:nvPr/>
          </p:nvSpPr>
          <p:spPr bwMode="auto">
            <a:xfrm>
              <a:off x="2491813" y="825515"/>
              <a:ext cx="1311456" cy="131145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7AAE39"/>
                </a:solidFill>
                <a:effectLst/>
                <a:uLnTx/>
                <a:uFillTx/>
                <a:latin typeface="Arial" panose="020B0604020202020204"/>
                <a:ea typeface="微软雅黑" panose="020B0503020204020204" pitchFamily="34" charset="-122"/>
                <a:cs typeface="+mn-cs"/>
              </a:endParaRPr>
            </a:p>
          </p:txBody>
        </p:sp>
        <p:sp>
          <p:nvSpPr>
            <p:cNvPr id="41" name="椭圆 40"/>
            <p:cNvSpPr/>
            <p:nvPr/>
          </p:nvSpPr>
          <p:spPr>
            <a:xfrm>
              <a:off x="2550356" y="880106"/>
              <a:ext cx="1204446" cy="1191578"/>
            </a:xfrm>
            <a:prstGeom prst="ellipse">
              <a:avLst/>
            </a:prstGeom>
            <a:solidFill>
              <a:schemeClr val="bg2"/>
            </a:solidFill>
            <a:ln w="50800">
              <a:gradFill>
                <a:gsLst>
                  <a:gs pos="0">
                    <a:schemeClr val="accent2"/>
                  </a:gs>
                  <a:gs pos="100000">
                    <a:schemeClr val="accent1">
                      <a:lumMod val="20000"/>
                      <a:lumOff val="80000"/>
                    </a:schemeClr>
                  </a:gs>
                </a:gsLst>
                <a:lin ang="5400000" scaled="1"/>
              </a:gradFill>
            </a:ln>
            <a:effectLst>
              <a:innerShdw blurRad="190500" dist="101600" dir="16200000">
                <a:schemeClr val="bg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52" name="椭圆 51"/>
            <p:cNvSpPr/>
            <p:nvPr/>
          </p:nvSpPr>
          <p:spPr>
            <a:xfrm>
              <a:off x="2724336" y="954918"/>
              <a:ext cx="856487" cy="669091"/>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sp>
        <p:nvSpPr>
          <p:cNvPr id="62" name="文本框 61"/>
          <p:cNvSpPr txBox="1"/>
          <p:nvPr/>
        </p:nvSpPr>
        <p:spPr>
          <a:xfrm>
            <a:off x="1585716" y="2978633"/>
            <a:ext cx="9073008"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5400" b="1" i="0" u="none" strike="noStrike" kern="1200" cap="none" spc="0" normalizeH="0" baseline="0" noProof="0">
                <a:ln>
                  <a:noFill/>
                </a:ln>
                <a:solidFill>
                  <a:srgbClr val="484849"/>
                </a:solidFill>
                <a:effectLst/>
                <a:uLnTx/>
                <a:uFillTx/>
                <a:latin typeface="微软雅黑" panose="020B0503020204020204" pitchFamily="34" charset="-122"/>
                <a:ea typeface="微软雅黑" panose="020B0503020204020204" pitchFamily="34" charset="-122"/>
                <a:cs typeface="+mn-cs"/>
              </a:rPr>
              <a:t>汇报完毕  感谢聆听</a:t>
            </a:r>
            <a:endParaRPr kumimoji="0" lang="zh-CN" altLang="en-US" sz="5400" b="1" i="0" u="none" strike="noStrike" kern="1200" cap="none" spc="0" normalizeH="0" baseline="0" noProof="0" dirty="0">
              <a:ln>
                <a:noFill/>
              </a:ln>
              <a:solidFill>
                <a:srgbClr val="484849"/>
              </a:solidFill>
              <a:effectLst/>
              <a:uLnTx/>
              <a:uFillTx/>
              <a:latin typeface="微软雅黑" panose="020B0503020204020204" pitchFamily="34" charset="-122"/>
              <a:ea typeface="微软雅黑" panose="020B0503020204020204" pitchFamily="34" charset="-122"/>
              <a:cs typeface="+mn-cs"/>
            </a:endParaRPr>
          </a:p>
        </p:txBody>
      </p:sp>
      <p:sp>
        <p:nvSpPr>
          <p:cNvPr id="64" name="文本框 63"/>
          <p:cNvSpPr txBox="1"/>
          <p:nvPr/>
        </p:nvSpPr>
        <p:spPr>
          <a:xfrm>
            <a:off x="6122220" y="4641543"/>
            <a:ext cx="1291466" cy="389010"/>
          </a:xfrm>
          <a:prstGeom prst="rect">
            <a:avLst/>
          </a:prstGeom>
          <a:solidFill>
            <a:srgbClr val="FF931A"/>
          </a:solidFill>
          <a:ln w="9525" cap="flat">
            <a:solidFill>
              <a:schemeClr val="accent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defPPr>
              <a:defRPr lang="zh-CN"/>
            </a:defPPr>
            <a:lvl1pPr>
              <a:defRPr>
                <a:latin typeface="+mn-lt"/>
                <a:ea typeface="+mn-ea"/>
                <a:cs typeface="+mn-ea"/>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rPr>
              <a:t>2017-06</a:t>
            </a:r>
            <a:endParaRPr kumimoji="0" lang="zh-CN" altLang="en-US" sz="200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endParaRPr>
          </a:p>
        </p:txBody>
      </p:sp>
      <p:sp>
        <p:nvSpPr>
          <p:cNvPr id="65" name="文本框 64"/>
          <p:cNvSpPr txBox="1"/>
          <p:nvPr/>
        </p:nvSpPr>
        <p:spPr>
          <a:xfrm>
            <a:off x="4704137" y="4641543"/>
            <a:ext cx="1300952" cy="389010"/>
          </a:xfrm>
          <a:prstGeom prst="rect">
            <a:avLst/>
          </a:prstGeom>
          <a:solidFill>
            <a:schemeClr val="accent1"/>
          </a:solidFill>
          <a:ln w="9525" cap="flat">
            <a:solidFill>
              <a:schemeClr val="accent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defPPr>
              <a:defRPr lang="zh-CN"/>
            </a:defPPr>
            <a:lvl1pPr>
              <a:defRPr>
                <a:latin typeface="+mn-lt"/>
                <a:ea typeface="+mn-ea"/>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rPr>
              <a:t>行政部</a:t>
            </a:r>
            <a:endParaRPr kumimoji="0" lang="zh-CN" altLang="en-US" sz="200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endParaRPr>
          </a:p>
        </p:txBody>
      </p:sp>
      <p:sp>
        <p:nvSpPr>
          <p:cNvPr id="66" name="Rectangle 4"/>
          <p:cNvSpPr txBox="1">
            <a:spLocks noChangeArrowheads="1"/>
          </p:cNvSpPr>
          <p:nvPr/>
        </p:nvSpPr>
        <p:spPr bwMode="auto">
          <a:xfrm>
            <a:off x="3172123" y="5994254"/>
            <a:ext cx="5235536"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484849"/>
                </a:solidFill>
                <a:effectLst/>
                <a:uLnTx/>
                <a:uFillTx/>
                <a:latin typeface="Arial" panose="020B0604020202020204"/>
                <a:ea typeface="微软雅黑" panose="020B0503020204020204" pitchFamily="34" charset="-122"/>
                <a:cs typeface="+mj-cs"/>
              </a:rPr>
              <a:t>这里可以输入公司</a:t>
            </a:r>
            <a:r>
              <a:rPr kumimoji="0" lang="en-US" altLang="zh-CN" sz="2800" b="0" i="0" u="none" strike="noStrike" kern="1200" cap="none" spc="0" normalizeH="0" baseline="0" noProof="0" dirty="0">
                <a:ln>
                  <a:noFill/>
                </a:ln>
                <a:solidFill>
                  <a:srgbClr val="484849"/>
                </a:solidFill>
                <a:effectLst/>
                <a:uLnTx/>
                <a:uFillTx/>
                <a:latin typeface="Arial" panose="020B0604020202020204"/>
                <a:ea typeface="微软雅黑" panose="020B0503020204020204" pitchFamily="34" charset="-122"/>
                <a:cs typeface="+mj-cs"/>
              </a:rPr>
              <a:t>/</a:t>
            </a:r>
            <a:r>
              <a:rPr kumimoji="0" lang="zh-CN" altLang="en-US" sz="2800" b="0" i="0" u="none" strike="noStrike" kern="1200" cap="none" spc="0" normalizeH="0" baseline="0" noProof="0" dirty="0">
                <a:ln>
                  <a:noFill/>
                </a:ln>
                <a:solidFill>
                  <a:srgbClr val="484849"/>
                </a:solidFill>
                <a:effectLst/>
                <a:uLnTx/>
                <a:uFillTx/>
                <a:latin typeface="Arial" panose="020B0604020202020204"/>
                <a:ea typeface="微软雅黑" panose="020B0503020204020204" pitchFamily="34" charset="-122"/>
                <a:cs typeface="+mj-cs"/>
              </a:rPr>
              <a:t>团队名称</a:t>
            </a:r>
            <a:endParaRPr kumimoji="0" lang="zh-CN" altLang="en-US" sz="2800" b="0" i="0" u="none" strike="noStrike" kern="1200" cap="none" spc="0" normalizeH="0" baseline="0" noProof="0" dirty="0">
              <a:ln>
                <a:noFill/>
              </a:ln>
              <a:solidFill>
                <a:srgbClr val="484849"/>
              </a:solidFill>
              <a:effectLst/>
              <a:uLnTx/>
              <a:uFillTx/>
              <a:latin typeface="Arial" panose="020B0604020202020204"/>
              <a:ea typeface="微软雅黑" panose="020B0503020204020204" pitchFamily="34" charset="-122"/>
              <a:cs typeface="+mj-cs"/>
            </a:endParaRPr>
          </a:p>
        </p:txBody>
      </p:sp>
      <p:sp>
        <p:nvSpPr>
          <p:cNvPr id="67" name="Freeform 67"/>
          <p:cNvSpPr>
            <a:spLocks noEditPoints="1"/>
          </p:cNvSpPr>
          <p:nvPr/>
        </p:nvSpPr>
        <p:spPr bwMode="auto">
          <a:xfrm>
            <a:off x="4099790" y="1520254"/>
            <a:ext cx="341175" cy="471345"/>
          </a:xfrm>
          <a:custGeom>
            <a:avLst/>
            <a:gdLst>
              <a:gd name="T0" fmla="*/ 92 w 702"/>
              <a:gd name="T1" fmla="*/ 155 h 958"/>
              <a:gd name="T2" fmla="*/ 78 w 702"/>
              <a:gd name="T3" fmla="*/ 958 h 958"/>
              <a:gd name="T4" fmla="*/ 702 w 702"/>
              <a:gd name="T5" fmla="*/ 236 h 958"/>
              <a:gd name="T6" fmla="*/ 649 w 702"/>
              <a:gd name="T7" fmla="*/ 252 h 958"/>
              <a:gd name="T8" fmla="*/ 80 w 702"/>
              <a:gd name="T9" fmla="*/ 903 h 958"/>
              <a:gd name="T10" fmla="*/ 304 w 702"/>
              <a:gd name="T11" fmla="*/ 102 h 958"/>
              <a:gd name="T12" fmla="*/ 399 w 702"/>
              <a:gd name="T13" fmla="*/ 102 h 958"/>
              <a:gd name="T14" fmla="*/ 350 w 702"/>
              <a:gd name="T15" fmla="*/ 153 h 958"/>
              <a:gd name="T16" fmla="*/ 245 w 702"/>
              <a:gd name="T17" fmla="*/ 105 h 958"/>
              <a:gd name="T18" fmla="*/ 129 w 702"/>
              <a:gd name="T19" fmla="*/ 243 h 958"/>
              <a:gd name="T20" fmla="*/ 574 w 702"/>
              <a:gd name="T21" fmla="*/ 243 h 958"/>
              <a:gd name="T22" fmla="*/ 457 w 702"/>
              <a:gd name="T23" fmla="*/ 105 h 958"/>
              <a:gd name="T24" fmla="*/ 245 w 702"/>
              <a:gd name="T25" fmla="*/ 105 h 958"/>
              <a:gd name="T26" fmla="*/ 248 w 702"/>
              <a:gd name="T27" fmla="*/ 728 h 958"/>
              <a:gd name="T28" fmla="*/ 170 w 702"/>
              <a:gd name="T29" fmla="*/ 750 h 958"/>
              <a:gd name="T30" fmla="*/ 153 w 702"/>
              <a:gd name="T31" fmla="*/ 767 h 958"/>
              <a:gd name="T32" fmla="*/ 248 w 702"/>
              <a:gd name="T33" fmla="*/ 774 h 958"/>
              <a:gd name="T34" fmla="*/ 148 w 702"/>
              <a:gd name="T35" fmla="*/ 823 h 958"/>
              <a:gd name="T36" fmla="*/ 272 w 702"/>
              <a:gd name="T37" fmla="*/ 762 h 958"/>
              <a:gd name="T38" fmla="*/ 272 w 702"/>
              <a:gd name="T39" fmla="*/ 723 h 958"/>
              <a:gd name="T40" fmla="*/ 124 w 702"/>
              <a:gd name="T41" fmla="*/ 730 h 958"/>
              <a:gd name="T42" fmla="*/ 241 w 702"/>
              <a:gd name="T43" fmla="*/ 854 h 958"/>
              <a:gd name="T44" fmla="*/ 241 w 702"/>
              <a:gd name="T45" fmla="*/ 376 h 958"/>
              <a:gd name="T46" fmla="*/ 170 w 702"/>
              <a:gd name="T47" fmla="*/ 398 h 958"/>
              <a:gd name="T48" fmla="*/ 194 w 702"/>
              <a:gd name="T49" fmla="*/ 461 h 958"/>
              <a:gd name="T50" fmla="*/ 148 w 702"/>
              <a:gd name="T51" fmla="*/ 478 h 958"/>
              <a:gd name="T52" fmla="*/ 241 w 702"/>
              <a:gd name="T53" fmla="*/ 352 h 958"/>
              <a:gd name="T54" fmla="*/ 124 w 702"/>
              <a:gd name="T55" fmla="*/ 476 h 958"/>
              <a:gd name="T56" fmla="*/ 271 w 702"/>
              <a:gd name="T57" fmla="*/ 404 h 958"/>
              <a:gd name="T58" fmla="*/ 270 w 702"/>
              <a:gd name="T59" fmla="*/ 371 h 958"/>
              <a:gd name="T60" fmla="*/ 248 w 702"/>
              <a:gd name="T61" fmla="*/ 565 h 958"/>
              <a:gd name="T62" fmla="*/ 153 w 702"/>
              <a:gd name="T63" fmla="*/ 590 h 958"/>
              <a:gd name="T64" fmla="*/ 248 w 702"/>
              <a:gd name="T65" fmla="*/ 653 h 958"/>
              <a:gd name="T66" fmla="*/ 272 w 702"/>
              <a:gd name="T67" fmla="*/ 547 h 958"/>
              <a:gd name="T68" fmla="*/ 124 w 702"/>
              <a:gd name="T69" fmla="*/ 553 h 958"/>
              <a:gd name="T70" fmla="*/ 248 w 702"/>
              <a:gd name="T71" fmla="*/ 677 h 958"/>
              <a:gd name="T72" fmla="*/ 325 w 702"/>
              <a:gd name="T73" fmla="*/ 523 h 958"/>
              <a:gd name="T74" fmla="*/ 367 w 702"/>
              <a:gd name="T75" fmla="*/ 813 h 958"/>
              <a:gd name="T76" fmla="*/ 564 w 702"/>
              <a:gd name="T77" fmla="*/ 752 h 958"/>
              <a:gd name="T78" fmla="*/ 360 w 702"/>
              <a:gd name="T79" fmla="*/ 806 h 958"/>
              <a:gd name="T80" fmla="*/ 564 w 702"/>
              <a:gd name="T81" fmla="*/ 570 h 958"/>
              <a:gd name="T82" fmla="*/ 360 w 702"/>
              <a:gd name="T83" fmla="*/ 461 h 958"/>
              <a:gd name="T84" fmla="*/ 360 w 702"/>
              <a:gd name="T85" fmla="*/ 396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2" h="958">
                <a:moveTo>
                  <a:pt x="53" y="252"/>
                </a:moveTo>
                <a:cubicBezTo>
                  <a:pt x="53" y="225"/>
                  <a:pt x="66" y="212"/>
                  <a:pt x="92" y="211"/>
                </a:cubicBezTo>
                <a:lnTo>
                  <a:pt x="92" y="155"/>
                </a:lnTo>
                <a:cubicBezTo>
                  <a:pt x="44" y="157"/>
                  <a:pt x="0" y="188"/>
                  <a:pt x="0" y="236"/>
                </a:cubicBezTo>
                <a:lnTo>
                  <a:pt x="0" y="881"/>
                </a:lnTo>
                <a:cubicBezTo>
                  <a:pt x="0" y="920"/>
                  <a:pt x="38" y="958"/>
                  <a:pt x="78" y="958"/>
                </a:cubicBezTo>
                <a:lnTo>
                  <a:pt x="625" y="958"/>
                </a:lnTo>
                <a:cubicBezTo>
                  <a:pt x="664" y="958"/>
                  <a:pt x="702" y="920"/>
                  <a:pt x="702" y="881"/>
                </a:cubicBezTo>
                <a:lnTo>
                  <a:pt x="702" y="236"/>
                </a:lnTo>
                <a:cubicBezTo>
                  <a:pt x="702" y="188"/>
                  <a:pt x="659" y="157"/>
                  <a:pt x="610" y="155"/>
                </a:cubicBezTo>
                <a:lnTo>
                  <a:pt x="610" y="211"/>
                </a:lnTo>
                <a:cubicBezTo>
                  <a:pt x="636" y="212"/>
                  <a:pt x="649" y="225"/>
                  <a:pt x="649" y="252"/>
                </a:cubicBezTo>
                <a:lnTo>
                  <a:pt x="649" y="864"/>
                </a:lnTo>
                <a:cubicBezTo>
                  <a:pt x="649" y="883"/>
                  <a:pt x="641" y="903"/>
                  <a:pt x="622" y="903"/>
                </a:cubicBezTo>
                <a:lnTo>
                  <a:pt x="80" y="903"/>
                </a:lnTo>
                <a:cubicBezTo>
                  <a:pt x="59" y="903"/>
                  <a:pt x="53" y="880"/>
                  <a:pt x="53" y="859"/>
                </a:cubicBezTo>
                <a:lnTo>
                  <a:pt x="53" y="252"/>
                </a:lnTo>
                <a:close/>
                <a:moveTo>
                  <a:pt x="304" y="102"/>
                </a:moveTo>
                <a:cubicBezTo>
                  <a:pt x="304" y="80"/>
                  <a:pt x="325" y="58"/>
                  <a:pt x="348" y="58"/>
                </a:cubicBezTo>
                <a:lnTo>
                  <a:pt x="355" y="58"/>
                </a:lnTo>
                <a:cubicBezTo>
                  <a:pt x="377" y="58"/>
                  <a:pt x="399" y="80"/>
                  <a:pt x="399" y="102"/>
                </a:cubicBezTo>
                <a:lnTo>
                  <a:pt x="399" y="107"/>
                </a:lnTo>
                <a:cubicBezTo>
                  <a:pt x="399" y="132"/>
                  <a:pt x="377" y="153"/>
                  <a:pt x="352" y="153"/>
                </a:cubicBezTo>
                <a:lnTo>
                  <a:pt x="350" y="153"/>
                </a:lnTo>
                <a:cubicBezTo>
                  <a:pt x="325" y="153"/>
                  <a:pt x="304" y="132"/>
                  <a:pt x="304" y="107"/>
                </a:cubicBezTo>
                <a:lnTo>
                  <a:pt x="304" y="102"/>
                </a:lnTo>
                <a:close/>
                <a:moveTo>
                  <a:pt x="245" y="105"/>
                </a:moveTo>
                <a:lnTo>
                  <a:pt x="168" y="105"/>
                </a:lnTo>
                <a:cubicBezTo>
                  <a:pt x="141" y="105"/>
                  <a:pt x="129" y="117"/>
                  <a:pt x="129" y="143"/>
                </a:cubicBezTo>
                <a:lnTo>
                  <a:pt x="129" y="243"/>
                </a:lnTo>
                <a:cubicBezTo>
                  <a:pt x="129" y="259"/>
                  <a:pt x="140" y="277"/>
                  <a:pt x="156" y="277"/>
                </a:cubicBezTo>
                <a:lnTo>
                  <a:pt x="547" y="277"/>
                </a:lnTo>
                <a:cubicBezTo>
                  <a:pt x="563" y="277"/>
                  <a:pt x="574" y="259"/>
                  <a:pt x="574" y="243"/>
                </a:cubicBezTo>
                <a:lnTo>
                  <a:pt x="574" y="143"/>
                </a:lnTo>
                <a:cubicBezTo>
                  <a:pt x="574" y="117"/>
                  <a:pt x="561" y="105"/>
                  <a:pt x="535" y="105"/>
                </a:cubicBezTo>
                <a:lnTo>
                  <a:pt x="457" y="105"/>
                </a:lnTo>
                <a:cubicBezTo>
                  <a:pt x="457" y="51"/>
                  <a:pt x="411" y="0"/>
                  <a:pt x="360" y="0"/>
                </a:cubicBezTo>
                <a:lnTo>
                  <a:pt x="343" y="0"/>
                </a:lnTo>
                <a:cubicBezTo>
                  <a:pt x="291" y="0"/>
                  <a:pt x="245" y="51"/>
                  <a:pt x="245" y="105"/>
                </a:cubicBezTo>
                <a:close/>
                <a:moveTo>
                  <a:pt x="148" y="735"/>
                </a:moveTo>
                <a:cubicBezTo>
                  <a:pt x="148" y="730"/>
                  <a:pt x="150" y="728"/>
                  <a:pt x="156" y="728"/>
                </a:cubicBezTo>
                <a:lnTo>
                  <a:pt x="248" y="728"/>
                </a:lnTo>
                <a:lnTo>
                  <a:pt x="248" y="735"/>
                </a:lnTo>
                <a:cubicBezTo>
                  <a:pt x="248" y="743"/>
                  <a:pt x="209" y="765"/>
                  <a:pt x="202" y="769"/>
                </a:cubicBezTo>
                <a:cubicBezTo>
                  <a:pt x="195" y="764"/>
                  <a:pt x="181" y="750"/>
                  <a:pt x="170" y="750"/>
                </a:cubicBezTo>
                <a:lnTo>
                  <a:pt x="168" y="750"/>
                </a:lnTo>
                <a:cubicBezTo>
                  <a:pt x="162" y="750"/>
                  <a:pt x="153" y="759"/>
                  <a:pt x="153" y="764"/>
                </a:cubicBezTo>
                <a:lnTo>
                  <a:pt x="153" y="767"/>
                </a:lnTo>
                <a:cubicBezTo>
                  <a:pt x="153" y="773"/>
                  <a:pt x="187" y="810"/>
                  <a:pt x="194" y="810"/>
                </a:cubicBezTo>
                <a:lnTo>
                  <a:pt x="197" y="810"/>
                </a:lnTo>
                <a:cubicBezTo>
                  <a:pt x="202" y="810"/>
                  <a:pt x="240" y="779"/>
                  <a:pt x="248" y="774"/>
                </a:cubicBezTo>
                <a:cubicBezTo>
                  <a:pt x="248" y="787"/>
                  <a:pt x="253" y="830"/>
                  <a:pt x="241" y="830"/>
                </a:cubicBezTo>
                <a:lnTo>
                  <a:pt x="156" y="830"/>
                </a:lnTo>
                <a:cubicBezTo>
                  <a:pt x="150" y="830"/>
                  <a:pt x="148" y="828"/>
                  <a:pt x="148" y="823"/>
                </a:cubicBezTo>
                <a:lnTo>
                  <a:pt x="148" y="735"/>
                </a:lnTo>
                <a:close/>
                <a:moveTo>
                  <a:pt x="241" y="854"/>
                </a:moveTo>
                <a:cubicBezTo>
                  <a:pt x="286" y="854"/>
                  <a:pt x="269" y="804"/>
                  <a:pt x="272" y="762"/>
                </a:cubicBezTo>
                <a:cubicBezTo>
                  <a:pt x="274" y="740"/>
                  <a:pt x="328" y="721"/>
                  <a:pt x="333" y="701"/>
                </a:cubicBezTo>
                <a:lnTo>
                  <a:pt x="326" y="701"/>
                </a:lnTo>
                <a:cubicBezTo>
                  <a:pt x="309" y="701"/>
                  <a:pt x="284" y="717"/>
                  <a:pt x="272" y="723"/>
                </a:cubicBezTo>
                <a:cubicBezTo>
                  <a:pt x="266" y="714"/>
                  <a:pt x="261" y="704"/>
                  <a:pt x="245" y="704"/>
                </a:cubicBezTo>
                <a:lnTo>
                  <a:pt x="151" y="704"/>
                </a:lnTo>
                <a:cubicBezTo>
                  <a:pt x="137" y="704"/>
                  <a:pt x="124" y="716"/>
                  <a:pt x="124" y="730"/>
                </a:cubicBezTo>
                <a:lnTo>
                  <a:pt x="124" y="827"/>
                </a:lnTo>
                <a:cubicBezTo>
                  <a:pt x="124" y="844"/>
                  <a:pt x="139" y="854"/>
                  <a:pt x="156" y="854"/>
                </a:cubicBezTo>
                <a:lnTo>
                  <a:pt x="241" y="854"/>
                </a:lnTo>
                <a:close/>
                <a:moveTo>
                  <a:pt x="148" y="383"/>
                </a:moveTo>
                <a:cubicBezTo>
                  <a:pt x="148" y="378"/>
                  <a:pt x="150" y="376"/>
                  <a:pt x="156" y="376"/>
                </a:cubicBezTo>
                <a:lnTo>
                  <a:pt x="241" y="376"/>
                </a:lnTo>
                <a:cubicBezTo>
                  <a:pt x="246" y="376"/>
                  <a:pt x="248" y="378"/>
                  <a:pt x="248" y="383"/>
                </a:cubicBezTo>
                <a:cubicBezTo>
                  <a:pt x="248" y="390"/>
                  <a:pt x="207" y="417"/>
                  <a:pt x="202" y="417"/>
                </a:cubicBezTo>
                <a:cubicBezTo>
                  <a:pt x="197" y="417"/>
                  <a:pt x="184" y="398"/>
                  <a:pt x="170" y="398"/>
                </a:cubicBezTo>
                <a:cubicBezTo>
                  <a:pt x="163" y="398"/>
                  <a:pt x="153" y="406"/>
                  <a:pt x="153" y="413"/>
                </a:cubicBezTo>
                <a:lnTo>
                  <a:pt x="153" y="415"/>
                </a:lnTo>
                <a:cubicBezTo>
                  <a:pt x="153" y="425"/>
                  <a:pt x="186" y="457"/>
                  <a:pt x="194" y="461"/>
                </a:cubicBezTo>
                <a:lnTo>
                  <a:pt x="248" y="422"/>
                </a:lnTo>
                <a:lnTo>
                  <a:pt x="248" y="478"/>
                </a:lnTo>
                <a:lnTo>
                  <a:pt x="148" y="478"/>
                </a:lnTo>
                <a:lnTo>
                  <a:pt x="148" y="383"/>
                </a:lnTo>
                <a:close/>
                <a:moveTo>
                  <a:pt x="270" y="371"/>
                </a:moveTo>
                <a:cubicBezTo>
                  <a:pt x="267" y="359"/>
                  <a:pt x="256" y="352"/>
                  <a:pt x="241" y="352"/>
                </a:cubicBezTo>
                <a:lnTo>
                  <a:pt x="156" y="352"/>
                </a:lnTo>
                <a:cubicBezTo>
                  <a:pt x="139" y="352"/>
                  <a:pt x="124" y="362"/>
                  <a:pt x="124" y="379"/>
                </a:cubicBezTo>
                <a:lnTo>
                  <a:pt x="124" y="476"/>
                </a:lnTo>
                <a:cubicBezTo>
                  <a:pt x="124" y="490"/>
                  <a:pt x="137" y="502"/>
                  <a:pt x="151" y="502"/>
                </a:cubicBezTo>
                <a:lnTo>
                  <a:pt x="245" y="502"/>
                </a:lnTo>
                <a:cubicBezTo>
                  <a:pt x="284" y="502"/>
                  <a:pt x="272" y="442"/>
                  <a:pt x="271" y="404"/>
                </a:cubicBezTo>
                <a:lnTo>
                  <a:pt x="333" y="352"/>
                </a:lnTo>
                <a:cubicBezTo>
                  <a:pt x="333" y="352"/>
                  <a:pt x="328" y="350"/>
                  <a:pt x="328" y="350"/>
                </a:cubicBezTo>
                <a:cubicBezTo>
                  <a:pt x="304" y="350"/>
                  <a:pt x="284" y="370"/>
                  <a:pt x="270" y="371"/>
                </a:cubicBezTo>
                <a:close/>
                <a:moveTo>
                  <a:pt x="148" y="553"/>
                </a:moveTo>
                <a:lnTo>
                  <a:pt x="248" y="553"/>
                </a:lnTo>
                <a:lnTo>
                  <a:pt x="248" y="565"/>
                </a:lnTo>
                <a:lnTo>
                  <a:pt x="202" y="595"/>
                </a:lnTo>
                <a:lnTo>
                  <a:pt x="171" y="572"/>
                </a:lnTo>
                <a:cubicBezTo>
                  <a:pt x="163" y="577"/>
                  <a:pt x="153" y="579"/>
                  <a:pt x="153" y="590"/>
                </a:cubicBezTo>
                <a:cubicBezTo>
                  <a:pt x="153" y="597"/>
                  <a:pt x="188" y="636"/>
                  <a:pt x="194" y="636"/>
                </a:cubicBezTo>
                <a:cubicBezTo>
                  <a:pt x="206" y="636"/>
                  <a:pt x="235" y="603"/>
                  <a:pt x="248" y="599"/>
                </a:cubicBezTo>
                <a:lnTo>
                  <a:pt x="248" y="653"/>
                </a:lnTo>
                <a:lnTo>
                  <a:pt x="148" y="653"/>
                </a:lnTo>
                <a:lnTo>
                  <a:pt x="148" y="553"/>
                </a:lnTo>
                <a:close/>
                <a:moveTo>
                  <a:pt x="272" y="547"/>
                </a:moveTo>
                <a:cubicBezTo>
                  <a:pt x="267" y="539"/>
                  <a:pt x="262" y="529"/>
                  <a:pt x="248" y="529"/>
                </a:cubicBezTo>
                <a:lnTo>
                  <a:pt x="148" y="529"/>
                </a:lnTo>
                <a:cubicBezTo>
                  <a:pt x="136" y="529"/>
                  <a:pt x="124" y="541"/>
                  <a:pt x="124" y="553"/>
                </a:cubicBezTo>
                <a:lnTo>
                  <a:pt x="124" y="653"/>
                </a:lnTo>
                <a:cubicBezTo>
                  <a:pt x="124" y="665"/>
                  <a:pt x="136" y="677"/>
                  <a:pt x="148" y="677"/>
                </a:cubicBezTo>
                <a:lnTo>
                  <a:pt x="248" y="677"/>
                </a:lnTo>
                <a:cubicBezTo>
                  <a:pt x="283" y="677"/>
                  <a:pt x="272" y="615"/>
                  <a:pt x="272" y="579"/>
                </a:cubicBezTo>
                <a:lnTo>
                  <a:pt x="333" y="527"/>
                </a:lnTo>
                <a:lnTo>
                  <a:pt x="325" y="523"/>
                </a:lnTo>
                <a:lnTo>
                  <a:pt x="272" y="547"/>
                </a:lnTo>
                <a:close/>
                <a:moveTo>
                  <a:pt x="360" y="806"/>
                </a:moveTo>
                <a:cubicBezTo>
                  <a:pt x="360" y="811"/>
                  <a:pt x="361" y="813"/>
                  <a:pt x="367" y="813"/>
                </a:cubicBezTo>
                <a:lnTo>
                  <a:pt x="557" y="813"/>
                </a:lnTo>
                <a:cubicBezTo>
                  <a:pt x="562" y="813"/>
                  <a:pt x="564" y="811"/>
                  <a:pt x="564" y="806"/>
                </a:cubicBezTo>
                <a:lnTo>
                  <a:pt x="564" y="752"/>
                </a:lnTo>
                <a:cubicBezTo>
                  <a:pt x="564" y="747"/>
                  <a:pt x="562" y="745"/>
                  <a:pt x="557" y="745"/>
                </a:cubicBezTo>
                <a:lnTo>
                  <a:pt x="360" y="745"/>
                </a:lnTo>
                <a:lnTo>
                  <a:pt x="360" y="806"/>
                </a:lnTo>
                <a:close/>
                <a:moveTo>
                  <a:pt x="360" y="636"/>
                </a:moveTo>
                <a:lnTo>
                  <a:pt x="564" y="636"/>
                </a:lnTo>
                <a:lnTo>
                  <a:pt x="564" y="570"/>
                </a:lnTo>
                <a:lnTo>
                  <a:pt x="360" y="570"/>
                </a:lnTo>
                <a:lnTo>
                  <a:pt x="360" y="636"/>
                </a:lnTo>
                <a:close/>
                <a:moveTo>
                  <a:pt x="360" y="461"/>
                </a:moveTo>
                <a:lnTo>
                  <a:pt x="508" y="461"/>
                </a:lnTo>
                <a:lnTo>
                  <a:pt x="508" y="396"/>
                </a:lnTo>
                <a:lnTo>
                  <a:pt x="360" y="396"/>
                </a:lnTo>
                <a:lnTo>
                  <a:pt x="360" y="461"/>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94A5A"/>
              </a:solidFill>
              <a:effectLst/>
              <a:uLnTx/>
              <a:uFillTx/>
              <a:latin typeface="Arial" panose="020B0604020202020204" pitchFamily="34" charset="0"/>
              <a:ea typeface="宋体" panose="02010600030101010101" pitchFamily="2" charset="-122"/>
              <a:cs typeface="+mn-cs"/>
            </a:endParaRPr>
          </a:p>
        </p:txBody>
      </p:sp>
      <p:sp>
        <p:nvSpPr>
          <p:cNvPr id="68" name="Freeform 68"/>
          <p:cNvSpPr>
            <a:spLocks noEditPoints="1"/>
          </p:cNvSpPr>
          <p:nvPr/>
        </p:nvSpPr>
        <p:spPr bwMode="auto">
          <a:xfrm>
            <a:off x="6673006" y="1547959"/>
            <a:ext cx="394713" cy="437753"/>
          </a:xfrm>
          <a:custGeom>
            <a:avLst/>
            <a:gdLst>
              <a:gd name="T0" fmla="*/ 421 w 812"/>
              <a:gd name="T1" fmla="*/ 206 h 888"/>
              <a:gd name="T2" fmla="*/ 479 w 812"/>
              <a:gd name="T3" fmla="*/ 321 h 888"/>
              <a:gd name="T4" fmla="*/ 462 w 812"/>
              <a:gd name="T5" fmla="*/ 338 h 888"/>
              <a:gd name="T6" fmla="*/ 445 w 812"/>
              <a:gd name="T7" fmla="*/ 321 h 888"/>
              <a:gd name="T8" fmla="*/ 402 w 812"/>
              <a:gd name="T9" fmla="*/ 234 h 888"/>
              <a:gd name="T10" fmla="*/ 398 w 812"/>
              <a:gd name="T11" fmla="*/ 211 h 888"/>
              <a:gd name="T12" fmla="*/ 421 w 812"/>
              <a:gd name="T13" fmla="*/ 206 h 888"/>
              <a:gd name="T14" fmla="*/ 23 w 812"/>
              <a:gd name="T15" fmla="*/ 282 h 888"/>
              <a:gd name="T16" fmla="*/ 366 w 812"/>
              <a:gd name="T17" fmla="*/ 14 h 888"/>
              <a:gd name="T18" fmla="*/ 658 w 812"/>
              <a:gd name="T19" fmla="*/ 111 h 888"/>
              <a:gd name="T20" fmla="*/ 747 w 812"/>
              <a:gd name="T21" fmla="*/ 359 h 888"/>
              <a:gd name="T22" fmla="*/ 727 w 812"/>
              <a:gd name="T23" fmla="*/ 408 h 888"/>
              <a:gd name="T24" fmla="*/ 778 w 812"/>
              <a:gd name="T25" fmla="*/ 497 h 888"/>
              <a:gd name="T26" fmla="*/ 810 w 812"/>
              <a:gd name="T27" fmla="*/ 547 h 888"/>
              <a:gd name="T28" fmla="*/ 734 w 812"/>
              <a:gd name="T29" fmla="*/ 592 h 888"/>
              <a:gd name="T30" fmla="*/ 752 w 812"/>
              <a:gd name="T31" fmla="*/ 635 h 888"/>
              <a:gd name="T32" fmla="*/ 729 w 812"/>
              <a:gd name="T33" fmla="*/ 659 h 888"/>
              <a:gd name="T34" fmla="*/ 734 w 812"/>
              <a:gd name="T35" fmla="*/ 692 h 888"/>
              <a:gd name="T36" fmla="*/ 725 w 812"/>
              <a:gd name="T37" fmla="*/ 730 h 888"/>
              <a:gd name="T38" fmla="*/ 746 w 812"/>
              <a:gd name="T39" fmla="*/ 782 h 888"/>
              <a:gd name="T40" fmla="*/ 594 w 812"/>
              <a:gd name="T41" fmla="*/ 815 h 888"/>
              <a:gd name="T42" fmla="*/ 490 w 812"/>
              <a:gd name="T43" fmla="*/ 888 h 888"/>
              <a:gd name="T44" fmla="*/ 104 w 812"/>
              <a:gd name="T45" fmla="*/ 888 h 888"/>
              <a:gd name="T46" fmla="*/ 122 w 812"/>
              <a:gd name="T47" fmla="*/ 776 h 888"/>
              <a:gd name="T48" fmla="*/ 41 w 812"/>
              <a:gd name="T49" fmla="*/ 518 h 888"/>
              <a:gd name="T50" fmla="*/ 23 w 812"/>
              <a:gd name="T51" fmla="*/ 282 h 888"/>
              <a:gd name="T52" fmla="*/ 376 w 812"/>
              <a:gd name="T53" fmla="*/ 681 h 888"/>
              <a:gd name="T54" fmla="*/ 376 w 812"/>
              <a:gd name="T55" fmla="*/ 681 h 888"/>
              <a:gd name="T56" fmla="*/ 460 w 812"/>
              <a:gd name="T57" fmla="*/ 629 h 888"/>
              <a:gd name="T58" fmla="*/ 292 w 812"/>
              <a:gd name="T59" fmla="*/ 629 h 888"/>
              <a:gd name="T60" fmla="*/ 376 w 812"/>
              <a:gd name="T61" fmla="*/ 681 h 888"/>
              <a:gd name="T62" fmla="*/ 309 w 812"/>
              <a:gd name="T63" fmla="*/ 594 h 888"/>
              <a:gd name="T64" fmla="*/ 309 w 812"/>
              <a:gd name="T65" fmla="*/ 594 h 888"/>
              <a:gd name="T66" fmla="*/ 443 w 812"/>
              <a:gd name="T67" fmla="*/ 594 h 888"/>
              <a:gd name="T68" fmla="*/ 460 w 812"/>
              <a:gd name="T69" fmla="*/ 577 h 888"/>
              <a:gd name="T70" fmla="*/ 443 w 812"/>
              <a:gd name="T71" fmla="*/ 560 h 888"/>
              <a:gd name="T72" fmla="*/ 309 w 812"/>
              <a:gd name="T73" fmla="*/ 560 h 888"/>
              <a:gd name="T74" fmla="*/ 292 w 812"/>
              <a:gd name="T75" fmla="*/ 577 h 888"/>
              <a:gd name="T76" fmla="*/ 309 w 812"/>
              <a:gd name="T77" fmla="*/ 594 h 888"/>
              <a:gd name="T78" fmla="*/ 309 w 812"/>
              <a:gd name="T79" fmla="*/ 520 h 888"/>
              <a:gd name="T80" fmla="*/ 309 w 812"/>
              <a:gd name="T81" fmla="*/ 520 h 888"/>
              <a:gd name="T82" fmla="*/ 443 w 812"/>
              <a:gd name="T83" fmla="*/ 520 h 888"/>
              <a:gd name="T84" fmla="*/ 545 w 812"/>
              <a:gd name="T85" fmla="*/ 316 h 888"/>
              <a:gd name="T86" fmla="*/ 376 w 812"/>
              <a:gd name="T87" fmla="*/ 142 h 888"/>
              <a:gd name="T88" fmla="*/ 208 w 812"/>
              <a:gd name="T89" fmla="*/ 316 h 888"/>
              <a:gd name="T90" fmla="*/ 309 w 812"/>
              <a:gd name="T91" fmla="*/ 520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2" h="888">
                <a:moveTo>
                  <a:pt x="421" y="206"/>
                </a:moveTo>
                <a:cubicBezTo>
                  <a:pt x="423" y="208"/>
                  <a:pt x="479" y="246"/>
                  <a:pt x="479" y="321"/>
                </a:cubicBezTo>
                <a:cubicBezTo>
                  <a:pt x="479" y="331"/>
                  <a:pt x="472" y="338"/>
                  <a:pt x="462" y="338"/>
                </a:cubicBezTo>
                <a:cubicBezTo>
                  <a:pt x="453" y="338"/>
                  <a:pt x="445" y="331"/>
                  <a:pt x="445" y="321"/>
                </a:cubicBezTo>
                <a:cubicBezTo>
                  <a:pt x="445" y="264"/>
                  <a:pt x="404" y="235"/>
                  <a:pt x="402" y="234"/>
                </a:cubicBezTo>
                <a:cubicBezTo>
                  <a:pt x="395" y="229"/>
                  <a:pt x="393" y="219"/>
                  <a:pt x="398" y="211"/>
                </a:cubicBezTo>
                <a:cubicBezTo>
                  <a:pt x="403" y="203"/>
                  <a:pt x="413" y="201"/>
                  <a:pt x="421" y="206"/>
                </a:cubicBezTo>
                <a:close/>
                <a:moveTo>
                  <a:pt x="23" y="282"/>
                </a:moveTo>
                <a:cubicBezTo>
                  <a:pt x="83" y="0"/>
                  <a:pt x="366" y="14"/>
                  <a:pt x="366" y="14"/>
                </a:cubicBezTo>
                <a:cubicBezTo>
                  <a:pt x="562" y="6"/>
                  <a:pt x="658" y="111"/>
                  <a:pt x="658" y="111"/>
                </a:cubicBezTo>
                <a:cubicBezTo>
                  <a:pt x="711" y="153"/>
                  <a:pt x="781" y="331"/>
                  <a:pt x="747" y="359"/>
                </a:cubicBezTo>
                <a:cubicBezTo>
                  <a:pt x="714" y="387"/>
                  <a:pt x="727" y="408"/>
                  <a:pt x="727" y="408"/>
                </a:cubicBezTo>
                <a:cubicBezTo>
                  <a:pt x="727" y="408"/>
                  <a:pt x="744" y="461"/>
                  <a:pt x="778" y="497"/>
                </a:cubicBezTo>
                <a:cubicBezTo>
                  <a:pt x="812" y="533"/>
                  <a:pt x="810" y="547"/>
                  <a:pt x="810" y="547"/>
                </a:cubicBezTo>
                <a:cubicBezTo>
                  <a:pt x="808" y="600"/>
                  <a:pt x="736" y="583"/>
                  <a:pt x="734" y="592"/>
                </a:cubicBezTo>
                <a:cubicBezTo>
                  <a:pt x="732" y="602"/>
                  <a:pt x="750" y="623"/>
                  <a:pt x="752" y="635"/>
                </a:cubicBezTo>
                <a:cubicBezTo>
                  <a:pt x="754" y="646"/>
                  <a:pt x="729" y="659"/>
                  <a:pt x="729" y="659"/>
                </a:cubicBezTo>
                <a:lnTo>
                  <a:pt x="734" y="692"/>
                </a:lnTo>
                <a:cubicBezTo>
                  <a:pt x="734" y="692"/>
                  <a:pt x="697" y="713"/>
                  <a:pt x="725" y="730"/>
                </a:cubicBezTo>
                <a:cubicBezTo>
                  <a:pt x="752" y="747"/>
                  <a:pt x="746" y="782"/>
                  <a:pt x="746" y="782"/>
                </a:cubicBezTo>
                <a:cubicBezTo>
                  <a:pt x="741" y="844"/>
                  <a:pt x="594" y="815"/>
                  <a:pt x="594" y="815"/>
                </a:cubicBezTo>
                <a:cubicBezTo>
                  <a:pt x="512" y="813"/>
                  <a:pt x="490" y="888"/>
                  <a:pt x="490" y="888"/>
                </a:cubicBezTo>
                <a:lnTo>
                  <a:pt x="104" y="888"/>
                </a:lnTo>
                <a:cubicBezTo>
                  <a:pt x="110" y="839"/>
                  <a:pt x="117" y="817"/>
                  <a:pt x="122" y="776"/>
                </a:cubicBezTo>
                <a:cubicBezTo>
                  <a:pt x="138" y="641"/>
                  <a:pt x="83" y="597"/>
                  <a:pt x="41" y="518"/>
                </a:cubicBezTo>
                <a:cubicBezTo>
                  <a:pt x="0" y="442"/>
                  <a:pt x="23" y="282"/>
                  <a:pt x="23" y="282"/>
                </a:cubicBezTo>
                <a:close/>
                <a:moveTo>
                  <a:pt x="376" y="681"/>
                </a:moveTo>
                <a:lnTo>
                  <a:pt x="376" y="681"/>
                </a:lnTo>
                <a:cubicBezTo>
                  <a:pt x="423" y="681"/>
                  <a:pt x="460" y="658"/>
                  <a:pt x="460" y="629"/>
                </a:cubicBezTo>
                <a:lnTo>
                  <a:pt x="292" y="629"/>
                </a:lnTo>
                <a:cubicBezTo>
                  <a:pt x="292" y="658"/>
                  <a:pt x="329" y="681"/>
                  <a:pt x="376" y="681"/>
                </a:cubicBezTo>
                <a:close/>
                <a:moveTo>
                  <a:pt x="309" y="594"/>
                </a:moveTo>
                <a:lnTo>
                  <a:pt x="309" y="594"/>
                </a:lnTo>
                <a:lnTo>
                  <a:pt x="443" y="594"/>
                </a:lnTo>
                <a:cubicBezTo>
                  <a:pt x="453" y="594"/>
                  <a:pt x="460" y="587"/>
                  <a:pt x="460" y="577"/>
                </a:cubicBezTo>
                <a:cubicBezTo>
                  <a:pt x="460" y="567"/>
                  <a:pt x="453" y="560"/>
                  <a:pt x="443" y="560"/>
                </a:cubicBezTo>
                <a:lnTo>
                  <a:pt x="309" y="560"/>
                </a:lnTo>
                <a:cubicBezTo>
                  <a:pt x="299" y="560"/>
                  <a:pt x="292" y="567"/>
                  <a:pt x="292" y="577"/>
                </a:cubicBezTo>
                <a:cubicBezTo>
                  <a:pt x="292" y="587"/>
                  <a:pt x="299" y="594"/>
                  <a:pt x="309" y="594"/>
                </a:cubicBezTo>
                <a:close/>
                <a:moveTo>
                  <a:pt x="309" y="520"/>
                </a:moveTo>
                <a:lnTo>
                  <a:pt x="309" y="520"/>
                </a:lnTo>
                <a:lnTo>
                  <a:pt x="443" y="520"/>
                </a:lnTo>
                <a:cubicBezTo>
                  <a:pt x="459" y="472"/>
                  <a:pt x="545" y="385"/>
                  <a:pt x="545" y="316"/>
                </a:cubicBezTo>
                <a:cubicBezTo>
                  <a:pt x="545" y="220"/>
                  <a:pt x="469" y="142"/>
                  <a:pt x="376" y="142"/>
                </a:cubicBezTo>
                <a:cubicBezTo>
                  <a:pt x="283" y="142"/>
                  <a:pt x="208" y="220"/>
                  <a:pt x="208" y="316"/>
                </a:cubicBezTo>
                <a:cubicBezTo>
                  <a:pt x="208" y="385"/>
                  <a:pt x="293" y="472"/>
                  <a:pt x="309" y="520"/>
                </a:cubicBez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94A5A"/>
              </a:solidFill>
              <a:effectLst/>
              <a:uLnTx/>
              <a:uFillTx/>
              <a:latin typeface="Arial" panose="020B0604020202020204" pitchFamily="34" charset="0"/>
              <a:ea typeface="宋体" panose="02010600030101010101" pitchFamily="2" charset="-122"/>
              <a:cs typeface="+mn-cs"/>
            </a:endParaRPr>
          </a:p>
        </p:txBody>
      </p:sp>
      <p:sp>
        <p:nvSpPr>
          <p:cNvPr id="69" name="Freeform 70"/>
          <p:cNvSpPr>
            <a:spLocks noEditPoints="1"/>
          </p:cNvSpPr>
          <p:nvPr/>
        </p:nvSpPr>
        <p:spPr bwMode="auto">
          <a:xfrm>
            <a:off x="7934135" y="1543533"/>
            <a:ext cx="431456" cy="466098"/>
          </a:xfrm>
          <a:custGeom>
            <a:avLst/>
            <a:gdLst>
              <a:gd name="T0" fmla="*/ 268 w 888"/>
              <a:gd name="T1" fmla="*/ 145 h 947"/>
              <a:gd name="T2" fmla="*/ 582 w 888"/>
              <a:gd name="T3" fmla="*/ 105 h 947"/>
              <a:gd name="T4" fmla="*/ 470 w 888"/>
              <a:gd name="T5" fmla="*/ 65 h 947"/>
              <a:gd name="T6" fmla="*/ 340 w 888"/>
              <a:gd name="T7" fmla="*/ 65 h 947"/>
              <a:gd name="T8" fmla="*/ 228 w 888"/>
              <a:gd name="T9" fmla="*/ 105 h 947"/>
              <a:gd name="T10" fmla="*/ 731 w 888"/>
              <a:gd name="T11" fmla="*/ 820 h 947"/>
              <a:gd name="T12" fmla="*/ 743 w 888"/>
              <a:gd name="T13" fmla="*/ 792 h 947"/>
              <a:gd name="T14" fmla="*/ 692 w 888"/>
              <a:gd name="T15" fmla="*/ 615 h 947"/>
              <a:gd name="T16" fmla="*/ 659 w 888"/>
              <a:gd name="T17" fmla="*/ 615 h 947"/>
              <a:gd name="T18" fmla="*/ 659 w 888"/>
              <a:gd name="T19" fmla="*/ 751 h 947"/>
              <a:gd name="T20" fmla="*/ 660 w 888"/>
              <a:gd name="T21" fmla="*/ 754 h 947"/>
              <a:gd name="T22" fmla="*/ 662 w 888"/>
              <a:gd name="T23" fmla="*/ 757 h 947"/>
              <a:gd name="T24" fmla="*/ 664 w 888"/>
              <a:gd name="T25" fmla="*/ 760 h 947"/>
              <a:gd name="T26" fmla="*/ 846 w 888"/>
              <a:gd name="T27" fmla="*/ 625 h 947"/>
              <a:gd name="T28" fmla="*/ 675 w 888"/>
              <a:gd name="T29" fmla="*/ 535 h 947"/>
              <a:gd name="T30" fmla="*/ 637 w 888"/>
              <a:gd name="T31" fmla="*/ 943 h 947"/>
              <a:gd name="T32" fmla="*/ 878 w 888"/>
              <a:gd name="T33" fmla="*/ 779 h 947"/>
              <a:gd name="T34" fmla="*/ 847 w 888"/>
              <a:gd name="T35" fmla="*/ 773 h 947"/>
              <a:gd name="T36" fmla="*/ 676 w 888"/>
              <a:gd name="T37" fmla="*/ 915 h 947"/>
              <a:gd name="T38" fmla="*/ 505 w 888"/>
              <a:gd name="T39" fmla="*/ 708 h 947"/>
              <a:gd name="T40" fmla="*/ 708 w 888"/>
              <a:gd name="T41" fmla="*/ 570 h 947"/>
              <a:gd name="T42" fmla="*/ 847 w 888"/>
              <a:gd name="T43" fmla="*/ 773 h 947"/>
              <a:gd name="T44" fmla="*/ 298 w 888"/>
              <a:gd name="T45" fmla="*/ 772 h 947"/>
              <a:gd name="T46" fmla="*/ 508 w 888"/>
              <a:gd name="T47" fmla="*/ 563 h 947"/>
              <a:gd name="T48" fmla="*/ 552 w 888"/>
              <a:gd name="T49" fmla="*/ 530 h 947"/>
              <a:gd name="T50" fmla="*/ 767 w 888"/>
              <a:gd name="T51" fmla="*/ 321 h 947"/>
              <a:gd name="T52" fmla="*/ 776 w 888"/>
              <a:gd name="T53" fmla="*/ 518 h 947"/>
              <a:gd name="T54" fmla="*/ 809 w 888"/>
              <a:gd name="T55" fmla="*/ 530 h 947"/>
              <a:gd name="T56" fmla="*/ 809 w 888"/>
              <a:gd name="T57" fmla="*/ 218 h 947"/>
              <a:gd name="T58" fmla="*/ 43 w 888"/>
              <a:gd name="T59" fmla="*/ 176 h 947"/>
              <a:gd name="T60" fmla="*/ 0 w 888"/>
              <a:gd name="T61" fmla="*/ 330 h 947"/>
              <a:gd name="T62" fmla="*/ 0 w 888"/>
              <a:gd name="T63" fmla="*/ 563 h 947"/>
              <a:gd name="T64" fmla="*/ 0 w 888"/>
              <a:gd name="T65" fmla="*/ 788 h 947"/>
              <a:gd name="T66" fmla="*/ 448 w 888"/>
              <a:gd name="T67" fmla="*/ 830 h 947"/>
              <a:gd name="T68" fmla="*/ 34 w 888"/>
              <a:gd name="T69" fmla="*/ 330 h 947"/>
              <a:gd name="T70" fmla="*/ 43 w 888"/>
              <a:gd name="T71" fmla="*/ 321 h 947"/>
              <a:gd name="T72" fmla="*/ 265 w 888"/>
              <a:gd name="T73" fmla="*/ 530 h 947"/>
              <a:gd name="T74" fmla="*/ 34 w 888"/>
              <a:gd name="T75" fmla="*/ 330 h 947"/>
              <a:gd name="T76" fmla="*/ 265 w 888"/>
              <a:gd name="T77" fmla="*/ 563 h 947"/>
              <a:gd name="T78" fmla="*/ 43 w 888"/>
              <a:gd name="T79" fmla="*/ 772 h 947"/>
              <a:gd name="T80" fmla="*/ 34 w 888"/>
              <a:gd name="T81" fmla="*/ 563 h 947"/>
              <a:gd name="T82" fmla="*/ 298 w 888"/>
              <a:gd name="T83" fmla="*/ 530 h 947"/>
              <a:gd name="T84" fmla="*/ 298 w 888"/>
              <a:gd name="T85" fmla="*/ 321 h 947"/>
              <a:gd name="T86" fmla="*/ 519 w 888"/>
              <a:gd name="T87" fmla="*/ 530 h 947"/>
              <a:gd name="T88" fmla="*/ 535 w 888"/>
              <a:gd name="T89" fmla="*/ 218 h 947"/>
              <a:gd name="T90" fmla="*/ 564 w 888"/>
              <a:gd name="T91" fmla="*/ 246 h 947"/>
              <a:gd name="T92" fmla="*/ 507 w 888"/>
              <a:gd name="T93" fmla="*/ 246 h 947"/>
              <a:gd name="T94" fmla="*/ 281 w 888"/>
              <a:gd name="T95" fmla="*/ 218 h 947"/>
              <a:gd name="T96" fmla="*/ 310 w 888"/>
              <a:gd name="T97" fmla="*/ 246 h 947"/>
              <a:gd name="T98" fmla="*/ 253 w 888"/>
              <a:gd name="T99" fmla="*/ 246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88" h="947">
                <a:moveTo>
                  <a:pt x="228" y="105"/>
                </a:moveTo>
                <a:cubicBezTo>
                  <a:pt x="228" y="127"/>
                  <a:pt x="246" y="145"/>
                  <a:pt x="268" y="145"/>
                </a:cubicBezTo>
                <a:lnTo>
                  <a:pt x="542" y="145"/>
                </a:lnTo>
                <a:cubicBezTo>
                  <a:pt x="564" y="145"/>
                  <a:pt x="582" y="127"/>
                  <a:pt x="582" y="105"/>
                </a:cubicBezTo>
                <a:cubicBezTo>
                  <a:pt x="582" y="83"/>
                  <a:pt x="564" y="65"/>
                  <a:pt x="542" y="65"/>
                </a:cubicBezTo>
                <a:lnTo>
                  <a:pt x="470" y="65"/>
                </a:lnTo>
                <a:cubicBezTo>
                  <a:pt x="470" y="29"/>
                  <a:pt x="441" y="0"/>
                  <a:pt x="405" y="0"/>
                </a:cubicBezTo>
                <a:cubicBezTo>
                  <a:pt x="369" y="0"/>
                  <a:pt x="340" y="29"/>
                  <a:pt x="340" y="65"/>
                </a:cubicBezTo>
                <a:lnTo>
                  <a:pt x="268" y="65"/>
                </a:lnTo>
                <a:cubicBezTo>
                  <a:pt x="246" y="65"/>
                  <a:pt x="228" y="83"/>
                  <a:pt x="228" y="105"/>
                </a:cubicBezTo>
                <a:close/>
                <a:moveTo>
                  <a:pt x="720" y="815"/>
                </a:moveTo>
                <a:cubicBezTo>
                  <a:pt x="723" y="818"/>
                  <a:pt x="727" y="820"/>
                  <a:pt x="731" y="820"/>
                </a:cubicBezTo>
                <a:cubicBezTo>
                  <a:pt x="736" y="820"/>
                  <a:pt x="740" y="818"/>
                  <a:pt x="743" y="815"/>
                </a:cubicBezTo>
                <a:cubicBezTo>
                  <a:pt x="749" y="809"/>
                  <a:pt x="749" y="798"/>
                  <a:pt x="743" y="792"/>
                </a:cubicBezTo>
                <a:lnTo>
                  <a:pt x="692" y="741"/>
                </a:lnTo>
                <a:lnTo>
                  <a:pt x="692" y="615"/>
                </a:lnTo>
                <a:cubicBezTo>
                  <a:pt x="692" y="605"/>
                  <a:pt x="685" y="598"/>
                  <a:pt x="676" y="598"/>
                </a:cubicBezTo>
                <a:cubicBezTo>
                  <a:pt x="667" y="598"/>
                  <a:pt x="659" y="605"/>
                  <a:pt x="659" y="615"/>
                </a:cubicBezTo>
                <a:lnTo>
                  <a:pt x="659" y="748"/>
                </a:lnTo>
                <a:cubicBezTo>
                  <a:pt x="659" y="749"/>
                  <a:pt x="659" y="750"/>
                  <a:pt x="659" y="751"/>
                </a:cubicBezTo>
                <a:cubicBezTo>
                  <a:pt x="660" y="752"/>
                  <a:pt x="660" y="752"/>
                  <a:pt x="660" y="752"/>
                </a:cubicBezTo>
                <a:cubicBezTo>
                  <a:pt x="660" y="753"/>
                  <a:pt x="660" y="754"/>
                  <a:pt x="660" y="754"/>
                </a:cubicBezTo>
                <a:cubicBezTo>
                  <a:pt x="661" y="755"/>
                  <a:pt x="661" y="755"/>
                  <a:pt x="661" y="756"/>
                </a:cubicBezTo>
                <a:cubicBezTo>
                  <a:pt x="661" y="756"/>
                  <a:pt x="662" y="757"/>
                  <a:pt x="662" y="757"/>
                </a:cubicBezTo>
                <a:cubicBezTo>
                  <a:pt x="662" y="758"/>
                  <a:pt x="663" y="759"/>
                  <a:pt x="664" y="759"/>
                </a:cubicBezTo>
                <a:cubicBezTo>
                  <a:pt x="664" y="759"/>
                  <a:pt x="664" y="759"/>
                  <a:pt x="664" y="760"/>
                </a:cubicBezTo>
                <a:lnTo>
                  <a:pt x="720" y="815"/>
                </a:lnTo>
                <a:close/>
                <a:moveTo>
                  <a:pt x="846" y="625"/>
                </a:moveTo>
                <a:cubicBezTo>
                  <a:pt x="815" y="580"/>
                  <a:pt x="768" y="549"/>
                  <a:pt x="714" y="538"/>
                </a:cubicBezTo>
                <a:cubicBezTo>
                  <a:pt x="702" y="536"/>
                  <a:pt x="688" y="535"/>
                  <a:pt x="675" y="535"/>
                </a:cubicBezTo>
                <a:cubicBezTo>
                  <a:pt x="577" y="535"/>
                  <a:pt x="492" y="605"/>
                  <a:pt x="473" y="702"/>
                </a:cubicBezTo>
                <a:cubicBezTo>
                  <a:pt x="452" y="814"/>
                  <a:pt x="525" y="922"/>
                  <a:pt x="637" y="943"/>
                </a:cubicBezTo>
                <a:cubicBezTo>
                  <a:pt x="650" y="946"/>
                  <a:pt x="663" y="947"/>
                  <a:pt x="676" y="947"/>
                </a:cubicBezTo>
                <a:cubicBezTo>
                  <a:pt x="774" y="947"/>
                  <a:pt x="859" y="876"/>
                  <a:pt x="878" y="779"/>
                </a:cubicBezTo>
                <a:cubicBezTo>
                  <a:pt x="888" y="725"/>
                  <a:pt x="877" y="671"/>
                  <a:pt x="846" y="625"/>
                </a:cubicBezTo>
                <a:close/>
                <a:moveTo>
                  <a:pt x="847" y="773"/>
                </a:moveTo>
                <a:lnTo>
                  <a:pt x="847" y="773"/>
                </a:lnTo>
                <a:cubicBezTo>
                  <a:pt x="831" y="855"/>
                  <a:pt x="759" y="915"/>
                  <a:pt x="676" y="915"/>
                </a:cubicBezTo>
                <a:cubicBezTo>
                  <a:pt x="665" y="915"/>
                  <a:pt x="654" y="914"/>
                  <a:pt x="643" y="912"/>
                </a:cubicBezTo>
                <a:cubicBezTo>
                  <a:pt x="549" y="894"/>
                  <a:pt x="487" y="802"/>
                  <a:pt x="505" y="708"/>
                </a:cubicBezTo>
                <a:cubicBezTo>
                  <a:pt x="520" y="626"/>
                  <a:pt x="592" y="567"/>
                  <a:pt x="675" y="567"/>
                </a:cubicBezTo>
                <a:cubicBezTo>
                  <a:pt x="686" y="567"/>
                  <a:pt x="697" y="568"/>
                  <a:pt x="708" y="570"/>
                </a:cubicBezTo>
                <a:cubicBezTo>
                  <a:pt x="754" y="579"/>
                  <a:pt x="794" y="605"/>
                  <a:pt x="820" y="643"/>
                </a:cubicBezTo>
                <a:cubicBezTo>
                  <a:pt x="846" y="681"/>
                  <a:pt x="855" y="728"/>
                  <a:pt x="847" y="773"/>
                </a:cubicBezTo>
                <a:close/>
                <a:moveTo>
                  <a:pt x="433" y="772"/>
                </a:moveTo>
                <a:lnTo>
                  <a:pt x="298" y="772"/>
                </a:lnTo>
                <a:lnTo>
                  <a:pt x="298" y="563"/>
                </a:lnTo>
                <a:lnTo>
                  <a:pt x="508" y="563"/>
                </a:lnTo>
                <a:cubicBezTo>
                  <a:pt x="522" y="550"/>
                  <a:pt x="537" y="539"/>
                  <a:pt x="553" y="530"/>
                </a:cubicBezTo>
                <a:lnTo>
                  <a:pt x="552" y="530"/>
                </a:lnTo>
                <a:lnTo>
                  <a:pt x="552" y="321"/>
                </a:lnTo>
                <a:lnTo>
                  <a:pt x="767" y="321"/>
                </a:lnTo>
                <a:cubicBezTo>
                  <a:pt x="772" y="321"/>
                  <a:pt x="776" y="325"/>
                  <a:pt x="776" y="330"/>
                </a:cubicBezTo>
                <a:lnTo>
                  <a:pt x="776" y="518"/>
                </a:lnTo>
                <a:cubicBezTo>
                  <a:pt x="788" y="523"/>
                  <a:pt x="799" y="530"/>
                  <a:pt x="809" y="536"/>
                </a:cubicBezTo>
                <a:lnTo>
                  <a:pt x="809" y="530"/>
                </a:lnTo>
                <a:lnTo>
                  <a:pt x="809" y="330"/>
                </a:lnTo>
                <a:lnTo>
                  <a:pt x="809" y="218"/>
                </a:lnTo>
                <a:cubicBezTo>
                  <a:pt x="809" y="195"/>
                  <a:pt x="790" y="176"/>
                  <a:pt x="767" y="176"/>
                </a:cubicBezTo>
                <a:lnTo>
                  <a:pt x="43" y="176"/>
                </a:lnTo>
                <a:cubicBezTo>
                  <a:pt x="19" y="176"/>
                  <a:pt x="0" y="195"/>
                  <a:pt x="0" y="218"/>
                </a:cubicBezTo>
                <a:lnTo>
                  <a:pt x="0" y="330"/>
                </a:lnTo>
                <a:lnTo>
                  <a:pt x="0" y="530"/>
                </a:lnTo>
                <a:lnTo>
                  <a:pt x="0" y="563"/>
                </a:lnTo>
                <a:lnTo>
                  <a:pt x="0" y="763"/>
                </a:lnTo>
                <a:lnTo>
                  <a:pt x="0" y="788"/>
                </a:lnTo>
                <a:cubicBezTo>
                  <a:pt x="0" y="811"/>
                  <a:pt x="19" y="830"/>
                  <a:pt x="43" y="830"/>
                </a:cubicBezTo>
                <a:lnTo>
                  <a:pt x="448" y="830"/>
                </a:lnTo>
                <a:cubicBezTo>
                  <a:pt x="441" y="811"/>
                  <a:pt x="436" y="791"/>
                  <a:pt x="433" y="772"/>
                </a:cubicBezTo>
                <a:close/>
                <a:moveTo>
                  <a:pt x="34" y="330"/>
                </a:moveTo>
                <a:lnTo>
                  <a:pt x="34" y="330"/>
                </a:lnTo>
                <a:cubicBezTo>
                  <a:pt x="34" y="325"/>
                  <a:pt x="38" y="321"/>
                  <a:pt x="43" y="321"/>
                </a:cubicBezTo>
                <a:lnTo>
                  <a:pt x="265" y="321"/>
                </a:lnTo>
                <a:lnTo>
                  <a:pt x="265" y="530"/>
                </a:lnTo>
                <a:lnTo>
                  <a:pt x="34" y="530"/>
                </a:lnTo>
                <a:lnTo>
                  <a:pt x="34" y="330"/>
                </a:lnTo>
                <a:close/>
                <a:moveTo>
                  <a:pt x="265" y="563"/>
                </a:moveTo>
                <a:lnTo>
                  <a:pt x="265" y="563"/>
                </a:lnTo>
                <a:lnTo>
                  <a:pt x="265" y="772"/>
                </a:lnTo>
                <a:lnTo>
                  <a:pt x="43" y="772"/>
                </a:lnTo>
                <a:cubicBezTo>
                  <a:pt x="38" y="772"/>
                  <a:pt x="34" y="768"/>
                  <a:pt x="34" y="763"/>
                </a:cubicBezTo>
                <a:lnTo>
                  <a:pt x="34" y="563"/>
                </a:lnTo>
                <a:lnTo>
                  <a:pt x="265" y="563"/>
                </a:lnTo>
                <a:close/>
                <a:moveTo>
                  <a:pt x="298" y="530"/>
                </a:moveTo>
                <a:lnTo>
                  <a:pt x="298" y="530"/>
                </a:lnTo>
                <a:lnTo>
                  <a:pt x="298" y="321"/>
                </a:lnTo>
                <a:lnTo>
                  <a:pt x="519" y="321"/>
                </a:lnTo>
                <a:lnTo>
                  <a:pt x="519" y="530"/>
                </a:lnTo>
                <a:lnTo>
                  <a:pt x="298" y="530"/>
                </a:lnTo>
                <a:close/>
                <a:moveTo>
                  <a:pt x="535" y="218"/>
                </a:moveTo>
                <a:lnTo>
                  <a:pt x="535" y="218"/>
                </a:lnTo>
                <a:cubicBezTo>
                  <a:pt x="551" y="218"/>
                  <a:pt x="564" y="231"/>
                  <a:pt x="564" y="246"/>
                </a:cubicBezTo>
                <a:cubicBezTo>
                  <a:pt x="564" y="262"/>
                  <a:pt x="551" y="275"/>
                  <a:pt x="535" y="275"/>
                </a:cubicBezTo>
                <a:cubicBezTo>
                  <a:pt x="520" y="275"/>
                  <a:pt x="507" y="262"/>
                  <a:pt x="507" y="246"/>
                </a:cubicBezTo>
                <a:cubicBezTo>
                  <a:pt x="507" y="231"/>
                  <a:pt x="520" y="218"/>
                  <a:pt x="535" y="218"/>
                </a:cubicBezTo>
                <a:close/>
                <a:moveTo>
                  <a:pt x="281" y="218"/>
                </a:moveTo>
                <a:lnTo>
                  <a:pt x="281" y="218"/>
                </a:lnTo>
                <a:cubicBezTo>
                  <a:pt x="297" y="218"/>
                  <a:pt x="310" y="231"/>
                  <a:pt x="310" y="246"/>
                </a:cubicBezTo>
                <a:cubicBezTo>
                  <a:pt x="310" y="262"/>
                  <a:pt x="297" y="275"/>
                  <a:pt x="281" y="275"/>
                </a:cubicBezTo>
                <a:cubicBezTo>
                  <a:pt x="266" y="275"/>
                  <a:pt x="253" y="262"/>
                  <a:pt x="253" y="246"/>
                </a:cubicBezTo>
                <a:cubicBezTo>
                  <a:pt x="253" y="231"/>
                  <a:pt x="266" y="218"/>
                  <a:pt x="281" y="218"/>
                </a:cubicBez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94A5A"/>
              </a:solidFill>
              <a:effectLst/>
              <a:uLnTx/>
              <a:uFillTx/>
              <a:latin typeface="Arial" panose="020B0604020202020204" pitchFamily="34" charset="0"/>
              <a:ea typeface="宋体" panose="02010600030101010101" pitchFamily="2" charset="-122"/>
              <a:cs typeface="+mn-cs"/>
            </a:endParaRPr>
          </a:p>
        </p:txBody>
      </p:sp>
      <p:sp>
        <p:nvSpPr>
          <p:cNvPr id="70" name="Freeform 72"/>
          <p:cNvSpPr>
            <a:spLocks noEditPoints="1"/>
          </p:cNvSpPr>
          <p:nvPr/>
        </p:nvSpPr>
        <p:spPr bwMode="auto">
          <a:xfrm>
            <a:off x="5337963" y="1552188"/>
            <a:ext cx="425157" cy="432505"/>
          </a:xfrm>
          <a:custGeom>
            <a:avLst/>
            <a:gdLst>
              <a:gd name="T0" fmla="*/ 321 w 877"/>
              <a:gd name="T1" fmla="*/ 60 h 878"/>
              <a:gd name="T2" fmla="*/ 136 w 877"/>
              <a:gd name="T3" fmla="*/ 136 h 878"/>
              <a:gd name="T4" fmla="*/ 60 w 877"/>
              <a:gd name="T5" fmla="*/ 321 h 878"/>
              <a:gd name="T6" fmla="*/ 136 w 877"/>
              <a:gd name="T7" fmla="*/ 505 h 878"/>
              <a:gd name="T8" fmla="*/ 321 w 877"/>
              <a:gd name="T9" fmla="*/ 582 h 878"/>
              <a:gd name="T10" fmla="*/ 505 w 877"/>
              <a:gd name="T11" fmla="*/ 505 h 878"/>
              <a:gd name="T12" fmla="*/ 505 w 877"/>
              <a:gd name="T13" fmla="*/ 136 h 878"/>
              <a:gd name="T14" fmla="*/ 321 w 877"/>
              <a:gd name="T15" fmla="*/ 60 h 878"/>
              <a:gd name="T16" fmla="*/ 321 w 877"/>
              <a:gd name="T17" fmla="*/ 641 h 878"/>
              <a:gd name="T18" fmla="*/ 94 w 877"/>
              <a:gd name="T19" fmla="*/ 547 h 878"/>
              <a:gd name="T20" fmla="*/ 0 w 877"/>
              <a:gd name="T21" fmla="*/ 321 h 878"/>
              <a:gd name="T22" fmla="*/ 94 w 877"/>
              <a:gd name="T23" fmla="*/ 94 h 878"/>
              <a:gd name="T24" fmla="*/ 321 w 877"/>
              <a:gd name="T25" fmla="*/ 0 h 878"/>
              <a:gd name="T26" fmla="*/ 547 w 877"/>
              <a:gd name="T27" fmla="*/ 94 h 878"/>
              <a:gd name="T28" fmla="*/ 547 w 877"/>
              <a:gd name="T29" fmla="*/ 547 h 878"/>
              <a:gd name="T30" fmla="*/ 321 w 877"/>
              <a:gd name="T31" fmla="*/ 641 h 878"/>
              <a:gd name="T32" fmla="*/ 599 w 877"/>
              <a:gd name="T33" fmla="*/ 507 h 878"/>
              <a:gd name="T34" fmla="*/ 599 w 877"/>
              <a:gd name="T35" fmla="*/ 548 h 878"/>
              <a:gd name="T36" fmla="*/ 547 w 877"/>
              <a:gd name="T37" fmla="*/ 599 h 878"/>
              <a:gd name="T38" fmla="*/ 507 w 877"/>
              <a:gd name="T39" fmla="*/ 599 h 878"/>
              <a:gd name="T40" fmla="*/ 505 w 877"/>
              <a:gd name="T41" fmla="*/ 597 h 878"/>
              <a:gd name="T42" fmla="*/ 505 w 877"/>
              <a:gd name="T43" fmla="*/ 556 h 878"/>
              <a:gd name="T44" fmla="*/ 556 w 877"/>
              <a:gd name="T45" fmla="*/ 505 h 878"/>
              <a:gd name="T46" fmla="*/ 597 w 877"/>
              <a:gd name="T47" fmla="*/ 505 h 878"/>
              <a:gd name="T48" fmla="*/ 599 w 877"/>
              <a:gd name="T49" fmla="*/ 507 h 878"/>
              <a:gd name="T50" fmla="*/ 665 w 877"/>
              <a:gd name="T51" fmla="*/ 594 h 878"/>
              <a:gd name="T52" fmla="*/ 665 w 877"/>
              <a:gd name="T53" fmla="*/ 665 h 878"/>
              <a:gd name="T54" fmla="*/ 593 w 877"/>
              <a:gd name="T55" fmla="*/ 665 h 878"/>
              <a:gd name="T56" fmla="*/ 593 w 877"/>
              <a:gd name="T57" fmla="*/ 594 h 878"/>
              <a:gd name="T58" fmla="*/ 665 w 877"/>
              <a:gd name="T59" fmla="*/ 594 h 878"/>
              <a:gd name="T60" fmla="*/ 867 w 877"/>
              <a:gd name="T61" fmla="*/ 786 h 878"/>
              <a:gd name="T62" fmla="*/ 865 w 877"/>
              <a:gd name="T63" fmla="*/ 824 h 878"/>
              <a:gd name="T64" fmla="*/ 824 w 877"/>
              <a:gd name="T65" fmla="*/ 866 h 878"/>
              <a:gd name="T66" fmla="*/ 785 w 877"/>
              <a:gd name="T67" fmla="*/ 867 h 878"/>
              <a:gd name="T68" fmla="*/ 663 w 877"/>
              <a:gd name="T69" fmla="*/ 745 h 878"/>
              <a:gd name="T70" fmla="*/ 665 w 877"/>
              <a:gd name="T71" fmla="*/ 706 h 878"/>
              <a:gd name="T72" fmla="*/ 706 w 877"/>
              <a:gd name="T73" fmla="*/ 665 h 878"/>
              <a:gd name="T74" fmla="*/ 745 w 877"/>
              <a:gd name="T75" fmla="*/ 663 h 878"/>
              <a:gd name="T76" fmla="*/ 867 w 877"/>
              <a:gd name="T77" fmla="*/ 786 h 878"/>
              <a:gd name="T78" fmla="*/ 321 w 877"/>
              <a:gd name="T79" fmla="*/ 128 h 878"/>
              <a:gd name="T80" fmla="*/ 185 w 877"/>
              <a:gd name="T81" fmla="*/ 185 h 878"/>
              <a:gd name="T82" fmla="*/ 128 w 877"/>
              <a:gd name="T83" fmla="*/ 321 h 878"/>
              <a:gd name="T84" fmla="*/ 185 w 877"/>
              <a:gd name="T85" fmla="*/ 457 h 878"/>
              <a:gd name="T86" fmla="*/ 321 w 877"/>
              <a:gd name="T87" fmla="*/ 513 h 878"/>
              <a:gd name="T88" fmla="*/ 457 w 877"/>
              <a:gd name="T89" fmla="*/ 457 h 878"/>
              <a:gd name="T90" fmla="*/ 457 w 877"/>
              <a:gd name="T91" fmla="*/ 185 h 878"/>
              <a:gd name="T92" fmla="*/ 321 w 877"/>
              <a:gd name="T93" fmla="*/ 128 h 878"/>
              <a:gd name="T94" fmla="*/ 321 w 877"/>
              <a:gd name="T95" fmla="*/ 553 h 878"/>
              <a:gd name="T96" fmla="*/ 157 w 877"/>
              <a:gd name="T97" fmla="*/ 485 h 878"/>
              <a:gd name="T98" fmla="*/ 89 w 877"/>
              <a:gd name="T99" fmla="*/ 321 h 878"/>
              <a:gd name="T100" fmla="*/ 157 w 877"/>
              <a:gd name="T101" fmla="*/ 157 h 878"/>
              <a:gd name="T102" fmla="*/ 321 w 877"/>
              <a:gd name="T103" fmla="*/ 89 h 878"/>
              <a:gd name="T104" fmla="*/ 485 w 877"/>
              <a:gd name="T105" fmla="*/ 157 h 878"/>
              <a:gd name="T106" fmla="*/ 485 w 877"/>
              <a:gd name="T107" fmla="*/ 485 h 878"/>
              <a:gd name="T108" fmla="*/ 321 w 877"/>
              <a:gd name="T109" fmla="*/ 55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77" h="878">
                <a:moveTo>
                  <a:pt x="321" y="60"/>
                </a:moveTo>
                <a:cubicBezTo>
                  <a:pt x="251" y="60"/>
                  <a:pt x="185" y="87"/>
                  <a:pt x="136" y="136"/>
                </a:cubicBezTo>
                <a:cubicBezTo>
                  <a:pt x="87" y="186"/>
                  <a:pt x="60" y="251"/>
                  <a:pt x="60" y="321"/>
                </a:cubicBezTo>
                <a:cubicBezTo>
                  <a:pt x="60" y="390"/>
                  <a:pt x="87" y="456"/>
                  <a:pt x="136" y="505"/>
                </a:cubicBezTo>
                <a:cubicBezTo>
                  <a:pt x="185" y="554"/>
                  <a:pt x="251" y="582"/>
                  <a:pt x="321" y="582"/>
                </a:cubicBezTo>
                <a:cubicBezTo>
                  <a:pt x="390" y="582"/>
                  <a:pt x="456" y="554"/>
                  <a:pt x="505" y="505"/>
                </a:cubicBezTo>
                <a:cubicBezTo>
                  <a:pt x="607" y="404"/>
                  <a:pt x="607" y="238"/>
                  <a:pt x="505" y="136"/>
                </a:cubicBezTo>
                <a:cubicBezTo>
                  <a:pt x="456" y="87"/>
                  <a:pt x="390" y="60"/>
                  <a:pt x="321" y="60"/>
                </a:cubicBezTo>
                <a:close/>
                <a:moveTo>
                  <a:pt x="321" y="641"/>
                </a:moveTo>
                <a:cubicBezTo>
                  <a:pt x="235" y="641"/>
                  <a:pt x="155" y="608"/>
                  <a:pt x="94" y="547"/>
                </a:cubicBezTo>
                <a:cubicBezTo>
                  <a:pt x="34" y="487"/>
                  <a:pt x="0" y="406"/>
                  <a:pt x="0" y="321"/>
                </a:cubicBezTo>
                <a:cubicBezTo>
                  <a:pt x="0" y="235"/>
                  <a:pt x="34" y="155"/>
                  <a:pt x="94" y="94"/>
                </a:cubicBezTo>
                <a:cubicBezTo>
                  <a:pt x="155" y="34"/>
                  <a:pt x="235" y="0"/>
                  <a:pt x="321" y="0"/>
                </a:cubicBezTo>
                <a:cubicBezTo>
                  <a:pt x="406" y="0"/>
                  <a:pt x="487" y="34"/>
                  <a:pt x="547" y="94"/>
                </a:cubicBezTo>
                <a:cubicBezTo>
                  <a:pt x="672" y="219"/>
                  <a:pt x="672" y="422"/>
                  <a:pt x="547" y="547"/>
                </a:cubicBezTo>
                <a:cubicBezTo>
                  <a:pt x="487" y="608"/>
                  <a:pt x="406" y="641"/>
                  <a:pt x="321" y="641"/>
                </a:cubicBezTo>
                <a:close/>
                <a:moveTo>
                  <a:pt x="599" y="507"/>
                </a:moveTo>
                <a:cubicBezTo>
                  <a:pt x="610" y="518"/>
                  <a:pt x="610" y="536"/>
                  <a:pt x="599" y="548"/>
                </a:cubicBezTo>
                <a:lnTo>
                  <a:pt x="547" y="599"/>
                </a:lnTo>
                <a:cubicBezTo>
                  <a:pt x="536" y="610"/>
                  <a:pt x="518" y="610"/>
                  <a:pt x="507" y="599"/>
                </a:cubicBezTo>
                <a:lnTo>
                  <a:pt x="505" y="597"/>
                </a:lnTo>
                <a:cubicBezTo>
                  <a:pt x="494" y="586"/>
                  <a:pt x="494" y="568"/>
                  <a:pt x="505" y="556"/>
                </a:cubicBezTo>
                <a:lnTo>
                  <a:pt x="556" y="505"/>
                </a:lnTo>
                <a:cubicBezTo>
                  <a:pt x="567" y="494"/>
                  <a:pt x="586" y="494"/>
                  <a:pt x="597" y="505"/>
                </a:cubicBezTo>
                <a:lnTo>
                  <a:pt x="599" y="507"/>
                </a:lnTo>
                <a:close/>
                <a:moveTo>
                  <a:pt x="665" y="594"/>
                </a:moveTo>
                <a:cubicBezTo>
                  <a:pt x="685" y="613"/>
                  <a:pt x="685" y="645"/>
                  <a:pt x="665" y="665"/>
                </a:cubicBezTo>
                <a:cubicBezTo>
                  <a:pt x="645" y="685"/>
                  <a:pt x="613" y="685"/>
                  <a:pt x="593" y="665"/>
                </a:cubicBezTo>
                <a:cubicBezTo>
                  <a:pt x="574" y="645"/>
                  <a:pt x="574" y="613"/>
                  <a:pt x="593" y="594"/>
                </a:cubicBezTo>
                <a:cubicBezTo>
                  <a:pt x="613" y="574"/>
                  <a:pt x="645" y="574"/>
                  <a:pt x="665" y="594"/>
                </a:cubicBezTo>
                <a:close/>
                <a:moveTo>
                  <a:pt x="867" y="786"/>
                </a:moveTo>
                <a:cubicBezTo>
                  <a:pt x="877" y="796"/>
                  <a:pt x="877" y="813"/>
                  <a:pt x="865" y="824"/>
                </a:cubicBezTo>
                <a:lnTo>
                  <a:pt x="824" y="866"/>
                </a:lnTo>
                <a:cubicBezTo>
                  <a:pt x="813" y="877"/>
                  <a:pt x="796" y="878"/>
                  <a:pt x="785" y="867"/>
                </a:cubicBezTo>
                <a:lnTo>
                  <a:pt x="663" y="745"/>
                </a:lnTo>
                <a:cubicBezTo>
                  <a:pt x="653" y="735"/>
                  <a:pt x="654" y="717"/>
                  <a:pt x="665" y="706"/>
                </a:cubicBezTo>
                <a:lnTo>
                  <a:pt x="706" y="665"/>
                </a:lnTo>
                <a:cubicBezTo>
                  <a:pt x="717" y="654"/>
                  <a:pt x="735" y="653"/>
                  <a:pt x="745" y="663"/>
                </a:cubicBezTo>
                <a:lnTo>
                  <a:pt x="867" y="786"/>
                </a:lnTo>
                <a:close/>
                <a:moveTo>
                  <a:pt x="321" y="128"/>
                </a:moveTo>
                <a:cubicBezTo>
                  <a:pt x="269" y="128"/>
                  <a:pt x="221" y="149"/>
                  <a:pt x="185" y="185"/>
                </a:cubicBezTo>
                <a:cubicBezTo>
                  <a:pt x="148" y="221"/>
                  <a:pt x="128" y="269"/>
                  <a:pt x="128" y="321"/>
                </a:cubicBezTo>
                <a:cubicBezTo>
                  <a:pt x="128" y="372"/>
                  <a:pt x="148" y="420"/>
                  <a:pt x="185" y="457"/>
                </a:cubicBezTo>
                <a:cubicBezTo>
                  <a:pt x="221" y="493"/>
                  <a:pt x="269" y="513"/>
                  <a:pt x="321" y="513"/>
                </a:cubicBezTo>
                <a:cubicBezTo>
                  <a:pt x="372" y="513"/>
                  <a:pt x="420" y="493"/>
                  <a:pt x="457" y="457"/>
                </a:cubicBezTo>
                <a:cubicBezTo>
                  <a:pt x="532" y="382"/>
                  <a:pt x="532" y="260"/>
                  <a:pt x="457" y="185"/>
                </a:cubicBezTo>
                <a:cubicBezTo>
                  <a:pt x="420" y="149"/>
                  <a:pt x="372" y="128"/>
                  <a:pt x="321" y="128"/>
                </a:cubicBezTo>
                <a:close/>
                <a:moveTo>
                  <a:pt x="321" y="553"/>
                </a:moveTo>
                <a:cubicBezTo>
                  <a:pt x="259" y="553"/>
                  <a:pt x="200" y="529"/>
                  <a:pt x="157" y="485"/>
                </a:cubicBezTo>
                <a:cubicBezTo>
                  <a:pt x="113" y="441"/>
                  <a:pt x="89" y="383"/>
                  <a:pt x="89" y="321"/>
                </a:cubicBezTo>
                <a:cubicBezTo>
                  <a:pt x="89" y="259"/>
                  <a:pt x="113" y="201"/>
                  <a:pt x="157" y="157"/>
                </a:cubicBezTo>
                <a:cubicBezTo>
                  <a:pt x="200" y="113"/>
                  <a:pt x="259" y="89"/>
                  <a:pt x="321" y="89"/>
                </a:cubicBezTo>
                <a:cubicBezTo>
                  <a:pt x="383" y="89"/>
                  <a:pt x="441" y="113"/>
                  <a:pt x="485" y="157"/>
                </a:cubicBezTo>
                <a:cubicBezTo>
                  <a:pt x="575" y="247"/>
                  <a:pt x="575" y="394"/>
                  <a:pt x="485" y="485"/>
                </a:cubicBezTo>
                <a:cubicBezTo>
                  <a:pt x="441" y="529"/>
                  <a:pt x="383" y="553"/>
                  <a:pt x="321" y="553"/>
                </a:cubicBez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94A5A"/>
              </a:solidFill>
              <a:effectLst/>
              <a:uLnTx/>
              <a:uFillTx/>
              <a:latin typeface="Arial" panose="020B0604020202020204" pitchFamily="34" charset="0"/>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6233">
        <p:blinds dir="vert"/>
      </p:transition>
    </mc:Choice>
    <mc:Fallback>
      <p:transition spd="slow" advTm="6233">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42" name="TextBox 61"/>
          <p:cNvSpPr txBox="1"/>
          <p:nvPr/>
        </p:nvSpPr>
        <p:spPr>
          <a:xfrm>
            <a:off x="3867819" y="3573016"/>
            <a:ext cx="4461124" cy="1200329"/>
          </a:xfrm>
          <a:prstGeom prst="rect">
            <a:avLst/>
          </a:prstGeom>
          <a:noFill/>
        </p:spPr>
        <p:txBody>
          <a:bodyPr wrap="square" rtlCol="0">
            <a:spAutoFit/>
          </a:bodyPr>
          <a:lstStyle>
            <a:defPPr>
              <a:defRPr lang="zh-CN"/>
            </a:defPPr>
            <a:lvl1pPr marL="0" marR="0" lvl="0" indent="0" algn="ctr" defTabSz="914400" eaLnBrk="1" fontAlgn="auto" latinLnBrk="0" hangingPunct="1">
              <a:lnSpc>
                <a:spcPct val="100000"/>
              </a:lnSpc>
              <a:spcBef>
                <a:spcPts val="0"/>
              </a:spcBef>
              <a:spcAft>
                <a:spcPts val="0"/>
              </a:spcAft>
              <a:buClrTx/>
              <a:buSzTx/>
              <a:buFontTx/>
              <a:buNone/>
              <a:defRPr kumimoji="0" sz="7200" b="1" i="0" u="none" strike="noStrike" kern="0" cap="none" spc="0" normalizeH="0" baseline="0">
                <a:ln>
                  <a:noFill/>
                </a:ln>
                <a:effectLst>
                  <a:innerShdw blurRad="63500" dist="50800" dir="13500000">
                    <a:prstClr val="black">
                      <a:alpha val="50000"/>
                    </a:prstClr>
                  </a:innerShdw>
                </a:effectLst>
                <a:uLnTx/>
                <a:uFillTx/>
                <a:latin typeface="+mn-ea"/>
                <a:ea typeface="+mn-ea"/>
              </a:defRPr>
            </a:lvl1pPr>
          </a:lstStyle>
          <a:p>
            <a:r>
              <a:rPr lang="zh-CN" altLang="en-US" dirty="0"/>
              <a:t>工作回顾</a:t>
            </a:r>
            <a:endParaRPr lang="en-US" altLang="zh-CN" dirty="0"/>
          </a:p>
        </p:txBody>
      </p:sp>
      <p:sp>
        <p:nvSpPr>
          <p:cNvPr id="43" name="TextBox 61"/>
          <p:cNvSpPr txBox="1"/>
          <p:nvPr/>
        </p:nvSpPr>
        <p:spPr>
          <a:xfrm>
            <a:off x="4839369" y="3102005"/>
            <a:ext cx="2518024" cy="523220"/>
          </a:xfrm>
          <a:prstGeom prst="rect">
            <a:avLst/>
          </a:prstGeom>
          <a:noFill/>
        </p:spPr>
        <p:txBody>
          <a:bodyPr wrap="square" rtlCol="0">
            <a:spAutoFit/>
          </a:bodyPr>
          <a:lstStyle>
            <a:defPPr>
              <a:defRPr lang="zh-CN"/>
            </a:defPPr>
            <a:lvl1pPr>
              <a:defRPr sz="3200" b="1">
                <a:solidFill>
                  <a:schemeClr val="tx2"/>
                </a:solidFill>
                <a:latin typeface="+mn-ea"/>
                <a:ea typeface="+mn-ea"/>
              </a:defRPr>
            </a:lvl1pPr>
          </a:lstStyle>
          <a:p>
            <a:pPr algn="ctr"/>
            <a:r>
              <a:rPr lang="en-US" altLang="zh-CN" sz="2800" b="0" dirty="0">
                <a:solidFill>
                  <a:schemeClr val="tx1"/>
                </a:solidFill>
              </a:rPr>
              <a:t>Part 1</a:t>
            </a:r>
            <a:endParaRPr lang="en-US" altLang="zh-CN" sz="2800" b="0" dirty="0">
              <a:solidFill>
                <a:schemeClr val="tx1"/>
              </a:solidFill>
            </a:endParaRPr>
          </a:p>
        </p:txBody>
      </p:sp>
      <p:grpSp>
        <p:nvGrpSpPr>
          <p:cNvPr id="2" name="组合 1"/>
          <p:cNvGrpSpPr/>
          <p:nvPr/>
        </p:nvGrpSpPr>
        <p:grpSpPr>
          <a:xfrm>
            <a:off x="4940986" y="677288"/>
            <a:ext cx="2314790" cy="2314784"/>
            <a:chOff x="5163615" y="677288"/>
            <a:chExt cx="2314790" cy="2314784"/>
          </a:xfrm>
        </p:grpSpPr>
        <p:sp>
          <p:nvSpPr>
            <p:cNvPr id="14" name="椭圆 13"/>
            <p:cNvSpPr/>
            <p:nvPr/>
          </p:nvSpPr>
          <p:spPr bwMode="auto">
            <a:xfrm>
              <a:off x="5163615" y="677288"/>
              <a:ext cx="2314790" cy="2314784"/>
            </a:xfrm>
            <a:prstGeom prst="ellipse">
              <a:avLst/>
            </a:prstGeom>
            <a:gradFill flip="none" rotWithShape="1">
              <a:gsLst>
                <a:gs pos="0">
                  <a:srgbClr val="FBFBFB"/>
                </a:gs>
                <a:gs pos="100000">
                  <a:schemeClr val="accent2">
                    <a:lumMod val="95000"/>
                  </a:schemeClr>
                </a:gs>
              </a:gsLst>
              <a:lin ang="2700000" scaled="1"/>
              <a:tileRect/>
            </a:gradFill>
            <a:ln w="31750">
              <a:gradFill flip="none" rotWithShape="1">
                <a:gsLst>
                  <a:gs pos="0">
                    <a:srgbClr val="FFFFFF"/>
                  </a:gs>
                  <a:gs pos="100000">
                    <a:schemeClr val="accent2">
                      <a:lumMod val="8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 name="椭圆 14"/>
            <p:cNvSpPr/>
            <p:nvPr/>
          </p:nvSpPr>
          <p:spPr>
            <a:xfrm>
              <a:off x="5268419" y="772080"/>
              <a:ext cx="2125912" cy="2103198"/>
            </a:xfrm>
            <a:prstGeom prst="ellipse">
              <a:avLst/>
            </a:prstGeom>
            <a:solidFill>
              <a:schemeClr val="tx1"/>
            </a:solidFill>
            <a:ln w="50800">
              <a:gradFill>
                <a:gsLst>
                  <a:gs pos="0">
                    <a:schemeClr val="accent2"/>
                  </a:gs>
                  <a:gs pos="100000">
                    <a:schemeClr val="accent1">
                      <a:lumMod val="20000"/>
                      <a:lumOff val="80000"/>
                    </a:schemeClr>
                  </a:gs>
                </a:gsLst>
                <a:lin ang="5400000" scaled="1"/>
              </a:gradFill>
            </a:ln>
            <a:effectLst>
              <a:innerShdw blurRad="190500" dist="101600" dir="162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6" name="椭圆 15"/>
            <p:cNvSpPr/>
            <p:nvPr/>
          </p:nvSpPr>
          <p:spPr>
            <a:xfrm>
              <a:off x="5575504" y="849627"/>
              <a:ext cx="1511744" cy="1180978"/>
            </a:xfrm>
            <a:prstGeom prst="ellipse">
              <a:avLst/>
            </a:prstGeom>
            <a:gradFill>
              <a:gsLst>
                <a:gs pos="61000">
                  <a:schemeClr val="accent3">
                    <a:lumMod val="40000"/>
                    <a:lumOff val="60000"/>
                    <a:alpha val="0"/>
                  </a:schemeClr>
                </a:gs>
                <a:gs pos="0">
                  <a:schemeClr val="accent2"/>
                </a:gs>
                <a:gs pos="100000">
                  <a:schemeClr val="accent3">
                    <a:alpha val="0"/>
                  </a:schemeClr>
                </a:gs>
              </a:gsLst>
              <a:lin ang="54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4" name="Freeform 67"/>
            <p:cNvSpPr>
              <a:spLocks noEditPoints="1"/>
            </p:cNvSpPr>
            <p:nvPr/>
          </p:nvSpPr>
          <p:spPr bwMode="auto">
            <a:xfrm>
              <a:off x="5924402" y="1276213"/>
              <a:ext cx="792546" cy="1094932"/>
            </a:xfrm>
            <a:custGeom>
              <a:avLst/>
              <a:gdLst>
                <a:gd name="T0" fmla="*/ 92 w 702"/>
                <a:gd name="T1" fmla="*/ 155 h 958"/>
                <a:gd name="T2" fmla="*/ 78 w 702"/>
                <a:gd name="T3" fmla="*/ 958 h 958"/>
                <a:gd name="T4" fmla="*/ 702 w 702"/>
                <a:gd name="T5" fmla="*/ 236 h 958"/>
                <a:gd name="T6" fmla="*/ 649 w 702"/>
                <a:gd name="T7" fmla="*/ 252 h 958"/>
                <a:gd name="T8" fmla="*/ 80 w 702"/>
                <a:gd name="T9" fmla="*/ 903 h 958"/>
                <a:gd name="T10" fmla="*/ 304 w 702"/>
                <a:gd name="T11" fmla="*/ 102 h 958"/>
                <a:gd name="T12" fmla="*/ 399 w 702"/>
                <a:gd name="T13" fmla="*/ 102 h 958"/>
                <a:gd name="T14" fmla="*/ 350 w 702"/>
                <a:gd name="T15" fmla="*/ 153 h 958"/>
                <a:gd name="T16" fmla="*/ 245 w 702"/>
                <a:gd name="T17" fmla="*/ 105 h 958"/>
                <a:gd name="T18" fmla="*/ 129 w 702"/>
                <a:gd name="T19" fmla="*/ 243 h 958"/>
                <a:gd name="T20" fmla="*/ 574 w 702"/>
                <a:gd name="T21" fmla="*/ 243 h 958"/>
                <a:gd name="T22" fmla="*/ 457 w 702"/>
                <a:gd name="T23" fmla="*/ 105 h 958"/>
                <a:gd name="T24" fmla="*/ 245 w 702"/>
                <a:gd name="T25" fmla="*/ 105 h 958"/>
                <a:gd name="T26" fmla="*/ 248 w 702"/>
                <a:gd name="T27" fmla="*/ 728 h 958"/>
                <a:gd name="T28" fmla="*/ 170 w 702"/>
                <a:gd name="T29" fmla="*/ 750 h 958"/>
                <a:gd name="T30" fmla="*/ 153 w 702"/>
                <a:gd name="T31" fmla="*/ 767 h 958"/>
                <a:gd name="T32" fmla="*/ 248 w 702"/>
                <a:gd name="T33" fmla="*/ 774 h 958"/>
                <a:gd name="T34" fmla="*/ 148 w 702"/>
                <a:gd name="T35" fmla="*/ 823 h 958"/>
                <a:gd name="T36" fmla="*/ 272 w 702"/>
                <a:gd name="T37" fmla="*/ 762 h 958"/>
                <a:gd name="T38" fmla="*/ 272 w 702"/>
                <a:gd name="T39" fmla="*/ 723 h 958"/>
                <a:gd name="T40" fmla="*/ 124 w 702"/>
                <a:gd name="T41" fmla="*/ 730 h 958"/>
                <a:gd name="T42" fmla="*/ 241 w 702"/>
                <a:gd name="T43" fmla="*/ 854 h 958"/>
                <a:gd name="T44" fmla="*/ 241 w 702"/>
                <a:gd name="T45" fmla="*/ 376 h 958"/>
                <a:gd name="T46" fmla="*/ 170 w 702"/>
                <a:gd name="T47" fmla="*/ 398 h 958"/>
                <a:gd name="T48" fmla="*/ 194 w 702"/>
                <a:gd name="T49" fmla="*/ 461 h 958"/>
                <a:gd name="T50" fmla="*/ 148 w 702"/>
                <a:gd name="T51" fmla="*/ 478 h 958"/>
                <a:gd name="T52" fmla="*/ 241 w 702"/>
                <a:gd name="T53" fmla="*/ 352 h 958"/>
                <a:gd name="T54" fmla="*/ 124 w 702"/>
                <a:gd name="T55" fmla="*/ 476 h 958"/>
                <a:gd name="T56" fmla="*/ 271 w 702"/>
                <a:gd name="T57" fmla="*/ 404 h 958"/>
                <a:gd name="T58" fmla="*/ 270 w 702"/>
                <a:gd name="T59" fmla="*/ 371 h 958"/>
                <a:gd name="T60" fmla="*/ 248 w 702"/>
                <a:gd name="T61" fmla="*/ 565 h 958"/>
                <a:gd name="T62" fmla="*/ 153 w 702"/>
                <a:gd name="T63" fmla="*/ 590 h 958"/>
                <a:gd name="T64" fmla="*/ 248 w 702"/>
                <a:gd name="T65" fmla="*/ 653 h 958"/>
                <a:gd name="T66" fmla="*/ 272 w 702"/>
                <a:gd name="T67" fmla="*/ 547 h 958"/>
                <a:gd name="T68" fmla="*/ 124 w 702"/>
                <a:gd name="T69" fmla="*/ 553 h 958"/>
                <a:gd name="T70" fmla="*/ 248 w 702"/>
                <a:gd name="T71" fmla="*/ 677 h 958"/>
                <a:gd name="T72" fmla="*/ 325 w 702"/>
                <a:gd name="T73" fmla="*/ 523 h 958"/>
                <a:gd name="T74" fmla="*/ 367 w 702"/>
                <a:gd name="T75" fmla="*/ 813 h 958"/>
                <a:gd name="T76" fmla="*/ 564 w 702"/>
                <a:gd name="T77" fmla="*/ 752 h 958"/>
                <a:gd name="T78" fmla="*/ 360 w 702"/>
                <a:gd name="T79" fmla="*/ 806 h 958"/>
                <a:gd name="T80" fmla="*/ 564 w 702"/>
                <a:gd name="T81" fmla="*/ 570 h 958"/>
                <a:gd name="T82" fmla="*/ 360 w 702"/>
                <a:gd name="T83" fmla="*/ 461 h 958"/>
                <a:gd name="T84" fmla="*/ 360 w 702"/>
                <a:gd name="T85" fmla="*/ 396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2" h="958">
                  <a:moveTo>
                    <a:pt x="53" y="252"/>
                  </a:moveTo>
                  <a:cubicBezTo>
                    <a:pt x="53" y="225"/>
                    <a:pt x="66" y="212"/>
                    <a:pt x="92" y="211"/>
                  </a:cubicBezTo>
                  <a:lnTo>
                    <a:pt x="92" y="155"/>
                  </a:lnTo>
                  <a:cubicBezTo>
                    <a:pt x="44" y="157"/>
                    <a:pt x="0" y="188"/>
                    <a:pt x="0" y="236"/>
                  </a:cubicBezTo>
                  <a:lnTo>
                    <a:pt x="0" y="881"/>
                  </a:lnTo>
                  <a:cubicBezTo>
                    <a:pt x="0" y="920"/>
                    <a:pt x="38" y="958"/>
                    <a:pt x="78" y="958"/>
                  </a:cubicBezTo>
                  <a:lnTo>
                    <a:pt x="625" y="958"/>
                  </a:lnTo>
                  <a:cubicBezTo>
                    <a:pt x="664" y="958"/>
                    <a:pt x="702" y="920"/>
                    <a:pt x="702" y="881"/>
                  </a:cubicBezTo>
                  <a:lnTo>
                    <a:pt x="702" y="236"/>
                  </a:lnTo>
                  <a:cubicBezTo>
                    <a:pt x="702" y="188"/>
                    <a:pt x="659" y="157"/>
                    <a:pt x="610" y="155"/>
                  </a:cubicBezTo>
                  <a:lnTo>
                    <a:pt x="610" y="211"/>
                  </a:lnTo>
                  <a:cubicBezTo>
                    <a:pt x="636" y="212"/>
                    <a:pt x="649" y="225"/>
                    <a:pt x="649" y="252"/>
                  </a:cubicBezTo>
                  <a:lnTo>
                    <a:pt x="649" y="864"/>
                  </a:lnTo>
                  <a:cubicBezTo>
                    <a:pt x="649" y="883"/>
                    <a:pt x="641" y="903"/>
                    <a:pt x="622" y="903"/>
                  </a:cubicBezTo>
                  <a:lnTo>
                    <a:pt x="80" y="903"/>
                  </a:lnTo>
                  <a:cubicBezTo>
                    <a:pt x="59" y="903"/>
                    <a:pt x="53" y="880"/>
                    <a:pt x="53" y="859"/>
                  </a:cubicBezTo>
                  <a:lnTo>
                    <a:pt x="53" y="252"/>
                  </a:lnTo>
                  <a:close/>
                  <a:moveTo>
                    <a:pt x="304" y="102"/>
                  </a:moveTo>
                  <a:cubicBezTo>
                    <a:pt x="304" y="80"/>
                    <a:pt x="325" y="58"/>
                    <a:pt x="348" y="58"/>
                  </a:cubicBezTo>
                  <a:lnTo>
                    <a:pt x="355" y="58"/>
                  </a:lnTo>
                  <a:cubicBezTo>
                    <a:pt x="377" y="58"/>
                    <a:pt x="399" y="80"/>
                    <a:pt x="399" y="102"/>
                  </a:cubicBezTo>
                  <a:lnTo>
                    <a:pt x="399" y="107"/>
                  </a:lnTo>
                  <a:cubicBezTo>
                    <a:pt x="399" y="132"/>
                    <a:pt x="377" y="153"/>
                    <a:pt x="352" y="153"/>
                  </a:cubicBezTo>
                  <a:lnTo>
                    <a:pt x="350" y="153"/>
                  </a:lnTo>
                  <a:cubicBezTo>
                    <a:pt x="325" y="153"/>
                    <a:pt x="304" y="132"/>
                    <a:pt x="304" y="107"/>
                  </a:cubicBezTo>
                  <a:lnTo>
                    <a:pt x="304" y="102"/>
                  </a:lnTo>
                  <a:close/>
                  <a:moveTo>
                    <a:pt x="245" y="105"/>
                  </a:moveTo>
                  <a:lnTo>
                    <a:pt x="168" y="105"/>
                  </a:lnTo>
                  <a:cubicBezTo>
                    <a:pt x="141" y="105"/>
                    <a:pt x="129" y="117"/>
                    <a:pt x="129" y="143"/>
                  </a:cubicBezTo>
                  <a:lnTo>
                    <a:pt x="129" y="243"/>
                  </a:lnTo>
                  <a:cubicBezTo>
                    <a:pt x="129" y="259"/>
                    <a:pt x="140" y="277"/>
                    <a:pt x="156" y="277"/>
                  </a:cubicBezTo>
                  <a:lnTo>
                    <a:pt x="547" y="277"/>
                  </a:lnTo>
                  <a:cubicBezTo>
                    <a:pt x="563" y="277"/>
                    <a:pt x="574" y="259"/>
                    <a:pt x="574" y="243"/>
                  </a:cubicBezTo>
                  <a:lnTo>
                    <a:pt x="574" y="143"/>
                  </a:lnTo>
                  <a:cubicBezTo>
                    <a:pt x="574" y="117"/>
                    <a:pt x="561" y="105"/>
                    <a:pt x="535" y="105"/>
                  </a:cubicBezTo>
                  <a:lnTo>
                    <a:pt x="457" y="105"/>
                  </a:lnTo>
                  <a:cubicBezTo>
                    <a:pt x="457" y="51"/>
                    <a:pt x="411" y="0"/>
                    <a:pt x="360" y="0"/>
                  </a:cubicBezTo>
                  <a:lnTo>
                    <a:pt x="343" y="0"/>
                  </a:lnTo>
                  <a:cubicBezTo>
                    <a:pt x="291" y="0"/>
                    <a:pt x="245" y="51"/>
                    <a:pt x="245" y="105"/>
                  </a:cubicBezTo>
                  <a:close/>
                  <a:moveTo>
                    <a:pt x="148" y="735"/>
                  </a:moveTo>
                  <a:cubicBezTo>
                    <a:pt x="148" y="730"/>
                    <a:pt x="150" y="728"/>
                    <a:pt x="156" y="728"/>
                  </a:cubicBezTo>
                  <a:lnTo>
                    <a:pt x="248" y="728"/>
                  </a:lnTo>
                  <a:lnTo>
                    <a:pt x="248" y="735"/>
                  </a:lnTo>
                  <a:cubicBezTo>
                    <a:pt x="248" y="743"/>
                    <a:pt x="209" y="765"/>
                    <a:pt x="202" y="769"/>
                  </a:cubicBezTo>
                  <a:cubicBezTo>
                    <a:pt x="195" y="764"/>
                    <a:pt x="181" y="750"/>
                    <a:pt x="170" y="750"/>
                  </a:cubicBezTo>
                  <a:lnTo>
                    <a:pt x="168" y="750"/>
                  </a:lnTo>
                  <a:cubicBezTo>
                    <a:pt x="162" y="750"/>
                    <a:pt x="153" y="759"/>
                    <a:pt x="153" y="764"/>
                  </a:cubicBezTo>
                  <a:lnTo>
                    <a:pt x="153" y="767"/>
                  </a:lnTo>
                  <a:cubicBezTo>
                    <a:pt x="153" y="773"/>
                    <a:pt x="187" y="810"/>
                    <a:pt x="194" y="810"/>
                  </a:cubicBezTo>
                  <a:lnTo>
                    <a:pt x="197" y="810"/>
                  </a:lnTo>
                  <a:cubicBezTo>
                    <a:pt x="202" y="810"/>
                    <a:pt x="240" y="779"/>
                    <a:pt x="248" y="774"/>
                  </a:cubicBezTo>
                  <a:cubicBezTo>
                    <a:pt x="248" y="787"/>
                    <a:pt x="253" y="830"/>
                    <a:pt x="241" y="830"/>
                  </a:cubicBezTo>
                  <a:lnTo>
                    <a:pt x="156" y="830"/>
                  </a:lnTo>
                  <a:cubicBezTo>
                    <a:pt x="150" y="830"/>
                    <a:pt x="148" y="828"/>
                    <a:pt x="148" y="823"/>
                  </a:cubicBezTo>
                  <a:lnTo>
                    <a:pt x="148" y="735"/>
                  </a:lnTo>
                  <a:close/>
                  <a:moveTo>
                    <a:pt x="241" y="854"/>
                  </a:moveTo>
                  <a:cubicBezTo>
                    <a:pt x="286" y="854"/>
                    <a:pt x="269" y="804"/>
                    <a:pt x="272" y="762"/>
                  </a:cubicBezTo>
                  <a:cubicBezTo>
                    <a:pt x="274" y="740"/>
                    <a:pt x="328" y="721"/>
                    <a:pt x="333" y="701"/>
                  </a:cubicBezTo>
                  <a:lnTo>
                    <a:pt x="326" y="701"/>
                  </a:lnTo>
                  <a:cubicBezTo>
                    <a:pt x="309" y="701"/>
                    <a:pt x="284" y="717"/>
                    <a:pt x="272" y="723"/>
                  </a:cubicBezTo>
                  <a:cubicBezTo>
                    <a:pt x="266" y="714"/>
                    <a:pt x="261" y="704"/>
                    <a:pt x="245" y="704"/>
                  </a:cubicBezTo>
                  <a:lnTo>
                    <a:pt x="151" y="704"/>
                  </a:lnTo>
                  <a:cubicBezTo>
                    <a:pt x="137" y="704"/>
                    <a:pt x="124" y="716"/>
                    <a:pt x="124" y="730"/>
                  </a:cubicBezTo>
                  <a:lnTo>
                    <a:pt x="124" y="827"/>
                  </a:lnTo>
                  <a:cubicBezTo>
                    <a:pt x="124" y="844"/>
                    <a:pt x="139" y="854"/>
                    <a:pt x="156" y="854"/>
                  </a:cubicBezTo>
                  <a:lnTo>
                    <a:pt x="241" y="854"/>
                  </a:lnTo>
                  <a:close/>
                  <a:moveTo>
                    <a:pt x="148" y="383"/>
                  </a:moveTo>
                  <a:cubicBezTo>
                    <a:pt x="148" y="378"/>
                    <a:pt x="150" y="376"/>
                    <a:pt x="156" y="376"/>
                  </a:cubicBezTo>
                  <a:lnTo>
                    <a:pt x="241" y="376"/>
                  </a:lnTo>
                  <a:cubicBezTo>
                    <a:pt x="246" y="376"/>
                    <a:pt x="248" y="378"/>
                    <a:pt x="248" y="383"/>
                  </a:cubicBezTo>
                  <a:cubicBezTo>
                    <a:pt x="248" y="390"/>
                    <a:pt x="207" y="417"/>
                    <a:pt x="202" y="417"/>
                  </a:cubicBezTo>
                  <a:cubicBezTo>
                    <a:pt x="197" y="417"/>
                    <a:pt x="184" y="398"/>
                    <a:pt x="170" y="398"/>
                  </a:cubicBezTo>
                  <a:cubicBezTo>
                    <a:pt x="163" y="398"/>
                    <a:pt x="153" y="406"/>
                    <a:pt x="153" y="413"/>
                  </a:cubicBezTo>
                  <a:lnTo>
                    <a:pt x="153" y="415"/>
                  </a:lnTo>
                  <a:cubicBezTo>
                    <a:pt x="153" y="425"/>
                    <a:pt x="186" y="457"/>
                    <a:pt x="194" y="461"/>
                  </a:cubicBezTo>
                  <a:lnTo>
                    <a:pt x="248" y="422"/>
                  </a:lnTo>
                  <a:lnTo>
                    <a:pt x="248" y="478"/>
                  </a:lnTo>
                  <a:lnTo>
                    <a:pt x="148" y="478"/>
                  </a:lnTo>
                  <a:lnTo>
                    <a:pt x="148" y="383"/>
                  </a:lnTo>
                  <a:close/>
                  <a:moveTo>
                    <a:pt x="270" y="371"/>
                  </a:moveTo>
                  <a:cubicBezTo>
                    <a:pt x="267" y="359"/>
                    <a:pt x="256" y="352"/>
                    <a:pt x="241" y="352"/>
                  </a:cubicBezTo>
                  <a:lnTo>
                    <a:pt x="156" y="352"/>
                  </a:lnTo>
                  <a:cubicBezTo>
                    <a:pt x="139" y="352"/>
                    <a:pt x="124" y="362"/>
                    <a:pt x="124" y="379"/>
                  </a:cubicBezTo>
                  <a:lnTo>
                    <a:pt x="124" y="476"/>
                  </a:lnTo>
                  <a:cubicBezTo>
                    <a:pt x="124" y="490"/>
                    <a:pt x="137" y="502"/>
                    <a:pt x="151" y="502"/>
                  </a:cubicBezTo>
                  <a:lnTo>
                    <a:pt x="245" y="502"/>
                  </a:lnTo>
                  <a:cubicBezTo>
                    <a:pt x="284" y="502"/>
                    <a:pt x="272" y="442"/>
                    <a:pt x="271" y="404"/>
                  </a:cubicBezTo>
                  <a:lnTo>
                    <a:pt x="333" y="352"/>
                  </a:lnTo>
                  <a:cubicBezTo>
                    <a:pt x="333" y="352"/>
                    <a:pt x="328" y="350"/>
                    <a:pt x="328" y="350"/>
                  </a:cubicBezTo>
                  <a:cubicBezTo>
                    <a:pt x="304" y="350"/>
                    <a:pt x="284" y="370"/>
                    <a:pt x="270" y="371"/>
                  </a:cubicBezTo>
                  <a:close/>
                  <a:moveTo>
                    <a:pt x="148" y="553"/>
                  </a:moveTo>
                  <a:lnTo>
                    <a:pt x="248" y="553"/>
                  </a:lnTo>
                  <a:lnTo>
                    <a:pt x="248" y="565"/>
                  </a:lnTo>
                  <a:lnTo>
                    <a:pt x="202" y="595"/>
                  </a:lnTo>
                  <a:lnTo>
                    <a:pt x="171" y="572"/>
                  </a:lnTo>
                  <a:cubicBezTo>
                    <a:pt x="163" y="577"/>
                    <a:pt x="153" y="579"/>
                    <a:pt x="153" y="590"/>
                  </a:cubicBezTo>
                  <a:cubicBezTo>
                    <a:pt x="153" y="597"/>
                    <a:pt x="188" y="636"/>
                    <a:pt x="194" y="636"/>
                  </a:cubicBezTo>
                  <a:cubicBezTo>
                    <a:pt x="206" y="636"/>
                    <a:pt x="235" y="603"/>
                    <a:pt x="248" y="599"/>
                  </a:cubicBezTo>
                  <a:lnTo>
                    <a:pt x="248" y="653"/>
                  </a:lnTo>
                  <a:lnTo>
                    <a:pt x="148" y="653"/>
                  </a:lnTo>
                  <a:lnTo>
                    <a:pt x="148" y="553"/>
                  </a:lnTo>
                  <a:close/>
                  <a:moveTo>
                    <a:pt x="272" y="547"/>
                  </a:moveTo>
                  <a:cubicBezTo>
                    <a:pt x="267" y="539"/>
                    <a:pt x="262" y="529"/>
                    <a:pt x="248" y="529"/>
                  </a:cubicBezTo>
                  <a:lnTo>
                    <a:pt x="148" y="529"/>
                  </a:lnTo>
                  <a:cubicBezTo>
                    <a:pt x="136" y="529"/>
                    <a:pt x="124" y="541"/>
                    <a:pt x="124" y="553"/>
                  </a:cubicBezTo>
                  <a:lnTo>
                    <a:pt x="124" y="653"/>
                  </a:lnTo>
                  <a:cubicBezTo>
                    <a:pt x="124" y="665"/>
                    <a:pt x="136" y="677"/>
                    <a:pt x="148" y="677"/>
                  </a:cubicBezTo>
                  <a:lnTo>
                    <a:pt x="248" y="677"/>
                  </a:lnTo>
                  <a:cubicBezTo>
                    <a:pt x="283" y="677"/>
                    <a:pt x="272" y="615"/>
                    <a:pt x="272" y="579"/>
                  </a:cubicBezTo>
                  <a:lnTo>
                    <a:pt x="333" y="527"/>
                  </a:lnTo>
                  <a:lnTo>
                    <a:pt x="325" y="523"/>
                  </a:lnTo>
                  <a:lnTo>
                    <a:pt x="272" y="547"/>
                  </a:lnTo>
                  <a:close/>
                  <a:moveTo>
                    <a:pt x="360" y="806"/>
                  </a:moveTo>
                  <a:cubicBezTo>
                    <a:pt x="360" y="811"/>
                    <a:pt x="361" y="813"/>
                    <a:pt x="367" y="813"/>
                  </a:cubicBezTo>
                  <a:lnTo>
                    <a:pt x="557" y="813"/>
                  </a:lnTo>
                  <a:cubicBezTo>
                    <a:pt x="562" y="813"/>
                    <a:pt x="564" y="811"/>
                    <a:pt x="564" y="806"/>
                  </a:cubicBezTo>
                  <a:lnTo>
                    <a:pt x="564" y="752"/>
                  </a:lnTo>
                  <a:cubicBezTo>
                    <a:pt x="564" y="747"/>
                    <a:pt x="562" y="745"/>
                    <a:pt x="557" y="745"/>
                  </a:cubicBezTo>
                  <a:lnTo>
                    <a:pt x="360" y="745"/>
                  </a:lnTo>
                  <a:lnTo>
                    <a:pt x="360" y="806"/>
                  </a:lnTo>
                  <a:close/>
                  <a:moveTo>
                    <a:pt x="360" y="636"/>
                  </a:moveTo>
                  <a:lnTo>
                    <a:pt x="564" y="636"/>
                  </a:lnTo>
                  <a:lnTo>
                    <a:pt x="564" y="570"/>
                  </a:lnTo>
                  <a:lnTo>
                    <a:pt x="360" y="570"/>
                  </a:lnTo>
                  <a:lnTo>
                    <a:pt x="360" y="636"/>
                  </a:lnTo>
                  <a:close/>
                  <a:moveTo>
                    <a:pt x="360" y="461"/>
                  </a:moveTo>
                  <a:lnTo>
                    <a:pt x="508" y="461"/>
                  </a:lnTo>
                  <a:lnTo>
                    <a:pt x="508" y="396"/>
                  </a:lnTo>
                  <a:lnTo>
                    <a:pt x="360" y="396"/>
                  </a:lnTo>
                  <a:lnTo>
                    <a:pt x="360" y="461"/>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sp>
        <p:nvSpPr>
          <p:cNvPr id="21" name="Oval 39"/>
          <p:cNvSpPr>
            <a:spLocks noChangeArrowheads="1"/>
          </p:cNvSpPr>
          <p:nvPr/>
        </p:nvSpPr>
        <p:spPr bwMode="auto">
          <a:xfrm>
            <a:off x="9421434" y="5952303"/>
            <a:ext cx="678620" cy="678620"/>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2" name="Oval 40"/>
          <p:cNvSpPr>
            <a:spLocks noChangeArrowheads="1"/>
          </p:cNvSpPr>
          <p:nvPr/>
        </p:nvSpPr>
        <p:spPr bwMode="auto">
          <a:xfrm>
            <a:off x="7799387" y="6403179"/>
            <a:ext cx="303214" cy="303214"/>
          </a:xfrm>
          <a:prstGeom prst="ellipse">
            <a:avLst/>
          </a:pr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3" name="Oval 41"/>
          <p:cNvSpPr>
            <a:spLocks noChangeArrowheads="1"/>
          </p:cNvSpPr>
          <p:nvPr/>
        </p:nvSpPr>
        <p:spPr bwMode="auto">
          <a:xfrm>
            <a:off x="2404755" y="5429840"/>
            <a:ext cx="542368" cy="542368"/>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4" name="Oval 42"/>
          <p:cNvSpPr>
            <a:spLocks noChangeArrowheads="1"/>
          </p:cNvSpPr>
          <p:nvPr/>
        </p:nvSpPr>
        <p:spPr bwMode="auto">
          <a:xfrm>
            <a:off x="4127500" y="6169023"/>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5" name="Oval 43"/>
          <p:cNvSpPr>
            <a:spLocks noChangeArrowheads="1"/>
          </p:cNvSpPr>
          <p:nvPr/>
        </p:nvSpPr>
        <p:spPr bwMode="auto">
          <a:xfrm>
            <a:off x="10999971" y="5962363"/>
            <a:ext cx="297436" cy="297436"/>
          </a:xfrm>
          <a:prstGeom prst="ellipse">
            <a:avLst/>
          </a:prstGeom>
          <a:gradFill flip="none" rotWithShape="1">
            <a:gsLst>
              <a:gs pos="100000">
                <a:schemeClr val="accent2">
                  <a:lumMod val="95000"/>
                </a:schemeClr>
              </a:gs>
              <a:gs pos="0">
                <a:schemeClr val="accent2">
                  <a:lumMod val="75000"/>
                </a:schemeClr>
              </a:gs>
            </a:gsLst>
            <a:lin ang="5400000" scaled="1"/>
            <a:tileRect/>
          </a:gradFill>
          <a:ln w="38100" cap="flat">
            <a:gradFill flip="none" rotWithShape="1">
              <a:gsLst>
                <a:gs pos="0">
                  <a:schemeClr val="accent2">
                    <a:lumMod val="75000"/>
                  </a:schemeClr>
                </a:gs>
                <a:gs pos="100000">
                  <a:schemeClr val="accent2">
                    <a:lumMod val="85000"/>
                  </a:schemeClr>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6" name="Oval 44"/>
          <p:cNvSpPr>
            <a:spLocks noChangeArrowheads="1"/>
          </p:cNvSpPr>
          <p:nvPr/>
        </p:nvSpPr>
        <p:spPr bwMode="auto">
          <a:xfrm>
            <a:off x="576899" y="5894522"/>
            <a:ext cx="363856" cy="360968"/>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7" name="Oval 42"/>
          <p:cNvSpPr>
            <a:spLocks noChangeArrowheads="1"/>
          </p:cNvSpPr>
          <p:nvPr/>
        </p:nvSpPr>
        <p:spPr bwMode="auto">
          <a:xfrm>
            <a:off x="6494319" y="6300888"/>
            <a:ext cx="557112" cy="557112"/>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8" name="Oval 42"/>
          <p:cNvSpPr>
            <a:spLocks noChangeArrowheads="1"/>
          </p:cNvSpPr>
          <p:nvPr/>
        </p:nvSpPr>
        <p:spPr bwMode="auto">
          <a:xfrm>
            <a:off x="11469076" y="6678977"/>
            <a:ext cx="303214" cy="303214"/>
          </a:xfrm>
          <a:prstGeom prst="ellipse">
            <a:avLst/>
          </a:prstGeom>
          <a:gradFill>
            <a:gsLst>
              <a:gs pos="0">
                <a:srgbClr val="E2810C"/>
              </a:gs>
              <a:gs pos="100000">
                <a:srgbClr val="F5A545"/>
              </a:gs>
            </a:gsLst>
            <a:lin ang="5400000" scaled="0"/>
          </a:gradFill>
          <a:ln w="38100" cap="flat">
            <a:gradFill>
              <a:gsLst>
                <a:gs pos="0">
                  <a:srgbClr val="F5A039"/>
                </a:gs>
                <a:gs pos="100000">
                  <a:srgbClr val="E2810C"/>
                </a:gs>
              </a:gsLst>
              <a:lin ang="5400000" scaled="0"/>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5011">
        <p15:prstTrans prst="pageCurlDouble"/>
      </p:transition>
    </mc:Choice>
    <mc:Fallback>
      <p:transition spd="slow" advTm="5011">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a:solidFill>
                  <a:schemeClr val="accent2"/>
                </a:solidFill>
                <a:latin typeface="微软雅黑" panose="020B0503020204020204" pitchFamily="34" charset="-122"/>
                <a:ea typeface="微软雅黑" panose="020B0503020204020204" pitchFamily="34" charset="-122"/>
              </a:rPr>
              <a:t>1.1 </a:t>
            </a:r>
            <a:r>
              <a:rPr lang="zh-CN" altLang="en-US" sz="2800">
                <a:solidFill>
                  <a:schemeClr val="accent2"/>
                </a:solidFill>
                <a:latin typeface="微软雅黑" panose="020B0503020204020204" pitchFamily="34" charset="-122"/>
                <a:ea typeface="微软雅黑" panose="020B0503020204020204" pitchFamily="34" charset="-122"/>
              </a:rPr>
              <a:t>计划完成情况</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1</a:t>
            </a:r>
            <a:endParaRPr lang="zh-CN" altLang="en-US" dirty="0">
              <a:solidFill>
                <a:schemeClr val="accent2"/>
              </a:solidFill>
            </a:endParaRPr>
          </a:p>
        </p:txBody>
      </p:sp>
      <p:sp>
        <p:nvSpPr>
          <p:cNvPr id="26" name="Freeform 6"/>
          <p:cNvSpPr/>
          <p:nvPr/>
        </p:nvSpPr>
        <p:spPr bwMode="auto">
          <a:xfrm>
            <a:off x="6995841" y="1554919"/>
            <a:ext cx="2308442" cy="2754164"/>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7" name="Freeform 6"/>
          <p:cNvSpPr/>
          <p:nvPr/>
        </p:nvSpPr>
        <p:spPr bwMode="auto">
          <a:xfrm>
            <a:off x="2478448" y="1831198"/>
            <a:ext cx="2063680" cy="2462144"/>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gradFill flip="none" rotWithShape="1">
            <a:gsLst>
              <a:gs pos="100000">
                <a:srgbClr val="00637E"/>
              </a:gs>
              <a:gs pos="0">
                <a:srgbClr val="003C4C"/>
              </a:gs>
            </a:gsLst>
            <a:lin ang="5400000" scaled="1"/>
            <a:tileRect/>
          </a:gradFill>
          <a:ln w="38100" cap="flat">
            <a:gradFill flip="none" rotWithShape="1">
              <a:gsLst>
                <a:gs pos="0">
                  <a:srgbClr val="00485C"/>
                </a:gs>
                <a:gs pos="100000">
                  <a:srgbClr val="006C8A"/>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28" name="TextBox 8"/>
          <p:cNvSpPr txBox="1"/>
          <p:nvPr/>
        </p:nvSpPr>
        <p:spPr>
          <a:xfrm>
            <a:off x="2858270" y="2120491"/>
            <a:ext cx="1294788" cy="461665"/>
          </a:xfrm>
          <a:prstGeom prst="rect">
            <a:avLst/>
          </a:prstGeom>
          <a:noFill/>
        </p:spPr>
        <p:txBody>
          <a:bodyPr wrap="square" rtlCol="0">
            <a:spAutoFit/>
          </a:bodyPr>
          <a:lstStyle/>
          <a:p>
            <a:pPr algn="ctr"/>
            <a:r>
              <a:rPr lang="zh-CN" altLang="en-US" sz="2400">
                <a:solidFill>
                  <a:schemeClr val="accent2"/>
                </a:solidFill>
                <a:latin typeface="+mj-ea"/>
                <a:ea typeface="+mj-ea"/>
              </a:rPr>
              <a:t>计划</a:t>
            </a:r>
            <a:endParaRPr lang="zh-CN" altLang="en-US" sz="2400" dirty="0">
              <a:solidFill>
                <a:schemeClr val="accent2"/>
              </a:solidFill>
              <a:latin typeface="+mj-ea"/>
              <a:ea typeface="+mj-ea"/>
            </a:endParaRPr>
          </a:p>
        </p:txBody>
      </p:sp>
      <p:sp>
        <p:nvSpPr>
          <p:cNvPr id="29" name="Freeform 5"/>
          <p:cNvSpPr/>
          <p:nvPr/>
        </p:nvSpPr>
        <p:spPr bwMode="auto">
          <a:xfrm rot="21277868">
            <a:off x="4680597" y="1970085"/>
            <a:ext cx="2303836" cy="381818"/>
          </a:xfrm>
          <a:custGeom>
            <a:avLst/>
            <a:gdLst>
              <a:gd name="T0" fmla="*/ 0 w 3011"/>
              <a:gd name="T1" fmla="*/ 1039 h 1039"/>
              <a:gd name="T2" fmla="*/ 3011 w 3011"/>
              <a:gd name="T3" fmla="*/ 0 h 1039"/>
              <a:gd name="connsiteX0" fmla="*/ 0 w 10000"/>
              <a:gd name="connsiteY0" fmla="*/ 10000 h 10000"/>
              <a:gd name="connsiteX1" fmla="*/ 10000 w 10000"/>
              <a:gd name="connsiteY1" fmla="*/ 0 h 10000"/>
              <a:gd name="connsiteX0-1" fmla="*/ 0 w 10000"/>
              <a:gd name="connsiteY0-2" fmla="*/ 10000 h 10000"/>
              <a:gd name="connsiteX1-3" fmla="*/ 10000 w 10000"/>
              <a:gd name="connsiteY1-4" fmla="*/ 0 h 10000"/>
              <a:gd name="connsiteX0-5" fmla="*/ 0 w 10000"/>
              <a:gd name="connsiteY0-6" fmla="*/ 10324 h 10324"/>
              <a:gd name="connsiteX1-7" fmla="*/ 10000 w 10000"/>
              <a:gd name="connsiteY1-8" fmla="*/ 324 h 10324"/>
              <a:gd name="connsiteX0-9" fmla="*/ 0 w 10000"/>
              <a:gd name="connsiteY0-10" fmla="*/ 10375 h 10375"/>
              <a:gd name="connsiteX1-11" fmla="*/ 10000 w 10000"/>
              <a:gd name="connsiteY1-12" fmla="*/ 375 h 10375"/>
              <a:gd name="connsiteX0-13" fmla="*/ 0 w 10000"/>
              <a:gd name="connsiteY0-14" fmla="*/ 10830 h 10830"/>
              <a:gd name="connsiteX1-15" fmla="*/ 10000 w 10000"/>
              <a:gd name="connsiteY1-16" fmla="*/ 830 h 10830"/>
            </a:gdLst>
            <a:ahLst/>
            <a:cxnLst>
              <a:cxn ang="0">
                <a:pos x="connsiteX0-1" y="connsiteY0-2"/>
              </a:cxn>
              <a:cxn ang="0">
                <a:pos x="connsiteX1-3" y="connsiteY1-4"/>
              </a:cxn>
            </a:cxnLst>
            <a:rect l="l" t="t" r="r" b="b"/>
            <a:pathLst>
              <a:path w="10000" h="10830">
                <a:moveTo>
                  <a:pt x="0" y="10830"/>
                </a:moveTo>
                <a:cubicBezTo>
                  <a:pt x="2673" y="1386"/>
                  <a:pt x="6376" y="-1659"/>
                  <a:pt x="10000" y="830"/>
                </a:cubicBezTo>
              </a:path>
            </a:pathLst>
          </a:custGeom>
          <a:noFill/>
          <a:ln w="12700" cap="flat">
            <a:solidFill>
              <a:schemeClr val="accent1"/>
            </a:solidFill>
            <a:prstDash val="dash"/>
            <a:miter lim="800000"/>
            <a:headEnd type="none" w="med" len="med"/>
            <a:tailEnd type="triangle" w="lg" len="lg"/>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200">
              <a:solidFill>
                <a:schemeClr val="accent2"/>
              </a:solidFill>
            </a:endParaRPr>
          </a:p>
        </p:txBody>
      </p:sp>
      <p:sp>
        <p:nvSpPr>
          <p:cNvPr id="30" name="文本框 29"/>
          <p:cNvSpPr txBox="1"/>
          <p:nvPr/>
        </p:nvSpPr>
        <p:spPr>
          <a:xfrm>
            <a:off x="4800110" y="1370440"/>
            <a:ext cx="1792478" cy="584775"/>
          </a:xfrm>
          <a:prstGeom prst="rect">
            <a:avLst/>
          </a:prstGeom>
          <a:noFill/>
        </p:spPr>
        <p:txBody>
          <a:bodyPr wrap="none" rtlCol="0">
            <a:spAutoFit/>
          </a:bodyPr>
          <a:lstStyle/>
          <a:p>
            <a:r>
              <a:rPr lang="zh-CN" altLang="en-US" sz="2000" dirty="0">
                <a:solidFill>
                  <a:schemeClr val="accent1"/>
                </a:solidFill>
                <a:latin typeface="Lifeline JL" panose="00000400000000000000" pitchFamily="2" charset="0"/>
                <a:ea typeface="+mj-ea"/>
              </a:rPr>
              <a:t>完成</a:t>
            </a:r>
            <a:r>
              <a:rPr lang="en-US" altLang="zh-CN" sz="3200" dirty="0">
                <a:solidFill>
                  <a:schemeClr val="accent1"/>
                </a:solidFill>
                <a:latin typeface="Lifeline JL" panose="00000400000000000000" pitchFamily="2" charset="0"/>
                <a:ea typeface="+mj-ea"/>
              </a:rPr>
              <a:t>106.8%</a:t>
            </a:r>
            <a:endParaRPr lang="zh-CN" altLang="en-US" dirty="0">
              <a:solidFill>
                <a:schemeClr val="accent1"/>
              </a:solidFill>
              <a:latin typeface="Lifeline JL" panose="00000400000000000000" pitchFamily="2" charset="0"/>
              <a:ea typeface="+mj-ea"/>
            </a:endParaRPr>
          </a:p>
        </p:txBody>
      </p:sp>
      <p:sp>
        <p:nvSpPr>
          <p:cNvPr id="32" name="TextBox 8"/>
          <p:cNvSpPr txBox="1"/>
          <p:nvPr/>
        </p:nvSpPr>
        <p:spPr>
          <a:xfrm>
            <a:off x="7647783" y="2023340"/>
            <a:ext cx="971672" cy="461665"/>
          </a:xfrm>
          <a:prstGeom prst="rect">
            <a:avLst/>
          </a:prstGeom>
          <a:noFill/>
        </p:spPr>
        <p:txBody>
          <a:bodyPr wrap="square" rtlCol="0">
            <a:spAutoFit/>
          </a:bodyPr>
          <a:lstStyle>
            <a:defPPr>
              <a:defRPr lang="zh-CN"/>
            </a:defPPr>
            <a:lvl1pPr algn="ctr">
              <a:defRPr sz="1400">
                <a:solidFill>
                  <a:schemeClr val="accent2"/>
                </a:solidFill>
                <a:latin typeface="+mj-ea"/>
                <a:ea typeface="+mj-ea"/>
              </a:defRPr>
            </a:lvl1pPr>
          </a:lstStyle>
          <a:p>
            <a:r>
              <a:rPr lang="zh-CN" altLang="en-US" sz="2400"/>
              <a:t>实际</a:t>
            </a:r>
            <a:endParaRPr lang="zh-CN" altLang="en-US" sz="2400" dirty="0"/>
          </a:p>
        </p:txBody>
      </p:sp>
      <p:sp>
        <p:nvSpPr>
          <p:cNvPr id="33" name="矩形 32"/>
          <p:cNvSpPr/>
          <p:nvPr/>
        </p:nvSpPr>
        <p:spPr>
          <a:xfrm>
            <a:off x="2724076" y="2359126"/>
            <a:ext cx="1580882" cy="1107996"/>
          </a:xfrm>
          <a:prstGeom prst="rect">
            <a:avLst/>
          </a:prstGeom>
        </p:spPr>
        <p:txBody>
          <a:bodyPr wrap="none">
            <a:spAutoFit/>
          </a:bodyPr>
          <a:lstStyle/>
          <a:p>
            <a:pPr algn="ctr"/>
            <a:r>
              <a:rPr lang="en-US" altLang="zh-CN" sz="6600" kern="100" dirty="0">
                <a:solidFill>
                  <a:schemeClr val="accent2"/>
                </a:solidFill>
                <a:latin typeface="Lifeline JL" panose="00000400000000000000" pitchFamily="2" charset="0"/>
                <a:ea typeface="+mj-ea"/>
                <a:cs typeface="仿宋" panose="02010609060101010101" pitchFamily="49" charset="-122"/>
              </a:rPr>
              <a:t>230</a:t>
            </a:r>
            <a:endParaRPr lang="en-US" altLang="zh-CN" sz="6600" kern="100" dirty="0">
              <a:solidFill>
                <a:schemeClr val="accent2"/>
              </a:solidFill>
              <a:latin typeface="Lifeline JL" panose="00000400000000000000" pitchFamily="2" charset="0"/>
              <a:ea typeface="+mj-ea"/>
              <a:cs typeface="仿宋" panose="02010609060101010101" pitchFamily="49" charset="-122"/>
            </a:endParaRPr>
          </a:p>
        </p:txBody>
      </p:sp>
      <p:sp>
        <p:nvSpPr>
          <p:cNvPr id="34" name="矩形 33"/>
          <p:cNvSpPr/>
          <p:nvPr/>
        </p:nvSpPr>
        <p:spPr>
          <a:xfrm>
            <a:off x="3288198" y="3381016"/>
            <a:ext cx="492443" cy="461665"/>
          </a:xfrm>
          <a:prstGeom prst="rect">
            <a:avLst/>
          </a:prstGeom>
        </p:spPr>
        <p:txBody>
          <a:bodyPr wrap="none">
            <a:spAutoFit/>
          </a:bodyPr>
          <a:lstStyle/>
          <a:p>
            <a:r>
              <a:rPr lang="zh-CN" altLang="en-US" sz="2400">
                <a:solidFill>
                  <a:schemeClr val="accent2"/>
                </a:solidFill>
                <a:latin typeface="+mj-ea"/>
                <a:ea typeface="+mj-ea"/>
              </a:rPr>
              <a:t>万</a:t>
            </a:r>
            <a:endParaRPr lang="zh-CN" altLang="en-US" sz="2400" dirty="0">
              <a:solidFill>
                <a:schemeClr val="accent2"/>
              </a:solidFill>
              <a:latin typeface="+mj-ea"/>
              <a:ea typeface="+mj-ea"/>
            </a:endParaRPr>
          </a:p>
        </p:txBody>
      </p:sp>
      <p:sp>
        <p:nvSpPr>
          <p:cNvPr id="35" name="矩形 34"/>
          <p:cNvSpPr/>
          <p:nvPr/>
        </p:nvSpPr>
        <p:spPr>
          <a:xfrm>
            <a:off x="7125614" y="2331156"/>
            <a:ext cx="2048959" cy="1015663"/>
          </a:xfrm>
          <a:prstGeom prst="rect">
            <a:avLst/>
          </a:prstGeom>
        </p:spPr>
        <p:txBody>
          <a:bodyPr wrap="none">
            <a:spAutoFit/>
          </a:bodyPr>
          <a:lstStyle/>
          <a:p>
            <a:pPr algn="ctr"/>
            <a:r>
              <a:rPr lang="en-US" altLang="zh-CN" sz="6000" kern="100">
                <a:solidFill>
                  <a:schemeClr val="accent2"/>
                </a:solidFill>
                <a:latin typeface="Lifeline JL" panose="00000400000000000000" pitchFamily="2" charset="0"/>
                <a:ea typeface="+mj-ea"/>
                <a:cs typeface="仿宋" panose="02010609060101010101" pitchFamily="49" charset="-122"/>
              </a:rPr>
              <a:t>240.6</a:t>
            </a:r>
            <a:endParaRPr lang="en-US" altLang="zh-CN" sz="6000" kern="100" dirty="0">
              <a:solidFill>
                <a:schemeClr val="accent2"/>
              </a:solidFill>
              <a:latin typeface="Lifeline JL" panose="00000400000000000000" pitchFamily="2" charset="0"/>
              <a:ea typeface="+mj-ea"/>
              <a:cs typeface="仿宋" panose="02010609060101010101" pitchFamily="49" charset="-122"/>
            </a:endParaRPr>
          </a:p>
        </p:txBody>
      </p:sp>
      <p:sp>
        <p:nvSpPr>
          <p:cNvPr id="36" name="矩形 35"/>
          <p:cNvSpPr/>
          <p:nvPr/>
        </p:nvSpPr>
        <p:spPr>
          <a:xfrm>
            <a:off x="7945717" y="3272595"/>
            <a:ext cx="492443" cy="461665"/>
          </a:xfrm>
          <a:prstGeom prst="rect">
            <a:avLst/>
          </a:prstGeom>
        </p:spPr>
        <p:txBody>
          <a:bodyPr wrap="none">
            <a:spAutoFit/>
          </a:bodyPr>
          <a:lstStyle/>
          <a:p>
            <a:r>
              <a:rPr lang="zh-CN" altLang="en-US" sz="2400">
                <a:solidFill>
                  <a:schemeClr val="accent2"/>
                </a:solidFill>
                <a:latin typeface="+mj-ea"/>
                <a:ea typeface="+mj-ea"/>
              </a:rPr>
              <a:t>万</a:t>
            </a:r>
            <a:endParaRPr lang="zh-CN" altLang="en-US" sz="2400" dirty="0">
              <a:solidFill>
                <a:schemeClr val="accent2"/>
              </a:solidFill>
              <a:latin typeface="+mj-ea"/>
              <a:ea typeface="+mj-ea"/>
            </a:endParaRPr>
          </a:p>
        </p:txBody>
      </p:sp>
      <p:sp>
        <p:nvSpPr>
          <p:cNvPr id="37" name="矩形 36"/>
          <p:cNvSpPr/>
          <p:nvPr/>
        </p:nvSpPr>
        <p:spPr bwMode="auto">
          <a:xfrm>
            <a:off x="1196994" y="4929635"/>
            <a:ext cx="9696835" cy="1272584"/>
          </a:xfrm>
          <a:prstGeom prst="rect">
            <a:avLst/>
          </a:prstGeom>
          <a:solidFill>
            <a:schemeClr val="accent2"/>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p>
        </p:txBody>
      </p:sp>
      <p:sp>
        <p:nvSpPr>
          <p:cNvPr id="38" name="矩形 37"/>
          <p:cNvSpPr/>
          <p:nvPr/>
        </p:nvSpPr>
        <p:spPr bwMode="auto">
          <a:xfrm>
            <a:off x="1162374" y="5095282"/>
            <a:ext cx="109787" cy="933706"/>
          </a:xfrm>
          <a:prstGeom prst="rect">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39" name="矩形 38"/>
          <p:cNvSpPr/>
          <p:nvPr/>
        </p:nvSpPr>
        <p:spPr bwMode="auto">
          <a:xfrm>
            <a:off x="10843808" y="5095282"/>
            <a:ext cx="109787" cy="933706"/>
          </a:xfrm>
          <a:prstGeom prst="rect">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40" name="矩形 39"/>
          <p:cNvSpPr/>
          <p:nvPr/>
        </p:nvSpPr>
        <p:spPr>
          <a:xfrm>
            <a:off x="1502195" y="5037430"/>
            <a:ext cx="8996999" cy="10156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382270" algn="just">
              <a:spcAft>
                <a:spcPts val="0"/>
              </a:spcAft>
            </a:pPr>
            <a:r>
              <a:rPr lang="zh-CN" altLang="zh-CN" sz="2000" kern="100" dirty="0">
                <a:solidFill>
                  <a:schemeClr val="accent1"/>
                </a:solidFill>
                <a:latin typeface="+mj-ea"/>
                <a:ea typeface="+mj-ea"/>
              </a:rPr>
              <a:t>紧紧围绕</a:t>
            </a:r>
            <a:r>
              <a:rPr lang="zh-CN" altLang="en-US" sz="2000" kern="100" dirty="0">
                <a:solidFill>
                  <a:schemeClr val="accent1"/>
                </a:solidFill>
                <a:latin typeface="+mj-ea"/>
                <a:ea typeface="+mj-ea"/>
              </a:rPr>
              <a:t>金融业务余额新增的</a:t>
            </a:r>
            <a:r>
              <a:rPr lang="zh-CN" altLang="zh-CN" sz="2000" kern="100" dirty="0">
                <a:solidFill>
                  <a:schemeClr val="accent1"/>
                </a:solidFill>
                <a:latin typeface="+mj-ea"/>
                <a:ea typeface="+mj-ea"/>
              </a:rPr>
              <a:t>发展重点，确定</a:t>
            </a:r>
            <a:r>
              <a:rPr lang="zh-CN" altLang="zh-CN" sz="2000" kern="100">
                <a:solidFill>
                  <a:schemeClr val="accent1"/>
                </a:solidFill>
                <a:latin typeface="+mj-ea"/>
                <a:ea typeface="+mj-ea"/>
              </a:rPr>
              <a:t>全市圆梦</a:t>
            </a:r>
            <a:r>
              <a:rPr lang="en-US" altLang="zh-CN" sz="2000" kern="100">
                <a:solidFill>
                  <a:schemeClr val="accent1"/>
                </a:solidFill>
                <a:latin typeface="+mj-ea"/>
                <a:ea typeface="+mj-ea"/>
              </a:rPr>
              <a:t>200</a:t>
            </a:r>
            <a:r>
              <a:rPr lang="zh-CN" altLang="en-US" sz="2000" kern="100">
                <a:solidFill>
                  <a:schemeClr val="accent1"/>
                </a:solidFill>
                <a:latin typeface="+mj-ea"/>
                <a:ea typeface="+mj-ea"/>
              </a:rPr>
              <a:t>万</a:t>
            </a:r>
            <a:r>
              <a:rPr lang="zh-CN" altLang="zh-CN" sz="2000" kern="100">
                <a:solidFill>
                  <a:schemeClr val="accent1"/>
                </a:solidFill>
                <a:latin typeface="+mj-ea"/>
                <a:ea typeface="+mj-ea"/>
              </a:rPr>
              <a:t>、追梦</a:t>
            </a:r>
            <a:r>
              <a:rPr lang="en-US" altLang="zh-CN" sz="2000" kern="100">
                <a:solidFill>
                  <a:schemeClr val="accent1"/>
                </a:solidFill>
                <a:latin typeface="+mj-ea"/>
                <a:ea typeface="+mj-ea"/>
              </a:rPr>
              <a:t>230</a:t>
            </a:r>
            <a:r>
              <a:rPr lang="zh-CN" altLang="en-US" sz="2000" kern="100">
                <a:solidFill>
                  <a:schemeClr val="accent1"/>
                </a:solidFill>
                <a:latin typeface="+mj-ea"/>
                <a:ea typeface="+mj-ea"/>
              </a:rPr>
              <a:t>万</a:t>
            </a:r>
            <a:r>
              <a:rPr lang="zh-CN" altLang="zh-CN" sz="2000" kern="100">
                <a:solidFill>
                  <a:schemeClr val="accent1"/>
                </a:solidFill>
                <a:latin typeface="+mj-ea"/>
                <a:ea typeface="+mj-ea"/>
              </a:rPr>
              <a:t>发展</a:t>
            </a:r>
            <a:r>
              <a:rPr lang="zh-CN" altLang="zh-CN" sz="2000" kern="100" dirty="0">
                <a:solidFill>
                  <a:schemeClr val="accent1"/>
                </a:solidFill>
                <a:latin typeface="+mj-ea"/>
                <a:ea typeface="+mj-ea"/>
              </a:rPr>
              <a:t>目标，全年新增</a:t>
            </a:r>
            <a:r>
              <a:rPr lang="zh-CN" altLang="zh-CN" sz="2000" kern="100">
                <a:solidFill>
                  <a:schemeClr val="accent1"/>
                </a:solidFill>
                <a:latin typeface="+mj-ea"/>
                <a:ea typeface="+mj-ea"/>
              </a:rPr>
              <a:t>余额从</a:t>
            </a:r>
            <a:r>
              <a:rPr lang="en-US" altLang="zh-CN" sz="2000" kern="100">
                <a:solidFill>
                  <a:schemeClr val="accent1"/>
                </a:solidFill>
                <a:latin typeface="+mj-ea"/>
                <a:ea typeface="+mj-ea"/>
              </a:rPr>
              <a:t>100</a:t>
            </a:r>
            <a:r>
              <a:rPr lang="zh-CN" altLang="en-US" sz="2000" kern="100">
                <a:solidFill>
                  <a:schemeClr val="accent1"/>
                </a:solidFill>
                <a:latin typeface="+mj-ea"/>
                <a:ea typeface="+mj-ea"/>
              </a:rPr>
              <a:t>万</a:t>
            </a:r>
            <a:r>
              <a:rPr lang="zh-CN" altLang="zh-CN" sz="2000" kern="100">
                <a:solidFill>
                  <a:schemeClr val="accent1"/>
                </a:solidFill>
                <a:latin typeface="+mj-ea"/>
                <a:ea typeface="+mj-ea"/>
              </a:rPr>
              <a:t>平台上升至</a:t>
            </a:r>
            <a:r>
              <a:rPr lang="en-US" altLang="zh-CN" sz="2000" kern="100">
                <a:solidFill>
                  <a:schemeClr val="accent1"/>
                </a:solidFill>
                <a:latin typeface="+mj-ea"/>
                <a:ea typeface="+mj-ea"/>
              </a:rPr>
              <a:t>200</a:t>
            </a:r>
            <a:r>
              <a:rPr lang="zh-CN" altLang="en-US" sz="2000" kern="100">
                <a:solidFill>
                  <a:schemeClr val="accent1"/>
                </a:solidFill>
                <a:latin typeface="+mj-ea"/>
                <a:ea typeface="+mj-ea"/>
              </a:rPr>
              <a:t>万</a:t>
            </a:r>
            <a:r>
              <a:rPr lang="zh-CN" altLang="zh-CN" sz="2000" kern="100">
                <a:solidFill>
                  <a:schemeClr val="accent1"/>
                </a:solidFill>
                <a:latin typeface="+mj-ea"/>
                <a:ea typeface="+mj-ea"/>
              </a:rPr>
              <a:t>平台，达到</a:t>
            </a:r>
            <a:r>
              <a:rPr lang="en-US" altLang="zh-CN" sz="2000" kern="100">
                <a:solidFill>
                  <a:schemeClr val="accent1"/>
                </a:solidFill>
                <a:latin typeface="+mj-ea"/>
                <a:ea typeface="+mj-ea"/>
              </a:rPr>
              <a:t>240.58</a:t>
            </a:r>
            <a:r>
              <a:rPr lang="zh-CN" altLang="en-US" sz="2000" kern="100">
                <a:solidFill>
                  <a:schemeClr val="accent1"/>
                </a:solidFill>
                <a:latin typeface="+mj-ea"/>
                <a:ea typeface="+mj-ea"/>
              </a:rPr>
              <a:t>万</a:t>
            </a:r>
            <a:r>
              <a:rPr lang="zh-CN" altLang="zh-CN" sz="2000" kern="100">
                <a:solidFill>
                  <a:schemeClr val="accent1"/>
                </a:solidFill>
                <a:latin typeface="+mj-ea"/>
                <a:ea typeface="+mj-ea"/>
              </a:rPr>
              <a:t>元</a:t>
            </a:r>
            <a:r>
              <a:rPr lang="zh-CN" altLang="zh-CN" sz="2000" kern="100" dirty="0">
                <a:solidFill>
                  <a:schemeClr val="accent1"/>
                </a:solidFill>
                <a:latin typeface="+mj-ea"/>
                <a:ea typeface="+mj-ea"/>
              </a:rPr>
              <a:t>；新增综合</a:t>
            </a:r>
            <a:r>
              <a:rPr lang="zh-CN" altLang="zh-CN" sz="2000" kern="100">
                <a:solidFill>
                  <a:schemeClr val="accent1"/>
                </a:solidFill>
                <a:latin typeface="+mj-ea"/>
                <a:ea typeface="+mj-ea"/>
              </a:rPr>
              <a:t>资产从</a:t>
            </a:r>
            <a:r>
              <a:rPr lang="en-US" altLang="zh-CN" sz="2000" kern="100">
                <a:solidFill>
                  <a:schemeClr val="accent1"/>
                </a:solidFill>
                <a:latin typeface="+mj-ea"/>
                <a:ea typeface="+mj-ea"/>
              </a:rPr>
              <a:t>200</a:t>
            </a:r>
            <a:r>
              <a:rPr lang="zh-CN" altLang="en-US" sz="2000" kern="100">
                <a:solidFill>
                  <a:schemeClr val="accent1"/>
                </a:solidFill>
                <a:latin typeface="+mj-ea"/>
                <a:ea typeface="+mj-ea"/>
              </a:rPr>
              <a:t>万</a:t>
            </a:r>
            <a:r>
              <a:rPr lang="zh-CN" altLang="zh-CN" sz="2000" kern="100">
                <a:solidFill>
                  <a:schemeClr val="accent1"/>
                </a:solidFill>
                <a:latin typeface="+mj-ea"/>
                <a:ea typeface="+mj-ea"/>
              </a:rPr>
              <a:t>平台上升至</a:t>
            </a:r>
            <a:r>
              <a:rPr lang="en-US" altLang="zh-CN" sz="2000" kern="100">
                <a:solidFill>
                  <a:schemeClr val="accent1"/>
                </a:solidFill>
                <a:latin typeface="+mj-ea"/>
                <a:ea typeface="+mj-ea"/>
              </a:rPr>
              <a:t>300</a:t>
            </a:r>
            <a:r>
              <a:rPr lang="zh-CN" altLang="en-US" sz="2000" kern="100">
                <a:solidFill>
                  <a:schemeClr val="accent1"/>
                </a:solidFill>
                <a:latin typeface="+mj-ea"/>
                <a:ea typeface="+mj-ea"/>
              </a:rPr>
              <a:t>万</a:t>
            </a:r>
            <a:r>
              <a:rPr lang="zh-CN" altLang="zh-CN" sz="2000" kern="100">
                <a:solidFill>
                  <a:schemeClr val="accent1"/>
                </a:solidFill>
                <a:latin typeface="+mj-ea"/>
                <a:ea typeface="+mj-ea"/>
              </a:rPr>
              <a:t>平台，达到</a:t>
            </a:r>
            <a:r>
              <a:rPr lang="en-US" altLang="zh-CN" sz="2000" kern="100">
                <a:solidFill>
                  <a:schemeClr val="accent1"/>
                </a:solidFill>
                <a:latin typeface="+mj-ea"/>
                <a:ea typeface="+mj-ea"/>
              </a:rPr>
              <a:t>310.11</a:t>
            </a:r>
            <a:r>
              <a:rPr lang="zh-CN" altLang="en-US" sz="2000" kern="100">
                <a:solidFill>
                  <a:schemeClr val="accent1"/>
                </a:solidFill>
                <a:latin typeface="+mj-ea"/>
                <a:ea typeface="+mj-ea"/>
              </a:rPr>
              <a:t>万</a:t>
            </a:r>
            <a:r>
              <a:rPr lang="zh-CN" altLang="zh-CN" sz="2000" kern="100">
                <a:solidFill>
                  <a:schemeClr val="accent1"/>
                </a:solidFill>
                <a:latin typeface="+mj-ea"/>
                <a:ea typeface="+mj-ea"/>
              </a:rPr>
              <a:t>元</a:t>
            </a:r>
            <a:r>
              <a:rPr lang="zh-CN" altLang="zh-CN" sz="2000" kern="100" dirty="0">
                <a:solidFill>
                  <a:schemeClr val="accent1"/>
                </a:solidFill>
                <a:latin typeface="+mj-ea"/>
                <a:ea typeface="+mj-ea"/>
              </a:rPr>
              <a:t>。</a:t>
            </a:r>
            <a:endParaRPr lang="zh-CN" altLang="zh-CN" sz="2000" kern="100" dirty="0">
              <a:solidFill>
                <a:schemeClr val="accent1"/>
              </a:solidFill>
              <a:latin typeface="+mj-ea"/>
              <a:ea typeface="+mj-ea"/>
            </a:endParaRPr>
          </a:p>
        </p:txBody>
      </p:sp>
    </p:spTree>
  </p:cSld>
  <p:clrMapOvr>
    <a:masterClrMapping/>
  </p:clrMapOvr>
  <p:transition spd="slow" advTm="8081">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1.2 </a:t>
            </a:r>
            <a:r>
              <a:rPr lang="zh-CN" altLang="en-US" sz="2800" dirty="0">
                <a:solidFill>
                  <a:schemeClr val="accent2"/>
                </a:solidFill>
                <a:latin typeface="微软雅黑" panose="020B0503020204020204" pitchFamily="34" charset="-122"/>
                <a:ea typeface="微软雅黑" panose="020B0503020204020204" pitchFamily="34" charset="-122"/>
              </a:rPr>
              <a:t>计划完成情况</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1</a:t>
            </a:r>
            <a:endParaRPr lang="zh-CN" altLang="en-US" dirty="0">
              <a:solidFill>
                <a:schemeClr val="accent2"/>
              </a:solidFill>
            </a:endParaRPr>
          </a:p>
        </p:txBody>
      </p:sp>
      <p:sp>
        <p:nvSpPr>
          <p:cNvPr id="26" name="矩形 25"/>
          <p:cNvSpPr/>
          <p:nvPr/>
        </p:nvSpPr>
        <p:spPr bwMode="auto">
          <a:xfrm>
            <a:off x="8838311" y="1260035"/>
            <a:ext cx="1216649" cy="1216649"/>
          </a:xfrm>
          <a:prstGeom prst="rect">
            <a:avLst/>
          </a:prstGeom>
          <a:solidFill>
            <a:schemeClr val="accent4"/>
          </a:solidFill>
          <a:ln w="6350" cap="flat" cmpd="sng" algn="ctr">
            <a:solidFill>
              <a:schemeClr val="tx1"/>
            </a:solidFill>
            <a:prstDash val="solid"/>
            <a:round/>
            <a:headEnd type="none" w="med" len="med"/>
            <a:tailEnd type="none" w="med" len="med"/>
          </a:ln>
          <a:effectLst/>
          <a:scene3d>
            <a:camera prst="isometricOffAxis1Top"/>
            <a:lightRig rig="threePt" dir="t"/>
          </a:scene3d>
          <a:sp3d extrusionH="3810000" contourW="12700">
            <a:extrusionClr>
              <a:schemeClr val="accent4">
                <a:lumMod val="75000"/>
              </a:schemeClr>
            </a:extrusionClr>
            <a:contourClr>
              <a:schemeClr val="accent2"/>
            </a:contourClr>
          </a:sp3d>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7" name="矩形 26"/>
          <p:cNvSpPr/>
          <p:nvPr/>
        </p:nvSpPr>
        <p:spPr bwMode="auto">
          <a:xfrm>
            <a:off x="7658377" y="2476684"/>
            <a:ext cx="1216649" cy="1216649"/>
          </a:xfrm>
          <a:prstGeom prst="rect">
            <a:avLst/>
          </a:prstGeom>
          <a:solidFill>
            <a:schemeClr val="accent1">
              <a:lumMod val="40000"/>
              <a:lumOff val="60000"/>
            </a:schemeClr>
          </a:solidFill>
          <a:ln w="6350" cap="flat" cmpd="sng" algn="ctr">
            <a:solidFill>
              <a:schemeClr val="tx1"/>
            </a:solidFill>
            <a:prstDash val="solid"/>
            <a:round/>
            <a:headEnd type="none" w="med" len="med"/>
            <a:tailEnd type="none" w="med" len="med"/>
          </a:ln>
          <a:effectLst/>
          <a:scene3d>
            <a:camera prst="isometricOffAxis1Top"/>
            <a:lightRig rig="threePt" dir="t"/>
          </a:scene3d>
          <a:sp3d extrusionH="2667000" contourW="12700">
            <a:extrusionClr>
              <a:schemeClr val="accent1">
                <a:lumMod val="60000"/>
                <a:lumOff val="40000"/>
              </a:schemeClr>
            </a:extrusionClr>
            <a:contourClr>
              <a:schemeClr val="accent2"/>
            </a:contourClr>
          </a:sp3d>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8" name="矩形 27"/>
          <p:cNvSpPr/>
          <p:nvPr/>
        </p:nvSpPr>
        <p:spPr bwMode="auto">
          <a:xfrm>
            <a:off x="9409811" y="2822135"/>
            <a:ext cx="1216649" cy="1216649"/>
          </a:xfrm>
          <a:prstGeom prst="rect">
            <a:avLst/>
          </a:prstGeom>
          <a:solidFill>
            <a:schemeClr val="bg2"/>
          </a:solidFill>
          <a:ln w="6350" cap="flat" cmpd="sng" algn="ctr">
            <a:solidFill>
              <a:schemeClr val="tx1"/>
            </a:solidFill>
            <a:prstDash val="solid"/>
            <a:round/>
            <a:headEnd type="none" w="med" len="med"/>
            <a:tailEnd type="none" w="med" len="med"/>
          </a:ln>
          <a:effectLst/>
          <a:scene3d>
            <a:camera prst="isometricOffAxis1Top"/>
            <a:lightRig rig="threePt" dir="t"/>
          </a:scene3d>
          <a:sp3d extrusionH="2540000" contourW="12700">
            <a:extrusionClr>
              <a:schemeClr val="bg2"/>
            </a:extrusionClr>
            <a:contourClr>
              <a:schemeClr val="accent2"/>
            </a:contourClr>
          </a:sp3d>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9" name="矩形 28"/>
          <p:cNvSpPr/>
          <p:nvPr/>
        </p:nvSpPr>
        <p:spPr bwMode="auto">
          <a:xfrm>
            <a:off x="8229877" y="3943534"/>
            <a:ext cx="1216649" cy="1216649"/>
          </a:xfrm>
          <a:prstGeom prst="rect">
            <a:avLst/>
          </a:prstGeom>
          <a:solidFill>
            <a:schemeClr val="bg1"/>
          </a:solidFill>
          <a:ln w="9525" cap="flat" cmpd="sng" algn="ctr">
            <a:solidFill>
              <a:schemeClr val="tx1"/>
            </a:solidFill>
            <a:prstDash val="solid"/>
            <a:round/>
            <a:headEnd type="none" w="med" len="med"/>
            <a:tailEnd type="none" w="med" len="med"/>
          </a:ln>
          <a:effectLst/>
          <a:scene3d>
            <a:camera prst="isometricOffAxis1Top"/>
            <a:lightRig rig="threePt" dir="t"/>
          </a:scene3d>
          <a:sp3d extrusionH="1524000" contourW="12700">
            <a:extrusionClr>
              <a:schemeClr val="bg1">
                <a:lumMod val="65000"/>
              </a:schemeClr>
            </a:extrusionClr>
            <a:contourClr>
              <a:schemeClr val="accent2"/>
            </a:contourClr>
          </a:sp3d>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0" name="文本框 29"/>
          <p:cNvSpPr txBox="1"/>
          <p:nvPr/>
        </p:nvSpPr>
        <p:spPr>
          <a:xfrm>
            <a:off x="8714579" y="1366575"/>
            <a:ext cx="1620564" cy="646331"/>
          </a:xfrm>
          <a:prstGeom prst="rect">
            <a:avLst/>
          </a:prstGeom>
          <a:noFill/>
        </p:spPr>
        <p:txBody>
          <a:bodyPr wrap="square" rtlCol="0">
            <a:spAutoFit/>
          </a:bodyPr>
          <a:lstStyle/>
          <a:p>
            <a:pPr algn="ctr"/>
            <a:r>
              <a:rPr lang="en-US" altLang="zh-CN" sz="3600">
                <a:solidFill>
                  <a:schemeClr val="accent1"/>
                </a:solidFill>
                <a:latin typeface="+mj-ea"/>
                <a:ea typeface="+mj-ea"/>
              </a:rPr>
              <a:t>80%</a:t>
            </a:r>
            <a:endParaRPr lang="zh-CN" altLang="en-US" sz="3600">
              <a:solidFill>
                <a:schemeClr val="accent1"/>
              </a:solidFill>
              <a:latin typeface="+mj-ea"/>
              <a:ea typeface="+mj-ea"/>
            </a:endParaRPr>
          </a:p>
        </p:txBody>
      </p:sp>
      <p:sp>
        <p:nvSpPr>
          <p:cNvPr id="31" name="文本框 30"/>
          <p:cNvSpPr txBox="1"/>
          <p:nvPr/>
        </p:nvSpPr>
        <p:spPr>
          <a:xfrm>
            <a:off x="9264425" y="2983658"/>
            <a:ext cx="1620564" cy="646331"/>
          </a:xfrm>
          <a:prstGeom prst="rect">
            <a:avLst/>
          </a:prstGeom>
          <a:noFill/>
        </p:spPr>
        <p:txBody>
          <a:bodyPr wrap="square" rtlCol="0">
            <a:spAutoFit/>
          </a:bodyPr>
          <a:lstStyle/>
          <a:p>
            <a:pPr algn="ctr"/>
            <a:r>
              <a:rPr lang="en-US" altLang="zh-CN" sz="3600">
                <a:solidFill>
                  <a:schemeClr val="accent1"/>
                </a:solidFill>
                <a:latin typeface="+mj-ea"/>
                <a:ea typeface="+mj-ea"/>
              </a:rPr>
              <a:t>56%</a:t>
            </a:r>
            <a:endParaRPr lang="zh-CN" altLang="en-US" sz="3600">
              <a:solidFill>
                <a:schemeClr val="accent1"/>
              </a:solidFill>
              <a:latin typeface="+mj-ea"/>
              <a:ea typeface="+mj-ea"/>
            </a:endParaRPr>
          </a:p>
        </p:txBody>
      </p:sp>
      <p:sp>
        <p:nvSpPr>
          <p:cNvPr id="32" name="文本框 31"/>
          <p:cNvSpPr txBox="1"/>
          <p:nvPr/>
        </p:nvSpPr>
        <p:spPr>
          <a:xfrm>
            <a:off x="7518843" y="2611682"/>
            <a:ext cx="1620564" cy="646331"/>
          </a:xfrm>
          <a:prstGeom prst="rect">
            <a:avLst/>
          </a:prstGeom>
          <a:noFill/>
        </p:spPr>
        <p:txBody>
          <a:bodyPr wrap="square" rtlCol="0">
            <a:spAutoFit/>
          </a:bodyPr>
          <a:lstStyle/>
          <a:p>
            <a:pPr algn="ctr"/>
            <a:r>
              <a:rPr lang="en-US" altLang="zh-CN" sz="3600" dirty="0">
                <a:solidFill>
                  <a:schemeClr val="accent1"/>
                </a:solidFill>
                <a:latin typeface="+mj-ea"/>
                <a:ea typeface="+mj-ea"/>
              </a:rPr>
              <a:t>62%</a:t>
            </a:r>
            <a:endParaRPr lang="zh-CN" altLang="en-US" sz="3600" dirty="0">
              <a:solidFill>
                <a:schemeClr val="accent1"/>
              </a:solidFill>
              <a:latin typeface="+mj-ea"/>
              <a:ea typeface="+mj-ea"/>
            </a:endParaRPr>
          </a:p>
        </p:txBody>
      </p:sp>
      <p:sp>
        <p:nvSpPr>
          <p:cNvPr id="33" name="文本框 32"/>
          <p:cNvSpPr txBox="1"/>
          <p:nvPr/>
        </p:nvSpPr>
        <p:spPr>
          <a:xfrm>
            <a:off x="8070290" y="4145708"/>
            <a:ext cx="1620564" cy="646331"/>
          </a:xfrm>
          <a:prstGeom prst="rect">
            <a:avLst/>
          </a:prstGeom>
          <a:noFill/>
        </p:spPr>
        <p:txBody>
          <a:bodyPr wrap="square" rtlCol="0">
            <a:spAutoFit/>
          </a:bodyPr>
          <a:lstStyle/>
          <a:p>
            <a:pPr algn="ctr"/>
            <a:r>
              <a:rPr lang="en-US" altLang="zh-CN" sz="3600">
                <a:solidFill>
                  <a:schemeClr val="accent1"/>
                </a:solidFill>
                <a:latin typeface="+mj-ea"/>
                <a:ea typeface="+mj-ea"/>
              </a:rPr>
              <a:t>35%</a:t>
            </a:r>
            <a:endParaRPr lang="zh-CN" altLang="en-US" sz="3600">
              <a:solidFill>
                <a:schemeClr val="accent1"/>
              </a:solidFill>
              <a:latin typeface="+mj-ea"/>
              <a:ea typeface="+mj-ea"/>
            </a:endParaRPr>
          </a:p>
        </p:txBody>
      </p:sp>
      <p:sp>
        <p:nvSpPr>
          <p:cNvPr id="35" name="椭圆 34"/>
          <p:cNvSpPr/>
          <p:nvPr/>
        </p:nvSpPr>
        <p:spPr bwMode="auto">
          <a:xfrm>
            <a:off x="1166918" y="1175144"/>
            <a:ext cx="694316" cy="694316"/>
          </a:xfrm>
          <a:prstGeom prst="ellipse">
            <a:avLst/>
          </a:prstGeom>
          <a:gradFill flip="none" rotWithShape="1">
            <a:gsLst>
              <a:gs pos="100000">
                <a:srgbClr val="009A96"/>
              </a:gs>
              <a:gs pos="0">
                <a:srgbClr val="006664"/>
              </a:gs>
            </a:gsLst>
            <a:lin ang="5400000" scaled="1"/>
            <a:tileRect/>
          </a:gradFill>
          <a:ln w="38100" cap="flat">
            <a:gradFill flip="none" rotWithShape="1">
              <a:gsLst>
                <a:gs pos="0">
                  <a:srgbClr val="006C6C"/>
                </a:gs>
                <a:gs pos="100000">
                  <a:srgbClr val="009696"/>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36" name="Freeform 36"/>
          <p:cNvSpPr>
            <a:spLocks noEditPoints="1"/>
          </p:cNvSpPr>
          <p:nvPr/>
        </p:nvSpPr>
        <p:spPr bwMode="auto">
          <a:xfrm>
            <a:off x="1287192" y="1326235"/>
            <a:ext cx="464957" cy="392132"/>
          </a:xfrm>
          <a:custGeom>
            <a:avLst/>
            <a:gdLst>
              <a:gd name="T0" fmla="*/ 563 w 803"/>
              <a:gd name="T1" fmla="*/ 421 h 678"/>
              <a:gd name="T2" fmla="*/ 445 w 803"/>
              <a:gd name="T3" fmla="*/ 421 h 678"/>
              <a:gd name="T4" fmla="*/ 445 w 803"/>
              <a:gd name="T5" fmla="*/ 540 h 678"/>
              <a:gd name="T6" fmla="*/ 358 w 803"/>
              <a:gd name="T7" fmla="*/ 540 h 678"/>
              <a:gd name="T8" fmla="*/ 358 w 803"/>
              <a:gd name="T9" fmla="*/ 421 h 678"/>
              <a:gd name="T10" fmla="*/ 240 w 803"/>
              <a:gd name="T11" fmla="*/ 421 h 678"/>
              <a:gd name="T12" fmla="*/ 240 w 803"/>
              <a:gd name="T13" fmla="*/ 334 h 678"/>
              <a:gd name="T14" fmla="*/ 358 w 803"/>
              <a:gd name="T15" fmla="*/ 334 h 678"/>
              <a:gd name="T16" fmla="*/ 358 w 803"/>
              <a:gd name="T17" fmla="*/ 215 h 678"/>
              <a:gd name="T18" fmla="*/ 445 w 803"/>
              <a:gd name="T19" fmla="*/ 215 h 678"/>
              <a:gd name="T20" fmla="*/ 445 w 803"/>
              <a:gd name="T21" fmla="*/ 334 h 678"/>
              <a:gd name="T22" fmla="*/ 563 w 803"/>
              <a:gd name="T23" fmla="*/ 334 h 678"/>
              <a:gd name="T24" fmla="*/ 563 w 803"/>
              <a:gd name="T25" fmla="*/ 421 h 678"/>
              <a:gd name="T26" fmla="*/ 737 w 803"/>
              <a:gd name="T27" fmla="*/ 218 h 678"/>
              <a:gd name="T28" fmla="*/ 401 w 803"/>
              <a:gd name="T29" fmla="*/ 161 h 678"/>
              <a:gd name="T30" fmla="*/ 66 w 803"/>
              <a:gd name="T31" fmla="*/ 218 h 678"/>
              <a:gd name="T32" fmla="*/ 402 w 803"/>
              <a:gd name="T33" fmla="*/ 678 h 678"/>
              <a:gd name="T34" fmla="*/ 737 w 803"/>
              <a:gd name="T35" fmla="*/ 21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38" name="椭圆 37"/>
          <p:cNvSpPr/>
          <p:nvPr/>
        </p:nvSpPr>
        <p:spPr bwMode="auto">
          <a:xfrm>
            <a:off x="1166918" y="2456430"/>
            <a:ext cx="694316" cy="694316"/>
          </a:xfrm>
          <a:prstGeom prst="ellipse">
            <a:avLst/>
          </a:prstGeom>
          <a:gradFill flip="none" rotWithShape="1">
            <a:gsLst>
              <a:gs pos="100000">
                <a:schemeClr val="accent2">
                  <a:lumMod val="95000"/>
                </a:schemeClr>
              </a:gs>
              <a:gs pos="0">
                <a:schemeClr val="accent2">
                  <a:lumMod val="75000"/>
                </a:schemeClr>
              </a:gs>
            </a:gsLst>
            <a:lin ang="5400000" scaled="1"/>
            <a:tileRect/>
          </a:gradFill>
          <a:ln w="38100" cap="flat">
            <a:gradFill flip="none" rotWithShape="1">
              <a:gsLst>
                <a:gs pos="0">
                  <a:schemeClr val="accent2">
                    <a:lumMod val="75000"/>
                  </a:schemeClr>
                </a:gs>
                <a:gs pos="100000">
                  <a:schemeClr val="accent2">
                    <a:lumMod val="85000"/>
                  </a:schemeClr>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39" name="Freeform 13"/>
          <p:cNvSpPr>
            <a:spLocks noEditPoints="1"/>
          </p:cNvSpPr>
          <p:nvPr/>
        </p:nvSpPr>
        <p:spPr bwMode="auto">
          <a:xfrm>
            <a:off x="1280695" y="2636167"/>
            <a:ext cx="426286" cy="334842"/>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1" name="椭圆 40"/>
          <p:cNvSpPr/>
          <p:nvPr/>
        </p:nvSpPr>
        <p:spPr bwMode="auto">
          <a:xfrm>
            <a:off x="1166918" y="5190301"/>
            <a:ext cx="694316" cy="694316"/>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42" name="Freeform 41"/>
          <p:cNvSpPr>
            <a:spLocks noEditPoints="1"/>
          </p:cNvSpPr>
          <p:nvPr/>
        </p:nvSpPr>
        <p:spPr bwMode="auto">
          <a:xfrm>
            <a:off x="1319609" y="5319584"/>
            <a:ext cx="377263" cy="362697"/>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5 h 600"/>
              <a:gd name="T10" fmla="*/ 424 w 628"/>
              <a:gd name="T11" fmla="*/ 315 h 600"/>
              <a:gd name="T12" fmla="*/ 441 w 628"/>
              <a:gd name="T13" fmla="*/ 330 h 600"/>
              <a:gd name="T14" fmla="*/ 453 w 628"/>
              <a:gd name="T15" fmla="*/ 335 h 600"/>
              <a:gd name="T16" fmla="*/ 478 w 628"/>
              <a:gd name="T17" fmla="*/ 200 h 600"/>
              <a:gd name="T18" fmla="*/ 449 w 628"/>
              <a:gd name="T19" fmla="*/ 207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49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0 w 628"/>
              <a:gd name="T75" fmla="*/ 340 h 600"/>
              <a:gd name="T76" fmla="*/ 186 w 628"/>
              <a:gd name="T77" fmla="*/ 330 h 600"/>
              <a:gd name="T78" fmla="*/ 196 w 628"/>
              <a:gd name="T79" fmla="*/ 323 h 600"/>
              <a:gd name="T80" fmla="*/ 216 w 628"/>
              <a:gd name="T81" fmla="*/ 295 h 600"/>
              <a:gd name="T82" fmla="*/ 219 w 628"/>
              <a:gd name="T83" fmla="*/ 282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0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4" name="椭圆 43"/>
          <p:cNvSpPr/>
          <p:nvPr/>
        </p:nvSpPr>
        <p:spPr bwMode="auto">
          <a:xfrm>
            <a:off x="1166918" y="3800061"/>
            <a:ext cx="694316" cy="694316"/>
          </a:xfrm>
          <a:prstGeom prst="ellipse">
            <a:avLst/>
          </a:prstGeom>
          <a:gradFill flip="none" rotWithShape="1">
            <a:gsLst>
              <a:gs pos="100000">
                <a:srgbClr val="83BC3E"/>
              </a:gs>
              <a:gs pos="0">
                <a:srgbClr val="537426"/>
              </a:gs>
            </a:gsLst>
            <a:lin ang="5400000" scaled="1"/>
            <a:tileRect/>
          </a:gradFill>
          <a:ln w="38100" cap="flat">
            <a:gradFill flip="none" rotWithShape="1">
              <a:gsLst>
                <a:gs pos="0">
                  <a:srgbClr val="587B29"/>
                </a:gs>
                <a:gs pos="100000">
                  <a:srgbClr val="83BC3E"/>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45" name="Freeform 42"/>
          <p:cNvSpPr>
            <a:spLocks noEditPoints="1"/>
          </p:cNvSpPr>
          <p:nvPr/>
        </p:nvSpPr>
        <p:spPr bwMode="auto">
          <a:xfrm>
            <a:off x="1309821" y="3970620"/>
            <a:ext cx="379071" cy="371366"/>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6" name="文本框 45"/>
          <p:cNvSpPr txBox="1"/>
          <p:nvPr/>
        </p:nvSpPr>
        <p:spPr>
          <a:xfrm>
            <a:off x="1888949" y="980516"/>
            <a:ext cx="1031051" cy="461665"/>
          </a:xfrm>
          <a:prstGeom prst="rect">
            <a:avLst/>
          </a:prstGeom>
          <a:noFill/>
        </p:spPr>
        <p:txBody>
          <a:bodyPr wrap="none" rtlCol="0">
            <a:spAutoFit/>
          </a:bodyPr>
          <a:lstStyle/>
          <a:p>
            <a:r>
              <a:rPr lang="en-US" altLang="zh-CN" sz="2400" b="1" dirty="0">
                <a:solidFill>
                  <a:schemeClr val="accent1"/>
                </a:solidFill>
                <a:latin typeface="+mj-ea"/>
                <a:ea typeface="+mj-ea"/>
              </a:rPr>
              <a:t>A</a:t>
            </a:r>
            <a:r>
              <a:rPr lang="zh-CN" altLang="en-US" sz="2400" b="1" dirty="0">
                <a:solidFill>
                  <a:schemeClr val="accent1"/>
                </a:solidFill>
                <a:latin typeface="+mj-ea"/>
                <a:ea typeface="+mj-ea"/>
              </a:rPr>
              <a:t>项目</a:t>
            </a:r>
            <a:endParaRPr lang="zh-CN" altLang="en-US" sz="2400" b="1" dirty="0">
              <a:solidFill>
                <a:schemeClr val="accent1"/>
              </a:solidFill>
              <a:latin typeface="+mj-ea"/>
              <a:ea typeface="+mj-ea"/>
            </a:endParaRPr>
          </a:p>
        </p:txBody>
      </p:sp>
      <p:sp>
        <p:nvSpPr>
          <p:cNvPr id="47" name="文本框 46"/>
          <p:cNvSpPr txBox="1"/>
          <p:nvPr/>
        </p:nvSpPr>
        <p:spPr>
          <a:xfrm>
            <a:off x="1888949" y="2356780"/>
            <a:ext cx="1031051" cy="461665"/>
          </a:xfrm>
          <a:prstGeom prst="rect">
            <a:avLst/>
          </a:prstGeom>
          <a:noFill/>
        </p:spPr>
        <p:txBody>
          <a:bodyPr wrap="none" rtlCol="0">
            <a:spAutoFit/>
          </a:bodyPr>
          <a:lstStyle>
            <a:defPPr>
              <a:defRPr lang="zh-CN"/>
            </a:defPPr>
            <a:lvl1pPr>
              <a:defRPr sz="2400" b="1">
                <a:latin typeface="+mj-ea"/>
                <a:ea typeface="+mj-ea"/>
              </a:defRPr>
            </a:lvl1pPr>
          </a:lstStyle>
          <a:p>
            <a:r>
              <a:rPr lang="en-US" altLang="zh-CN">
                <a:solidFill>
                  <a:schemeClr val="accent1"/>
                </a:solidFill>
              </a:rPr>
              <a:t>B</a:t>
            </a:r>
            <a:r>
              <a:rPr lang="zh-CN" altLang="en-US">
                <a:solidFill>
                  <a:schemeClr val="accent1"/>
                </a:solidFill>
              </a:rPr>
              <a:t>项目</a:t>
            </a:r>
            <a:endParaRPr lang="zh-CN" altLang="en-US">
              <a:solidFill>
                <a:schemeClr val="accent1"/>
              </a:solidFill>
            </a:endParaRPr>
          </a:p>
        </p:txBody>
      </p:sp>
      <p:sp>
        <p:nvSpPr>
          <p:cNvPr id="48" name="文本框 47"/>
          <p:cNvSpPr txBox="1"/>
          <p:nvPr/>
        </p:nvSpPr>
        <p:spPr>
          <a:xfrm>
            <a:off x="1888949" y="3757289"/>
            <a:ext cx="1031051" cy="461665"/>
          </a:xfrm>
          <a:prstGeom prst="rect">
            <a:avLst/>
          </a:prstGeom>
          <a:noFill/>
        </p:spPr>
        <p:txBody>
          <a:bodyPr wrap="none" rtlCol="0">
            <a:spAutoFit/>
          </a:bodyPr>
          <a:lstStyle>
            <a:defPPr>
              <a:defRPr lang="zh-CN"/>
            </a:defPPr>
            <a:lvl1pPr>
              <a:defRPr sz="2400" b="1">
                <a:latin typeface="+mj-ea"/>
                <a:ea typeface="+mj-ea"/>
              </a:defRPr>
            </a:lvl1pPr>
          </a:lstStyle>
          <a:p>
            <a:r>
              <a:rPr lang="en-US" altLang="zh-CN">
                <a:solidFill>
                  <a:schemeClr val="accent1"/>
                </a:solidFill>
              </a:rPr>
              <a:t>C</a:t>
            </a:r>
            <a:r>
              <a:rPr lang="zh-CN" altLang="en-US">
                <a:solidFill>
                  <a:schemeClr val="accent1"/>
                </a:solidFill>
              </a:rPr>
              <a:t>项目</a:t>
            </a:r>
            <a:endParaRPr lang="zh-CN" altLang="en-US">
              <a:solidFill>
                <a:schemeClr val="accent1"/>
              </a:solidFill>
            </a:endParaRPr>
          </a:p>
        </p:txBody>
      </p:sp>
      <p:sp>
        <p:nvSpPr>
          <p:cNvPr id="49" name="文本框 48"/>
          <p:cNvSpPr txBox="1"/>
          <p:nvPr/>
        </p:nvSpPr>
        <p:spPr>
          <a:xfrm>
            <a:off x="1888949" y="5068327"/>
            <a:ext cx="1043876" cy="461665"/>
          </a:xfrm>
          <a:prstGeom prst="rect">
            <a:avLst/>
          </a:prstGeom>
          <a:noFill/>
        </p:spPr>
        <p:txBody>
          <a:bodyPr wrap="none" rtlCol="0">
            <a:spAutoFit/>
          </a:bodyPr>
          <a:lstStyle>
            <a:defPPr>
              <a:defRPr lang="zh-CN"/>
            </a:defPPr>
            <a:lvl1pPr>
              <a:defRPr sz="2400" b="1">
                <a:latin typeface="+mj-ea"/>
                <a:ea typeface="+mj-ea"/>
              </a:defRPr>
            </a:lvl1pPr>
          </a:lstStyle>
          <a:p>
            <a:r>
              <a:rPr lang="en-US" altLang="zh-CN">
                <a:solidFill>
                  <a:schemeClr val="accent1"/>
                </a:solidFill>
              </a:rPr>
              <a:t>D</a:t>
            </a:r>
            <a:r>
              <a:rPr lang="zh-CN" altLang="en-US">
                <a:solidFill>
                  <a:schemeClr val="accent1"/>
                </a:solidFill>
              </a:rPr>
              <a:t>项目</a:t>
            </a:r>
            <a:endParaRPr lang="zh-CN" altLang="en-US">
              <a:solidFill>
                <a:schemeClr val="accent1"/>
              </a:solidFill>
            </a:endParaRPr>
          </a:p>
        </p:txBody>
      </p:sp>
      <p:sp>
        <p:nvSpPr>
          <p:cNvPr id="50" name="文本框 49"/>
          <p:cNvSpPr txBox="1"/>
          <p:nvPr/>
        </p:nvSpPr>
        <p:spPr>
          <a:xfrm>
            <a:off x="9048069" y="1116985"/>
            <a:ext cx="819455" cy="369332"/>
          </a:xfrm>
          <a:prstGeom prst="rect">
            <a:avLst/>
          </a:prstGeom>
          <a:noFill/>
        </p:spPr>
        <p:txBody>
          <a:bodyPr wrap="none" rtlCol="0">
            <a:spAutoFit/>
          </a:bodyPr>
          <a:lstStyle/>
          <a:p>
            <a:pPr algn="ctr"/>
            <a:r>
              <a:rPr lang="en-US" altLang="zh-CN" b="1" dirty="0">
                <a:solidFill>
                  <a:schemeClr val="accent1"/>
                </a:solidFill>
                <a:latin typeface="+mj-ea"/>
                <a:ea typeface="+mj-ea"/>
              </a:rPr>
              <a:t>A</a:t>
            </a:r>
            <a:r>
              <a:rPr lang="zh-CN" altLang="en-US" b="1" dirty="0">
                <a:solidFill>
                  <a:schemeClr val="accent1"/>
                </a:solidFill>
                <a:latin typeface="+mj-ea"/>
                <a:ea typeface="+mj-ea"/>
              </a:rPr>
              <a:t>项目</a:t>
            </a:r>
            <a:endParaRPr lang="zh-CN" altLang="en-US" b="1" dirty="0">
              <a:solidFill>
                <a:schemeClr val="accent1"/>
              </a:solidFill>
              <a:latin typeface="+mj-ea"/>
              <a:ea typeface="+mj-ea"/>
            </a:endParaRPr>
          </a:p>
        </p:txBody>
      </p:sp>
      <p:sp>
        <p:nvSpPr>
          <p:cNvPr id="51" name="文本框 50"/>
          <p:cNvSpPr txBox="1"/>
          <p:nvPr/>
        </p:nvSpPr>
        <p:spPr>
          <a:xfrm>
            <a:off x="7808816" y="2368269"/>
            <a:ext cx="803425" cy="369332"/>
          </a:xfrm>
          <a:prstGeom prst="rect">
            <a:avLst/>
          </a:prstGeom>
          <a:noFill/>
        </p:spPr>
        <p:txBody>
          <a:bodyPr wrap="none" rtlCol="0">
            <a:spAutoFit/>
          </a:bodyPr>
          <a:lstStyle/>
          <a:p>
            <a:pPr algn="ctr"/>
            <a:r>
              <a:rPr lang="en-US" altLang="zh-CN" b="1">
                <a:solidFill>
                  <a:schemeClr val="accent1"/>
                </a:solidFill>
                <a:latin typeface="+mj-ea"/>
                <a:ea typeface="+mj-ea"/>
              </a:rPr>
              <a:t>B</a:t>
            </a:r>
            <a:r>
              <a:rPr lang="zh-CN" altLang="en-US" b="1">
                <a:solidFill>
                  <a:schemeClr val="accent1"/>
                </a:solidFill>
                <a:latin typeface="+mj-ea"/>
                <a:ea typeface="+mj-ea"/>
              </a:rPr>
              <a:t>项目</a:t>
            </a:r>
            <a:endParaRPr lang="zh-CN" altLang="en-US" b="1">
              <a:solidFill>
                <a:schemeClr val="accent1"/>
              </a:solidFill>
              <a:latin typeface="+mj-ea"/>
              <a:ea typeface="+mj-ea"/>
            </a:endParaRPr>
          </a:p>
        </p:txBody>
      </p:sp>
      <p:sp>
        <p:nvSpPr>
          <p:cNvPr id="52" name="文本框 51"/>
          <p:cNvSpPr txBox="1"/>
          <p:nvPr/>
        </p:nvSpPr>
        <p:spPr>
          <a:xfrm>
            <a:off x="8410395" y="3920343"/>
            <a:ext cx="801823" cy="369332"/>
          </a:xfrm>
          <a:prstGeom prst="rect">
            <a:avLst/>
          </a:prstGeom>
          <a:noFill/>
        </p:spPr>
        <p:txBody>
          <a:bodyPr wrap="none" rtlCol="0">
            <a:spAutoFit/>
          </a:bodyPr>
          <a:lstStyle/>
          <a:p>
            <a:pPr algn="ctr"/>
            <a:r>
              <a:rPr lang="en-US" altLang="zh-CN" b="1" dirty="0">
                <a:solidFill>
                  <a:schemeClr val="accent1"/>
                </a:solidFill>
                <a:latin typeface="+mj-ea"/>
                <a:ea typeface="+mj-ea"/>
              </a:rPr>
              <a:t>C</a:t>
            </a:r>
            <a:r>
              <a:rPr lang="zh-CN" altLang="en-US" b="1" dirty="0">
                <a:solidFill>
                  <a:schemeClr val="accent1"/>
                </a:solidFill>
                <a:latin typeface="+mj-ea"/>
                <a:ea typeface="+mj-ea"/>
              </a:rPr>
              <a:t>项目</a:t>
            </a:r>
            <a:endParaRPr lang="zh-CN" altLang="en-US" b="1" dirty="0">
              <a:solidFill>
                <a:schemeClr val="accent1"/>
              </a:solidFill>
              <a:latin typeface="+mj-ea"/>
              <a:ea typeface="+mj-ea"/>
            </a:endParaRPr>
          </a:p>
        </p:txBody>
      </p:sp>
      <p:sp>
        <p:nvSpPr>
          <p:cNvPr id="53" name="文本框 52"/>
          <p:cNvSpPr txBox="1"/>
          <p:nvPr/>
        </p:nvSpPr>
        <p:spPr>
          <a:xfrm>
            <a:off x="9613553" y="2717185"/>
            <a:ext cx="829073" cy="369332"/>
          </a:xfrm>
          <a:prstGeom prst="rect">
            <a:avLst/>
          </a:prstGeom>
          <a:noFill/>
        </p:spPr>
        <p:txBody>
          <a:bodyPr wrap="none" rtlCol="0">
            <a:spAutoFit/>
          </a:bodyPr>
          <a:lstStyle/>
          <a:p>
            <a:pPr algn="ctr"/>
            <a:r>
              <a:rPr lang="en-US" altLang="zh-CN" b="1" dirty="0">
                <a:solidFill>
                  <a:schemeClr val="accent1"/>
                </a:solidFill>
                <a:latin typeface="+mj-ea"/>
                <a:ea typeface="+mj-ea"/>
              </a:rPr>
              <a:t>D</a:t>
            </a:r>
            <a:r>
              <a:rPr lang="zh-CN" altLang="en-US" b="1" dirty="0">
                <a:solidFill>
                  <a:schemeClr val="accent1"/>
                </a:solidFill>
                <a:latin typeface="+mj-ea"/>
                <a:ea typeface="+mj-ea"/>
              </a:rPr>
              <a:t>项目</a:t>
            </a:r>
            <a:endParaRPr lang="zh-CN" altLang="en-US" b="1" dirty="0">
              <a:solidFill>
                <a:schemeClr val="accent1"/>
              </a:solidFill>
              <a:latin typeface="+mj-ea"/>
              <a:ea typeface="+mj-ea"/>
            </a:endParaRPr>
          </a:p>
        </p:txBody>
      </p:sp>
      <p:sp>
        <p:nvSpPr>
          <p:cNvPr id="54" name="文本框 53"/>
          <p:cNvSpPr txBox="1"/>
          <p:nvPr/>
        </p:nvSpPr>
        <p:spPr>
          <a:xfrm>
            <a:off x="1861234" y="1442181"/>
            <a:ext cx="4864543" cy="646331"/>
          </a:xfrm>
          <a:prstGeom prst="rect">
            <a:avLst/>
          </a:prstGeom>
          <a:noFill/>
        </p:spPr>
        <p:txBody>
          <a:bodyPr wrap="square" rtlCol="0">
            <a:spAutoFit/>
          </a:bodyPr>
          <a:lstStyle>
            <a:defPPr>
              <a:defRPr lang="zh-CN"/>
            </a:defPPr>
            <a:lvl1pPr>
              <a:defRPr>
                <a:latin typeface="+mj-ea"/>
                <a:ea typeface="+mj-ea"/>
              </a:defRPr>
            </a:lvl1pPr>
          </a:lstStyle>
          <a:p>
            <a:r>
              <a:rPr lang="zh-CN" altLang="en-US" dirty="0">
                <a:solidFill>
                  <a:schemeClr val="accent1"/>
                </a:solidFill>
              </a:rPr>
              <a:t>左边的柱形可以自由调整高度，在“设置形状格式”</a:t>
            </a:r>
            <a:r>
              <a:rPr lang="en-US" altLang="zh-CN" dirty="0">
                <a:solidFill>
                  <a:schemeClr val="accent1"/>
                </a:solidFill>
              </a:rPr>
              <a:t>—〉”</a:t>
            </a:r>
            <a:r>
              <a:rPr lang="zh-CN" altLang="en-US" dirty="0">
                <a:solidFill>
                  <a:schemeClr val="accent1"/>
                </a:solidFill>
              </a:rPr>
              <a:t>三维格式</a:t>
            </a:r>
            <a:r>
              <a:rPr lang="en-US" altLang="zh-CN" dirty="0">
                <a:solidFill>
                  <a:schemeClr val="accent1"/>
                </a:solidFill>
              </a:rPr>
              <a:t>”</a:t>
            </a:r>
            <a:r>
              <a:rPr lang="zh-CN" altLang="en-US" dirty="0">
                <a:solidFill>
                  <a:schemeClr val="accent1"/>
                </a:solidFill>
              </a:rPr>
              <a:t>里调整深度和颜色。</a:t>
            </a:r>
            <a:endParaRPr lang="zh-CN" altLang="en-US" dirty="0">
              <a:solidFill>
                <a:schemeClr val="accent1"/>
              </a:solidFill>
            </a:endParaRPr>
          </a:p>
        </p:txBody>
      </p:sp>
      <p:sp>
        <p:nvSpPr>
          <p:cNvPr id="57" name="文本框 56"/>
          <p:cNvSpPr txBox="1"/>
          <p:nvPr/>
        </p:nvSpPr>
        <p:spPr>
          <a:xfrm>
            <a:off x="1888949" y="2763351"/>
            <a:ext cx="4836828" cy="646331"/>
          </a:xfrm>
          <a:prstGeom prst="rect">
            <a:avLst/>
          </a:prstGeom>
          <a:noFill/>
        </p:spPr>
        <p:txBody>
          <a:bodyPr wrap="square" rtlCol="0">
            <a:spAutoFit/>
          </a:bodyPr>
          <a:lstStyle>
            <a:defPPr>
              <a:defRPr lang="zh-CN"/>
            </a:defPPr>
            <a:lvl1pPr>
              <a:defRPr>
                <a:latin typeface="+mj-ea"/>
                <a:ea typeface="+mj-ea"/>
              </a:defRPr>
            </a:lvl1pPr>
          </a:lstStyle>
          <a:p>
            <a:r>
              <a:rPr lang="zh-CN" altLang="en-US">
                <a:solidFill>
                  <a:schemeClr val="accent1"/>
                </a:solidFill>
              </a:rPr>
              <a:t>左边的柱形可以自由调整高度，在“设置形状格式”</a:t>
            </a:r>
            <a:r>
              <a:rPr lang="en-US" altLang="zh-CN">
                <a:solidFill>
                  <a:schemeClr val="accent1"/>
                </a:solidFill>
              </a:rPr>
              <a:t>—〉”</a:t>
            </a:r>
            <a:r>
              <a:rPr lang="zh-CN" altLang="en-US">
                <a:solidFill>
                  <a:schemeClr val="accent1"/>
                </a:solidFill>
              </a:rPr>
              <a:t>三维格式</a:t>
            </a:r>
            <a:r>
              <a:rPr lang="en-US" altLang="zh-CN">
                <a:solidFill>
                  <a:schemeClr val="accent1"/>
                </a:solidFill>
              </a:rPr>
              <a:t>”</a:t>
            </a:r>
            <a:r>
              <a:rPr lang="zh-CN" altLang="en-US">
                <a:solidFill>
                  <a:schemeClr val="accent1"/>
                </a:solidFill>
              </a:rPr>
              <a:t>里调整深度和颜色。</a:t>
            </a:r>
            <a:endParaRPr lang="zh-CN" altLang="en-US">
              <a:solidFill>
                <a:schemeClr val="accent1"/>
              </a:solidFill>
            </a:endParaRPr>
          </a:p>
        </p:txBody>
      </p:sp>
      <p:sp>
        <p:nvSpPr>
          <p:cNvPr id="58" name="文本框 57"/>
          <p:cNvSpPr txBox="1"/>
          <p:nvPr/>
        </p:nvSpPr>
        <p:spPr>
          <a:xfrm>
            <a:off x="1888949" y="4145708"/>
            <a:ext cx="4836828" cy="646331"/>
          </a:xfrm>
          <a:prstGeom prst="rect">
            <a:avLst/>
          </a:prstGeom>
          <a:noFill/>
        </p:spPr>
        <p:txBody>
          <a:bodyPr wrap="square" rtlCol="0">
            <a:spAutoFit/>
          </a:bodyPr>
          <a:lstStyle>
            <a:defPPr>
              <a:defRPr lang="zh-CN"/>
            </a:defPPr>
            <a:lvl1pPr>
              <a:defRPr>
                <a:latin typeface="+mj-ea"/>
                <a:ea typeface="+mj-ea"/>
              </a:defRPr>
            </a:lvl1pPr>
          </a:lstStyle>
          <a:p>
            <a:r>
              <a:rPr lang="zh-CN" altLang="en-US">
                <a:solidFill>
                  <a:schemeClr val="accent1"/>
                </a:solidFill>
              </a:rPr>
              <a:t>左边的柱形可以自由调整高度，在“设置形状格式”</a:t>
            </a:r>
            <a:r>
              <a:rPr lang="en-US" altLang="zh-CN">
                <a:solidFill>
                  <a:schemeClr val="accent1"/>
                </a:solidFill>
              </a:rPr>
              <a:t>—〉”</a:t>
            </a:r>
            <a:r>
              <a:rPr lang="zh-CN" altLang="en-US">
                <a:solidFill>
                  <a:schemeClr val="accent1"/>
                </a:solidFill>
              </a:rPr>
              <a:t>三维格式</a:t>
            </a:r>
            <a:r>
              <a:rPr lang="en-US" altLang="zh-CN">
                <a:solidFill>
                  <a:schemeClr val="accent1"/>
                </a:solidFill>
              </a:rPr>
              <a:t>”</a:t>
            </a:r>
            <a:r>
              <a:rPr lang="zh-CN" altLang="en-US">
                <a:solidFill>
                  <a:schemeClr val="accent1"/>
                </a:solidFill>
              </a:rPr>
              <a:t>里调整深度和颜色。</a:t>
            </a:r>
            <a:endParaRPr lang="zh-CN" altLang="en-US">
              <a:solidFill>
                <a:schemeClr val="accent1"/>
              </a:solidFill>
            </a:endParaRPr>
          </a:p>
        </p:txBody>
      </p:sp>
      <p:sp>
        <p:nvSpPr>
          <p:cNvPr id="59" name="文本框 58"/>
          <p:cNvSpPr txBox="1"/>
          <p:nvPr/>
        </p:nvSpPr>
        <p:spPr>
          <a:xfrm>
            <a:off x="1888949" y="5426075"/>
            <a:ext cx="4836828" cy="646331"/>
          </a:xfrm>
          <a:prstGeom prst="rect">
            <a:avLst/>
          </a:prstGeom>
          <a:noFill/>
        </p:spPr>
        <p:txBody>
          <a:bodyPr wrap="square" rtlCol="0">
            <a:spAutoFit/>
          </a:bodyPr>
          <a:lstStyle>
            <a:defPPr>
              <a:defRPr lang="zh-CN"/>
            </a:defPPr>
            <a:lvl1pPr>
              <a:defRPr>
                <a:latin typeface="+mj-ea"/>
                <a:ea typeface="+mj-ea"/>
              </a:defRPr>
            </a:lvl1pPr>
          </a:lstStyle>
          <a:p>
            <a:r>
              <a:rPr lang="zh-CN" altLang="en-US">
                <a:solidFill>
                  <a:schemeClr val="accent1"/>
                </a:solidFill>
              </a:rPr>
              <a:t>左边的柱形可以自由调整高度，在“设置形状格式”</a:t>
            </a:r>
            <a:r>
              <a:rPr lang="en-US" altLang="zh-CN">
                <a:solidFill>
                  <a:schemeClr val="accent1"/>
                </a:solidFill>
              </a:rPr>
              <a:t>—〉”</a:t>
            </a:r>
            <a:r>
              <a:rPr lang="zh-CN" altLang="en-US">
                <a:solidFill>
                  <a:schemeClr val="accent1"/>
                </a:solidFill>
              </a:rPr>
              <a:t>三维格式</a:t>
            </a:r>
            <a:r>
              <a:rPr lang="en-US" altLang="zh-CN">
                <a:solidFill>
                  <a:schemeClr val="accent1"/>
                </a:solidFill>
              </a:rPr>
              <a:t>”</a:t>
            </a:r>
            <a:r>
              <a:rPr lang="zh-CN" altLang="en-US">
                <a:solidFill>
                  <a:schemeClr val="accent1"/>
                </a:solidFill>
              </a:rPr>
              <a:t>里调整深度和颜色。</a:t>
            </a:r>
            <a:endParaRPr lang="zh-CN" altLang="en-US">
              <a:solidFill>
                <a:schemeClr val="accent1"/>
              </a:solidFill>
            </a:endParaRPr>
          </a:p>
        </p:txBody>
      </p:sp>
    </p:spTree>
  </p:cSld>
  <p:clrMapOvr>
    <a:masterClrMapping/>
  </p:clrMapOvr>
  <p:transition spd="slow" advTm="7990">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2800">
                <a:solidFill>
                  <a:schemeClr val="accent2"/>
                </a:solidFill>
                <a:latin typeface="微软雅黑" panose="020B0503020204020204" pitchFamily="34" charset="-122"/>
                <a:ea typeface="微软雅黑" panose="020B0503020204020204" pitchFamily="34" charset="-122"/>
              </a:defRPr>
            </a:lvl1pPr>
          </a:lstStyle>
          <a:p>
            <a:r>
              <a:rPr lang="en-US" altLang="zh-CN" dirty="0"/>
              <a:t>1.3 </a:t>
            </a:r>
            <a:r>
              <a:rPr lang="zh-CN" altLang="en-US" dirty="0"/>
              <a:t>渠道拓展情况</a:t>
            </a:r>
            <a:endParaRPr lang="zh-CN" altLang="en-US" dirty="0"/>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1</a:t>
            </a:r>
            <a:endParaRPr lang="zh-CN" altLang="en-US" dirty="0">
              <a:solidFill>
                <a:schemeClr val="accent2"/>
              </a:solidFill>
            </a:endParaRPr>
          </a:p>
        </p:txBody>
      </p:sp>
      <p:grpSp>
        <p:nvGrpSpPr>
          <p:cNvPr id="4" name="组合 3"/>
          <p:cNvGrpSpPr/>
          <p:nvPr/>
        </p:nvGrpSpPr>
        <p:grpSpPr>
          <a:xfrm>
            <a:off x="647610" y="866265"/>
            <a:ext cx="6625378" cy="5258845"/>
            <a:chOff x="1078363" y="938021"/>
            <a:chExt cx="6625378" cy="5258845"/>
          </a:xfrm>
          <a:solidFill>
            <a:schemeClr val="tx1"/>
          </a:solidFill>
        </p:grpSpPr>
        <p:sp>
          <p:nvSpPr>
            <p:cNvPr id="5" name="Freeform 6"/>
            <p:cNvSpPr/>
            <p:nvPr/>
          </p:nvSpPr>
          <p:spPr bwMode="auto">
            <a:xfrm>
              <a:off x="6758170" y="5418722"/>
              <a:ext cx="218455" cy="524609"/>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6" name="Freeform 8"/>
            <p:cNvSpPr/>
            <p:nvPr/>
          </p:nvSpPr>
          <p:spPr bwMode="auto">
            <a:xfrm>
              <a:off x="3661543" y="4768144"/>
              <a:ext cx="1164026" cy="1283618"/>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7" name="Freeform 9"/>
            <p:cNvSpPr/>
            <p:nvPr/>
          </p:nvSpPr>
          <p:spPr bwMode="auto">
            <a:xfrm>
              <a:off x="4642194" y="5273617"/>
              <a:ext cx="990220" cy="752630"/>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8" name="Freeform 10"/>
            <p:cNvSpPr/>
            <p:nvPr/>
          </p:nvSpPr>
          <p:spPr bwMode="auto">
            <a:xfrm>
              <a:off x="6185724" y="4892519"/>
              <a:ext cx="554905" cy="730306"/>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9" name="Freeform 11"/>
            <p:cNvSpPr/>
            <p:nvPr/>
          </p:nvSpPr>
          <p:spPr bwMode="auto">
            <a:xfrm>
              <a:off x="4509847" y="4788872"/>
              <a:ext cx="798873" cy="717550"/>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0" name="Freeform 12"/>
            <p:cNvSpPr/>
            <p:nvPr/>
          </p:nvSpPr>
          <p:spPr bwMode="auto">
            <a:xfrm>
              <a:off x="5190721" y="4638984"/>
              <a:ext cx="709578" cy="880195"/>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1" name="Freeform 13"/>
            <p:cNvSpPr/>
            <p:nvPr/>
          </p:nvSpPr>
          <p:spPr bwMode="auto">
            <a:xfrm>
              <a:off x="5831733" y="4618255"/>
              <a:ext cx="625066" cy="899329"/>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2" name="Freeform 14"/>
            <p:cNvSpPr/>
            <p:nvPr/>
          </p:nvSpPr>
          <p:spPr bwMode="auto">
            <a:xfrm>
              <a:off x="3726919" y="3988405"/>
              <a:ext cx="1288401" cy="130753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3" name="Freeform 15"/>
            <p:cNvSpPr/>
            <p:nvPr/>
          </p:nvSpPr>
          <p:spPr bwMode="auto">
            <a:xfrm>
              <a:off x="1322330" y="3372907"/>
              <a:ext cx="2591153" cy="1655149"/>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4" name="Freeform 16"/>
            <p:cNvSpPr/>
            <p:nvPr/>
          </p:nvSpPr>
          <p:spPr bwMode="auto">
            <a:xfrm>
              <a:off x="6404179" y="4524176"/>
              <a:ext cx="487934" cy="499096"/>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5" name="Freeform 17"/>
            <p:cNvSpPr/>
            <p:nvPr/>
          </p:nvSpPr>
          <p:spPr bwMode="auto">
            <a:xfrm>
              <a:off x="4747435" y="4307317"/>
              <a:ext cx="613904" cy="663335"/>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6" name="Freeform 18"/>
            <p:cNvSpPr/>
            <p:nvPr/>
          </p:nvSpPr>
          <p:spPr bwMode="auto">
            <a:xfrm>
              <a:off x="5134912" y="4174969"/>
              <a:ext cx="998192" cy="631444"/>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7" name="Freeform 19"/>
            <p:cNvSpPr/>
            <p:nvPr/>
          </p:nvSpPr>
          <p:spPr bwMode="auto">
            <a:xfrm>
              <a:off x="5960892" y="3903895"/>
              <a:ext cx="613904" cy="782927"/>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8" name="Freeform 20"/>
            <p:cNvSpPr/>
            <p:nvPr/>
          </p:nvSpPr>
          <p:spPr bwMode="auto">
            <a:xfrm>
              <a:off x="6115564" y="3803437"/>
              <a:ext cx="725523" cy="735091"/>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19" name="Freeform 21"/>
            <p:cNvSpPr/>
            <p:nvPr/>
          </p:nvSpPr>
          <p:spPr bwMode="auto">
            <a:xfrm>
              <a:off x="5382068" y="3663116"/>
              <a:ext cx="739874" cy="739874"/>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0" name="Freeform 22"/>
            <p:cNvSpPr/>
            <p:nvPr/>
          </p:nvSpPr>
          <p:spPr bwMode="auto">
            <a:xfrm>
              <a:off x="4792082" y="3179966"/>
              <a:ext cx="652174" cy="1200701"/>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1" name="Freeform 23"/>
            <p:cNvSpPr/>
            <p:nvPr/>
          </p:nvSpPr>
          <p:spPr bwMode="auto">
            <a:xfrm>
              <a:off x="2797294" y="3105022"/>
              <a:ext cx="1647176" cy="122780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2" name="Freeform 24"/>
            <p:cNvSpPr/>
            <p:nvPr/>
          </p:nvSpPr>
          <p:spPr bwMode="auto">
            <a:xfrm>
              <a:off x="5340610" y="3002970"/>
              <a:ext cx="452854" cy="918464"/>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3" name="Freeform 25"/>
            <p:cNvSpPr/>
            <p:nvPr/>
          </p:nvSpPr>
          <p:spPr bwMode="auto">
            <a:xfrm>
              <a:off x="5929001" y="3344205"/>
              <a:ext cx="848304" cy="57722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4" name="Freeform 26"/>
            <p:cNvSpPr/>
            <p:nvPr/>
          </p:nvSpPr>
          <p:spPr bwMode="auto">
            <a:xfrm>
              <a:off x="4616681" y="3210262"/>
              <a:ext cx="365154" cy="60912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5" name="Freeform 27"/>
            <p:cNvSpPr/>
            <p:nvPr/>
          </p:nvSpPr>
          <p:spPr bwMode="auto">
            <a:xfrm>
              <a:off x="5705763" y="2631439"/>
              <a:ext cx="706389" cy="105878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6" name="Freeform 28"/>
            <p:cNvSpPr/>
            <p:nvPr/>
          </p:nvSpPr>
          <p:spPr bwMode="auto">
            <a:xfrm>
              <a:off x="1078363" y="1494520"/>
              <a:ext cx="2621449" cy="2055383"/>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7" name="Freeform 29"/>
            <p:cNvSpPr/>
            <p:nvPr/>
          </p:nvSpPr>
          <p:spPr bwMode="auto">
            <a:xfrm>
              <a:off x="3851295" y="1004992"/>
              <a:ext cx="2889335" cy="2490696"/>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8" name="Freeform 30"/>
            <p:cNvSpPr/>
            <p:nvPr/>
          </p:nvSpPr>
          <p:spPr bwMode="auto">
            <a:xfrm>
              <a:off x="5897110" y="2910486"/>
              <a:ext cx="310939" cy="361965"/>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9" name="Freeform 31"/>
            <p:cNvSpPr/>
            <p:nvPr/>
          </p:nvSpPr>
          <p:spPr bwMode="auto">
            <a:xfrm>
              <a:off x="6284587" y="2452849"/>
              <a:ext cx="782927" cy="744658"/>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30" name="Freeform 32"/>
            <p:cNvSpPr/>
            <p:nvPr/>
          </p:nvSpPr>
          <p:spPr bwMode="auto">
            <a:xfrm>
              <a:off x="6442448" y="2012752"/>
              <a:ext cx="1128945" cy="751036"/>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31" name="Freeform 33"/>
            <p:cNvSpPr/>
            <p:nvPr/>
          </p:nvSpPr>
          <p:spPr bwMode="auto">
            <a:xfrm>
              <a:off x="6230372" y="938021"/>
              <a:ext cx="1473369" cy="1379291"/>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32" name="Freeform 34"/>
            <p:cNvSpPr/>
            <p:nvPr/>
          </p:nvSpPr>
          <p:spPr bwMode="auto">
            <a:xfrm>
              <a:off x="3253337" y="2577224"/>
              <a:ext cx="1873603" cy="1671094"/>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33" name="Freeform 35"/>
            <p:cNvSpPr/>
            <p:nvPr/>
          </p:nvSpPr>
          <p:spPr bwMode="auto">
            <a:xfrm>
              <a:off x="5313503" y="5394804"/>
              <a:ext cx="1038056" cy="802062"/>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no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grpSp>
      <p:sp>
        <p:nvSpPr>
          <p:cNvPr id="34" name="椭圆 33"/>
          <p:cNvSpPr/>
          <p:nvPr/>
        </p:nvSpPr>
        <p:spPr bwMode="auto">
          <a:xfrm>
            <a:off x="4635719" y="1989180"/>
            <a:ext cx="1667654" cy="1667654"/>
          </a:xfrm>
          <a:prstGeom prst="ellipse">
            <a:avLst/>
          </a:prstGeom>
          <a:solidFill>
            <a:schemeClr val="accent4">
              <a:alpha val="30000"/>
            </a:schemeClr>
          </a:solidFill>
          <a:ln w="952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accent1"/>
              </a:solidFill>
              <a:effectLst/>
              <a:latin typeface="Arial" panose="020B0604020202020204" pitchFamily="34" charset="0"/>
              <a:ea typeface="宋体" panose="02010600030101010101" pitchFamily="2" charset="-122"/>
            </a:endParaRPr>
          </a:p>
        </p:txBody>
      </p:sp>
      <p:sp>
        <p:nvSpPr>
          <p:cNvPr id="35" name="椭圆 34"/>
          <p:cNvSpPr/>
          <p:nvPr/>
        </p:nvSpPr>
        <p:spPr bwMode="auto">
          <a:xfrm>
            <a:off x="4298471" y="3434154"/>
            <a:ext cx="1667654" cy="1667654"/>
          </a:xfrm>
          <a:prstGeom prst="ellipse">
            <a:avLst/>
          </a:prstGeom>
          <a:solidFill>
            <a:schemeClr val="accent4">
              <a:alpha val="30000"/>
            </a:schemeClr>
          </a:solidFill>
          <a:ln w="952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accent1"/>
              </a:solidFill>
              <a:effectLst/>
              <a:latin typeface="Arial" panose="020B0604020202020204" pitchFamily="34" charset="0"/>
              <a:ea typeface="宋体" panose="02010600030101010101" pitchFamily="2" charset="-122"/>
            </a:endParaRPr>
          </a:p>
        </p:txBody>
      </p:sp>
      <p:sp>
        <p:nvSpPr>
          <p:cNvPr id="36" name="椭圆 35"/>
          <p:cNvSpPr/>
          <p:nvPr/>
        </p:nvSpPr>
        <p:spPr bwMode="auto">
          <a:xfrm>
            <a:off x="2819131" y="3638227"/>
            <a:ext cx="1667654" cy="1667654"/>
          </a:xfrm>
          <a:prstGeom prst="ellipse">
            <a:avLst/>
          </a:prstGeom>
          <a:solidFill>
            <a:schemeClr val="accent4">
              <a:alpha val="30000"/>
            </a:schemeClr>
          </a:solidFill>
          <a:ln w="952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accent1"/>
              </a:solidFill>
              <a:effectLst/>
              <a:latin typeface="Arial" panose="020B0604020202020204" pitchFamily="34" charset="0"/>
              <a:ea typeface="宋体" panose="02010600030101010101" pitchFamily="2" charset="-122"/>
            </a:endParaRPr>
          </a:p>
        </p:txBody>
      </p:sp>
      <p:sp>
        <p:nvSpPr>
          <p:cNvPr id="37" name="椭圆 36"/>
          <p:cNvSpPr/>
          <p:nvPr/>
        </p:nvSpPr>
        <p:spPr bwMode="auto">
          <a:xfrm>
            <a:off x="4598248" y="4567228"/>
            <a:ext cx="1667654" cy="1667654"/>
          </a:xfrm>
          <a:prstGeom prst="ellipse">
            <a:avLst/>
          </a:prstGeom>
          <a:solidFill>
            <a:schemeClr val="accent4">
              <a:alpha val="30000"/>
            </a:schemeClr>
          </a:solidFill>
          <a:ln w="952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accent1"/>
              </a:solidFill>
              <a:effectLst/>
              <a:latin typeface="Arial" panose="020B0604020202020204" pitchFamily="34" charset="0"/>
              <a:ea typeface="宋体" panose="02010600030101010101" pitchFamily="2" charset="-122"/>
            </a:endParaRPr>
          </a:p>
        </p:txBody>
      </p:sp>
      <p:sp>
        <p:nvSpPr>
          <p:cNvPr id="38" name="Freeform 5"/>
          <p:cNvSpPr>
            <a:spLocks noEditPoints="1"/>
          </p:cNvSpPr>
          <p:nvPr/>
        </p:nvSpPr>
        <p:spPr bwMode="auto">
          <a:xfrm>
            <a:off x="5369201" y="5296995"/>
            <a:ext cx="219030" cy="332790"/>
          </a:xfrm>
          <a:custGeom>
            <a:avLst/>
            <a:gdLst>
              <a:gd name="T0" fmla="*/ 555 w 1102"/>
              <a:gd name="T1" fmla="*/ 1695 h 1695"/>
              <a:gd name="T2" fmla="*/ 8 w 1102"/>
              <a:gd name="T3" fmla="*/ 547 h 1695"/>
              <a:gd name="T4" fmla="*/ 555 w 1102"/>
              <a:gd name="T5" fmla="*/ 0 h 1695"/>
              <a:gd name="T6" fmla="*/ 1102 w 1102"/>
              <a:gd name="T7" fmla="*/ 547 h 1695"/>
              <a:gd name="T8" fmla="*/ 555 w 1102"/>
              <a:gd name="T9" fmla="*/ 1695 h 1695"/>
              <a:gd name="T10" fmla="*/ 555 w 1102"/>
              <a:gd name="T11" fmla="*/ 249 h 1695"/>
              <a:gd name="T12" fmla="*/ 822 w 1102"/>
              <a:gd name="T13" fmla="*/ 516 h 1695"/>
              <a:gd name="T14" fmla="*/ 555 w 1102"/>
              <a:gd name="T15" fmla="*/ 783 h 1695"/>
              <a:gd name="T16" fmla="*/ 288 w 1102"/>
              <a:gd name="T17" fmla="*/ 516 h 1695"/>
              <a:gd name="T18" fmla="*/ 555 w 1102"/>
              <a:gd name="T19" fmla="*/ 249 h 1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2" h="1695">
                <a:moveTo>
                  <a:pt x="555" y="1695"/>
                </a:moveTo>
                <a:cubicBezTo>
                  <a:pt x="428" y="1582"/>
                  <a:pt x="0" y="921"/>
                  <a:pt x="8" y="547"/>
                </a:cubicBezTo>
                <a:cubicBezTo>
                  <a:pt x="15" y="243"/>
                  <a:pt x="247" y="0"/>
                  <a:pt x="555" y="0"/>
                </a:cubicBezTo>
                <a:cubicBezTo>
                  <a:pt x="863" y="0"/>
                  <a:pt x="1095" y="243"/>
                  <a:pt x="1102" y="547"/>
                </a:cubicBezTo>
                <a:cubicBezTo>
                  <a:pt x="1094" y="886"/>
                  <a:pt x="663" y="1585"/>
                  <a:pt x="555" y="1695"/>
                </a:cubicBezTo>
                <a:close/>
                <a:moveTo>
                  <a:pt x="555" y="249"/>
                </a:moveTo>
                <a:cubicBezTo>
                  <a:pt x="702" y="249"/>
                  <a:pt x="822" y="369"/>
                  <a:pt x="822" y="516"/>
                </a:cubicBezTo>
                <a:cubicBezTo>
                  <a:pt x="822" y="664"/>
                  <a:pt x="702" y="783"/>
                  <a:pt x="555" y="783"/>
                </a:cubicBezTo>
                <a:cubicBezTo>
                  <a:pt x="407" y="783"/>
                  <a:pt x="288" y="664"/>
                  <a:pt x="288" y="516"/>
                </a:cubicBezTo>
                <a:cubicBezTo>
                  <a:pt x="288" y="369"/>
                  <a:pt x="407" y="249"/>
                  <a:pt x="555" y="249"/>
                </a:cubicBezTo>
                <a:close/>
              </a:path>
            </a:pathLst>
          </a:custGeom>
          <a:solidFill>
            <a:schemeClr val="bg2"/>
          </a:solidFill>
          <a:ln w="19050">
            <a:noFill/>
          </a:ln>
        </p:spPr>
        <p:txBody>
          <a:bodyPr vert="horz" wrap="square" lIns="91440" tIns="45720" rIns="91440" bIns="45720" numCol="1" anchor="t" anchorCtr="0" compatLnSpc="1"/>
          <a:lstStyle/>
          <a:p>
            <a:endParaRPr lang="zh-CN" altLang="en-US">
              <a:solidFill>
                <a:schemeClr val="accent1"/>
              </a:solidFill>
            </a:endParaRPr>
          </a:p>
        </p:txBody>
      </p:sp>
      <p:sp>
        <p:nvSpPr>
          <p:cNvPr id="39" name="Freeform 5"/>
          <p:cNvSpPr>
            <a:spLocks noEditPoints="1"/>
          </p:cNvSpPr>
          <p:nvPr/>
        </p:nvSpPr>
        <p:spPr bwMode="auto">
          <a:xfrm>
            <a:off x="3654343" y="4179190"/>
            <a:ext cx="219030" cy="332790"/>
          </a:xfrm>
          <a:custGeom>
            <a:avLst/>
            <a:gdLst>
              <a:gd name="T0" fmla="*/ 555 w 1102"/>
              <a:gd name="T1" fmla="*/ 1695 h 1695"/>
              <a:gd name="T2" fmla="*/ 8 w 1102"/>
              <a:gd name="T3" fmla="*/ 547 h 1695"/>
              <a:gd name="T4" fmla="*/ 555 w 1102"/>
              <a:gd name="T5" fmla="*/ 0 h 1695"/>
              <a:gd name="T6" fmla="*/ 1102 w 1102"/>
              <a:gd name="T7" fmla="*/ 547 h 1695"/>
              <a:gd name="T8" fmla="*/ 555 w 1102"/>
              <a:gd name="T9" fmla="*/ 1695 h 1695"/>
              <a:gd name="T10" fmla="*/ 555 w 1102"/>
              <a:gd name="T11" fmla="*/ 249 h 1695"/>
              <a:gd name="T12" fmla="*/ 822 w 1102"/>
              <a:gd name="T13" fmla="*/ 516 h 1695"/>
              <a:gd name="T14" fmla="*/ 555 w 1102"/>
              <a:gd name="T15" fmla="*/ 783 h 1695"/>
              <a:gd name="T16" fmla="*/ 288 w 1102"/>
              <a:gd name="T17" fmla="*/ 516 h 1695"/>
              <a:gd name="T18" fmla="*/ 555 w 1102"/>
              <a:gd name="T19" fmla="*/ 249 h 1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2" h="1695">
                <a:moveTo>
                  <a:pt x="555" y="1695"/>
                </a:moveTo>
                <a:cubicBezTo>
                  <a:pt x="428" y="1582"/>
                  <a:pt x="0" y="921"/>
                  <a:pt x="8" y="547"/>
                </a:cubicBezTo>
                <a:cubicBezTo>
                  <a:pt x="15" y="243"/>
                  <a:pt x="247" y="0"/>
                  <a:pt x="555" y="0"/>
                </a:cubicBezTo>
                <a:cubicBezTo>
                  <a:pt x="863" y="0"/>
                  <a:pt x="1095" y="243"/>
                  <a:pt x="1102" y="547"/>
                </a:cubicBezTo>
                <a:cubicBezTo>
                  <a:pt x="1094" y="886"/>
                  <a:pt x="663" y="1585"/>
                  <a:pt x="555" y="1695"/>
                </a:cubicBezTo>
                <a:close/>
                <a:moveTo>
                  <a:pt x="555" y="249"/>
                </a:moveTo>
                <a:cubicBezTo>
                  <a:pt x="702" y="249"/>
                  <a:pt x="822" y="369"/>
                  <a:pt x="822" y="516"/>
                </a:cubicBezTo>
                <a:cubicBezTo>
                  <a:pt x="822" y="664"/>
                  <a:pt x="702" y="783"/>
                  <a:pt x="555" y="783"/>
                </a:cubicBezTo>
                <a:cubicBezTo>
                  <a:pt x="407" y="783"/>
                  <a:pt x="288" y="664"/>
                  <a:pt x="288" y="516"/>
                </a:cubicBezTo>
                <a:cubicBezTo>
                  <a:pt x="288" y="369"/>
                  <a:pt x="407" y="249"/>
                  <a:pt x="555" y="249"/>
                </a:cubicBezTo>
                <a:close/>
              </a:path>
            </a:pathLst>
          </a:custGeom>
          <a:solidFill>
            <a:schemeClr val="bg2"/>
          </a:solidFill>
          <a:ln w="19050">
            <a:noFill/>
          </a:ln>
        </p:spPr>
        <p:txBody>
          <a:bodyPr vert="horz" wrap="square" lIns="91440" tIns="45720" rIns="91440" bIns="45720" numCol="1" anchor="t" anchorCtr="0" compatLnSpc="1"/>
          <a:lstStyle/>
          <a:p>
            <a:endParaRPr lang="zh-CN" altLang="en-US">
              <a:solidFill>
                <a:schemeClr val="accent1"/>
              </a:solidFill>
            </a:endParaRPr>
          </a:p>
        </p:txBody>
      </p:sp>
      <p:sp>
        <p:nvSpPr>
          <p:cNvPr id="40" name="Freeform 5"/>
          <p:cNvSpPr>
            <a:spLocks noEditPoints="1"/>
          </p:cNvSpPr>
          <p:nvPr/>
        </p:nvSpPr>
        <p:spPr bwMode="auto">
          <a:xfrm>
            <a:off x="4999212" y="4060160"/>
            <a:ext cx="219030" cy="332790"/>
          </a:xfrm>
          <a:custGeom>
            <a:avLst/>
            <a:gdLst>
              <a:gd name="T0" fmla="*/ 555 w 1102"/>
              <a:gd name="T1" fmla="*/ 1695 h 1695"/>
              <a:gd name="T2" fmla="*/ 8 w 1102"/>
              <a:gd name="T3" fmla="*/ 547 h 1695"/>
              <a:gd name="T4" fmla="*/ 555 w 1102"/>
              <a:gd name="T5" fmla="*/ 0 h 1695"/>
              <a:gd name="T6" fmla="*/ 1102 w 1102"/>
              <a:gd name="T7" fmla="*/ 547 h 1695"/>
              <a:gd name="T8" fmla="*/ 555 w 1102"/>
              <a:gd name="T9" fmla="*/ 1695 h 1695"/>
              <a:gd name="T10" fmla="*/ 555 w 1102"/>
              <a:gd name="T11" fmla="*/ 249 h 1695"/>
              <a:gd name="T12" fmla="*/ 822 w 1102"/>
              <a:gd name="T13" fmla="*/ 516 h 1695"/>
              <a:gd name="T14" fmla="*/ 555 w 1102"/>
              <a:gd name="T15" fmla="*/ 783 h 1695"/>
              <a:gd name="T16" fmla="*/ 288 w 1102"/>
              <a:gd name="T17" fmla="*/ 516 h 1695"/>
              <a:gd name="T18" fmla="*/ 555 w 1102"/>
              <a:gd name="T19" fmla="*/ 249 h 1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2" h="1695">
                <a:moveTo>
                  <a:pt x="555" y="1695"/>
                </a:moveTo>
                <a:cubicBezTo>
                  <a:pt x="428" y="1582"/>
                  <a:pt x="0" y="921"/>
                  <a:pt x="8" y="547"/>
                </a:cubicBezTo>
                <a:cubicBezTo>
                  <a:pt x="15" y="243"/>
                  <a:pt x="247" y="0"/>
                  <a:pt x="555" y="0"/>
                </a:cubicBezTo>
                <a:cubicBezTo>
                  <a:pt x="863" y="0"/>
                  <a:pt x="1095" y="243"/>
                  <a:pt x="1102" y="547"/>
                </a:cubicBezTo>
                <a:cubicBezTo>
                  <a:pt x="1094" y="886"/>
                  <a:pt x="663" y="1585"/>
                  <a:pt x="555" y="1695"/>
                </a:cubicBezTo>
                <a:close/>
                <a:moveTo>
                  <a:pt x="555" y="249"/>
                </a:moveTo>
                <a:cubicBezTo>
                  <a:pt x="702" y="249"/>
                  <a:pt x="822" y="369"/>
                  <a:pt x="822" y="516"/>
                </a:cubicBezTo>
                <a:cubicBezTo>
                  <a:pt x="822" y="664"/>
                  <a:pt x="702" y="783"/>
                  <a:pt x="555" y="783"/>
                </a:cubicBezTo>
                <a:cubicBezTo>
                  <a:pt x="407" y="783"/>
                  <a:pt x="288" y="664"/>
                  <a:pt x="288" y="516"/>
                </a:cubicBezTo>
                <a:cubicBezTo>
                  <a:pt x="288" y="369"/>
                  <a:pt x="407" y="249"/>
                  <a:pt x="555" y="249"/>
                </a:cubicBezTo>
                <a:close/>
              </a:path>
            </a:pathLst>
          </a:custGeom>
          <a:solidFill>
            <a:schemeClr val="bg2"/>
          </a:solidFill>
          <a:ln w="19050">
            <a:noFill/>
          </a:ln>
        </p:spPr>
        <p:txBody>
          <a:bodyPr vert="horz" wrap="square" lIns="91440" tIns="45720" rIns="91440" bIns="45720" numCol="1" anchor="t" anchorCtr="0" compatLnSpc="1"/>
          <a:lstStyle/>
          <a:p>
            <a:endParaRPr lang="zh-CN" altLang="en-US">
              <a:solidFill>
                <a:schemeClr val="accent1"/>
              </a:solidFill>
            </a:endParaRPr>
          </a:p>
        </p:txBody>
      </p:sp>
      <p:sp>
        <p:nvSpPr>
          <p:cNvPr id="41" name="Freeform 5"/>
          <p:cNvSpPr>
            <a:spLocks noEditPoints="1"/>
          </p:cNvSpPr>
          <p:nvPr/>
        </p:nvSpPr>
        <p:spPr bwMode="auto">
          <a:xfrm>
            <a:off x="5394536" y="2542710"/>
            <a:ext cx="219030" cy="332790"/>
          </a:xfrm>
          <a:custGeom>
            <a:avLst/>
            <a:gdLst>
              <a:gd name="T0" fmla="*/ 555 w 1102"/>
              <a:gd name="T1" fmla="*/ 1695 h 1695"/>
              <a:gd name="T2" fmla="*/ 8 w 1102"/>
              <a:gd name="T3" fmla="*/ 547 h 1695"/>
              <a:gd name="T4" fmla="*/ 555 w 1102"/>
              <a:gd name="T5" fmla="*/ 0 h 1695"/>
              <a:gd name="T6" fmla="*/ 1102 w 1102"/>
              <a:gd name="T7" fmla="*/ 547 h 1695"/>
              <a:gd name="T8" fmla="*/ 555 w 1102"/>
              <a:gd name="T9" fmla="*/ 1695 h 1695"/>
              <a:gd name="T10" fmla="*/ 555 w 1102"/>
              <a:gd name="T11" fmla="*/ 249 h 1695"/>
              <a:gd name="T12" fmla="*/ 822 w 1102"/>
              <a:gd name="T13" fmla="*/ 516 h 1695"/>
              <a:gd name="T14" fmla="*/ 555 w 1102"/>
              <a:gd name="T15" fmla="*/ 783 h 1695"/>
              <a:gd name="T16" fmla="*/ 288 w 1102"/>
              <a:gd name="T17" fmla="*/ 516 h 1695"/>
              <a:gd name="T18" fmla="*/ 555 w 1102"/>
              <a:gd name="T19" fmla="*/ 249 h 1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2" h="1695">
                <a:moveTo>
                  <a:pt x="555" y="1695"/>
                </a:moveTo>
                <a:cubicBezTo>
                  <a:pt x="428" y="1582"/>
                  <a:pt x="0" y="921"/>
                  <a:pt x="8" y="547"/>
                </a:cubicBezTo>
                <a:cubicBezTo>
                  <a:pt x="15" y="243"/>
                  <a:pt x="247" y="0"/>
                  <a:pt x="555" y="0"/>
                </a:cubicBezTo>
                <a:cubicBezTo>
                  <a:pt x="863" y="0"/>
                  <a:pt x="1095" y="243"/>
                  <a:pt x="1102" y="547"/>
                </a:cubicBezTo>
                <a:cubicBezTo>
                  <a:pt x="1094" y="886"/>
                  <a:pt x="663" y="1585"/>
                  <a:pt x="555" y="1695"/>
                </a:cubicBezTo>
                <a:close/>
                <a:moveTo>
                  <a:pt x="555" y="249"/>
                </a:moveTo>
                <a:cubicBezTo>
                  <a:pt x="702" y="249"/>
                  <a:pt x="822" y="369"/>
                  <a:pt x="822" y="516"/>
                </a:cubicBezTo>
                <a:cubicBezTo>
                  <a:pt x="822" y="664"/>
                  <a:pt x="702" y="783"/>
                  <a:pt x="555" y="783"/>
                </a:cubicBezTo>
                <a:cubicBezTo>
                  <a:pt x="407" y="783"/>
                  <a:pt x="288" y="664"/>
                  <a:pt x="288" y="516"/>
                </a:cubicBezTo>
                <a:cubicBezTo>
                  <a:pt x="288" y="369"/>
                  <a:pt x="407" y="249"/>
                  <a:pt x="555" y="249"/>
                </a:cubicBezTo>
                <a:close/>
              </a:path>
            </a:pathLst>
          </a:custGeom>
          <a:solidFill>
            <a:schemeClr val="bg2"/>
          </a:solidFill>
          <a:ln w="19050">
            <a:noFill/>
          </a:ln>
        </p:spPr>
        <p:txBody>
          <a:bodyPr vert="horz" wrap="square" lIns="91440" tIns="45720" rIns="91440" bIns="45720" numCol="1" anchor="t" anchorCtr="0" compatLnSpc="1"/>
          <a:lstStyle/>
          <a:p>
            <a:endParaRPr lang="zh-CN" altLang="en-US">
              <a:solidFill>
                <a:schemeClr val="accent1"/>
              </a:solidFill>
            </a:endParaRPr>
          </a:p>
        </p:txBody>
      </p:sp>
      <p:sp>
        <p:nvSpPr>
          <p:cNvPr id="42" name="矩形 41"/>
          <p:cNvSpPr/>
          <p:nvPr/>
        </p:nvSpPr>
        <p:spPr>
          <a:xfrm>
            <a:off x="7423549" y="2708100"/>
            <a:ext cx="1215177" cy="400110"/>
          </a:xfrm>
          <a:prstGeom prst="rect">
            <a:avLst/>
          </a:prstGeom>
          <a:noFill/>
        </p:spPr>
        <p:txBody>
          <a:bodyPr wrap="square" rtlCol="0">
            <a:spAutoFit/>
          </a:bodyPr>
          <a:lstStyle/>
          <a:p>
            <a:r>
              <a:rPr lang="zh-CN" altLang="en-US" sz="2000" b="1" dirty="0">
                <a:solidFill>
                  <a:schemeClr val="accent1"/>
                </a:solidFill>
                <a:latin typeface="+mn-ea"/>
                <a:ea typeface="+mn-ea"/>
              </a:rPr>
              <a:t>拓展范围</a:t>
            </a:r>
            <a:endParaRPr lang="zh-CN" altLang="en-US" sz="2000" b="1" dirty="0">
              <a:solidFill>
                <a:schemeClr val="accent1"/>
              </a:solidFill>
              <a:latin typeface="+mn-ea"/>
              <a:ea typeface="+mn-ea"/>
            </a:endParaRPr>
          </a:p>
        </p:txBody>
      </p:sp>
      <p:sp>
        <p:nvSpPr>
          <p:cNvPr id="43" name="矩形 42"/>
          <p:cNvSpPr/>
          <p:nvPr/>
        </p:nvSpPr>
        <p:spPr>
          <a:xfrm>
            <a:off x="7423549" y="3107875"/>
            <a:ext cx="3963648" cy="369332"/>
          </a:xfrm>
          <a:prstGeom prst="rect">
            <a:avLst/>
          </a:prstGeom>
          <a:noFill/>
        </p:spPr>
        <p:txBody>
          <a:bodyPr wrap="square" rtlCol="0">
            <a:spAutoFit/>
          </a:bodyPr>
          <a:lstStyle/>
          <a:p>
            <a:pPr algn="just"/>
            <a:r>
              <a:rPr lang="zh-CN" altLang="en-US" dirty="0">
                <a:solidFill>
                  <a:schemeClr val="accent1"/>
                </a:solidFill>
                <a:latin typeface="+mn-ea"/>
                <a:ea typeface="+mn-ea"/>
              </a:rPr>
              <a:t>西南、华中、华南、北京和沿海地带</a:t>
            </a:r>
            <a:endParaRPr lang="zh-CN" altLang="en-US" dirty="0">
              <a:solidFill>
                <a:schemeClr val="accent1"/>
              </a:solidFill>
              <a:latin typeface="+mn-ea"/>
              <a:ea typeface="+mn-ea"/>
            </a:endParaRPr>
          </a:p>
        </p:txBody>
      </p:sp>
      <p:sp>
        <p:nvSpPr>
          <p:cNvPr id="44" name="矩形 43"/>
          <p:cNvSpPr/>
          <p:nvPr/>
        </p:nvSpPr>
        <p:spPr>
          <a:xfrm>
            <a:off x="7423549" y="3971416"/>
            <a:ext cx="1215177" cy="400110"/>
          </a:xfrm>
          <a:prstGeom prst="rect">
            <a:avLst/>
          </a:prstGeom>
          <a:noFill/>
        </p:spPr>
        <p:txBody>
          <a:bodyPr wrap="square" rtlCol="0">
            <a:spAutoFit/>
          </a:bodyPr>
          <a:lstStyle/>
          <a:p>
            <a:r>
              <a:rPr lang="zh-CN" altLang="en-US" sz="2000" b="1" dirty="0">
                <a:solidFill>
                  <a:schemeClr val="accent1"/>
                </a:solidFill>
                <a:latin typeface="+mn-ea"/>
                <a:ea typeface="+mn-ea"/>
              </a:rPr>
              <a:t>拓展数量</a:t>
            </a:r>
            <a:endParaRPr lang="zh-CN" altLang="en-US" sz="2000" b="1" dirty="0">
              <a:solidFill>
                <a:schemeClr val="accent1"/>
              </a:solidFill>
              <a:latin typeface="+mn-ea"/>
              <a:ea typeface="+mn-ea"/>
            </a:endParaRPr>
          </a:p>
        </p:txBody>
      </p:sp>
      <p:sp>
        <p:nvSpPr>
          <p:cNvPr id="45" name="矩形 44"/>
          <p:cNvSpPr/>
          <p:nvPr/>
        </p:nvSpPr>
        <p:spPr>
          <a:xfrm>
            <a:off x="7423549" y="4371191"/>
            <a:ext cx="3963648" cy="369332"/>
          </a:xfrm>
          <a:prstGeom prst="rect">
            <a:avLst/>
          </a:prstGeom>
          <a:noFill/>
        </p:spPr>
        <p:txBody>
          <a:bodyPr wrap="square" rtlCol="0">
            <a:spAutoFit/>
          </a:bodyPr>
          <a:lstStyle/>
          <a:p>
            <a:pPr algn="just"/>
            <a:r>
              <a:rPr lang="en-US" altLang="zh-CN" dirty="0">
                <a:solidFill>
                  <a:schemeClr val="accent1"/>
                </a:solidFill>
                <a:latin typeface="+mn-ea"/>
                <a:ea typeface="+mn-ea"/>
              </a:rPr>
              <a:t>23</a:t>
            </a:r>
            <a:r>
              <a:rPr lang="zh-CN" altLang="en-US" dirty="0">
                <a:solidFill>
                  <a:schemeClr val="accent1"/>
                </a:solidFill>
                <a:latin typeface="+mn-ea"/>
                <a:ea typeface="+mn-ea"/>
              </a:rPr>
              <a:t>个一级经销商，</a:t>
            </a:r>
            <a:r>
              <a:rPr lang="en-US" altLang="zh-CN" dirty="0">
                <a:solidFill>
                  <a:schemeClr val="accent1"/>
                </a:solidFill>
                <a:latin typeface="+mn-ea"/>
                <a:ea typeface="+mn-ea"/>
              </a:rPr>
              <a:t>384</a:t>
            </a:r>
            <a:r>
              <a:rPr lang="zh-CN" altLang="en-US" dirty="0">
                <a:solidFill>
                  <a:schemeClr val="accent1"/>
                </a:solidFill>
                <a:latin typeface="+mn-ea"/>
                <a:ea typeface="+mn-ea"/>
              </a:rPr>
              <a:t>个二级经商量</a:t>
            </a:r>
            <a:endParaRPr lang="zh-CN" altLang="en-US" dirty="0">
              <a:solidFill>
                <a:schemeClr val="accent1"/>
              </a:solidFill>
              <a:latin typeface="+mn-ea"/>
              <a:ea typeface="+mn-ea"/>
            </a:endParaRPr>
          </a:p>
        </p:txBody>
      </p:sp>
      <p:sp>
        <p:nvSpPr>
          <p:cNvPr id="46" name="矩形 45"/>
          <p:cNvSpPr/>
          <p:nvPr/>
        </p:nvSpPr>
        <p:spPr>
          <a:xfrm>
            <a:off x="7423549" y="5186606"/>
            <a:ext cx="1215177" cy="400110"/>
          </a:xfrm>
          <a:prstGeom prst="rect">
            <a:avLst/>
          </a:prstGeom>
          <a:noFill/>
        </p:spPr>
        <p:txBody>
          <a:bodyPr wrap="square" rtlCol="0">
            <a:spAutoFit/>
          </a:bodyPr>
          <a:lstStyle/>
          <a:p>
            <a:r>
              <a:rPr lang="zh-CN" altLang="en-US" sz="2000" b="1" dirty="0">
                <a:solidFill>
                  <a:schemeClr val="accent1"/>
                </a:solidFill>
                <a:latin typeface="+mn-ea"/>
                <a:ea typeface="+mn-ea"/>
              </a:rPr>
              <a:t>拓展量度</a:t>
            </a:r>
            <a:endParaRPr lang="zh-CN" altLang="en-US" sz="2000" b="1" dirty="0">
              <a:solidFill>
                <a:schemeClr val="accent1"/>
              </a:solidFill>
              <a:latin typeface="+mn-ea"/>
              <a:ea typeface="+mn-ea"/>
            </a:endParaRPr>
          </a:p>
        </p:txBody>
      </p:sp>
      <p:sp>
        <p:nvSpPr>
          <p:cNvPr id="47" name="矩形 46"/>
          <p:cNvSpPr/>
          <p:nvPr/>
        </p:nvSpPr>
        <p:spPr>
          <a:xfrm>
            <a:off x="7423549" y="5586381"/>
            <a:ext cx="3963648" cy="400110"/>
          </a:xfrm>
          <a:prstGeom prst="rect">
            <a:avLst/>
          </a:prstGeom>
          <a:noFill/>
        </p:spPr>
        <p:txBody>
          <a:bodyPr wrap="square" rtlCol="0">
            <a:spAutoFit/>
          </a:bodyPr>
          <a:lstStyle/>
          <a:p>
            <a:r>
              <a:rPr lang="zh-CN" altLang="en-US" sz="2000" dirty="0">
                <a:solidFill>
                  <a:schemeClr val="accent1"/>
                </a:solidFill>
                <a:latin typeface="+mn-ea"/>
                <a:ea typeface="+mn-ea"/>
              </a:rPr>
              <a:t>以</a:t>
            </a:r>
            <a:r>
              <a:rPr lang="en-US" altLang="zh-CN" sz="2000" dirty="0">
                <a:solidFill>
                  <a:schemeClr val="accent1"/>
                </a:solidFill>
                <a:latin typeface="+mn-ea"/>
                <a:ea typeface="+mn-ea"/>
              </a:rPr>
              <a:t>2</a:t>
            </a:r>
            <a:r>
              <a:rPr lang="zh-CN" altLang="en-US" sz="2000" dirty="0">
                <a:solidFill>
                  <a:schemeClr val="accent1"/>
                </a:solidFill>
                <a:latin typeface="+mn-ea"/>
                <a:ea typeface="+mn-ea"/>
              </a:rPr>
              <a:t>级城市及省会为主，县城为辅。</a:t>
            </a:r>
            <a:endParaRPr lang="zh-CN" altLang="en-US" sz="2000" dirty="0">
              <a:solidFill>
                <a:schemeClr val="accent1"/>
              </a:solidFill>
              <a:latin typeface="+mn-ea"/>
              <a:ea typeface="+mn-ea"/>
            </a:endParaRPr>
          </a:p>
        </p:txBody>
      </p:sp>
    </p:spTree>
  </p:cSld>
  <p:clrMapOvr>
    <a:masterClrMapping/>
  </p:clrMapOvr>
  <p:transition spd="slow" advTm="6397">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1.4 </a:t>
            </a:r>
            <a:r>
              <a:rPr lang="zh-CN" altLang="en-US" sz="2800" dirty="0">
                <a:solidFill>
                  <a:schemeClr val="accent2"/>
                </a:solidFill>
                <a:latin typeface="微软雅黑" panose="020B0503020204020204" pitchFamily="34" charset="-122"/>
                <a:ea typeface="微软雅黑" panose="020B0503020204020204" pitchFamily="34" charset="-122"/>
              </a:rPr>
              <a:t>与去年同期比较</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1</a:t>
            </a:r>
            <a:endParaRPr lang="zh-CN" altLang="en-US" dirty="0">
              <a:solidFill>
                <a:schemeClr val="accent2"/>
              </a:solidFill>
            </a:endParaRPr>
          </a:p>
        </p:txBody>
      </p:sp>
      <p:cxnSp>
        <p:nvCxnSpPr>
          <p:cNvPr id="5" name="直接连接符 4"/>
          <p:cNvCxnSpPr/>
          <p:nvPr/>
        </p:nvCxnSpPr>
        <p:spPr bwMode="auto">
          <a:xfrm>
            <a:off x="5805659" y="1250264"/>
            <a:ext cx="0" cy="1944216"/>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直接连接符 5"/>
          <p:cNvCxnSpPr/>
          <p:nvPr/>
        </p:nvCxnSpPr>
        <p:spPr bwMode="auto">
          <a:xfrm>
            <a:off x="5805659" y="4107764"/>
            <a:ext cx="0" cy="1944216"/>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椭圆 6"/>
          <p:cNvSpPr/>
          <p:nvPr/>
        </p:nvSpPr>
        <p:spPr bwMode="auto">
          <a:xfrm>
            <a:off x="5259559" y="3015564"/>
            <a:ext cx="1092200" cy="1092200"/>
          </a:xfrm>
          <a:prstGeom prst="ellipse">
            <a:avLst/>
          </a:prstGeom>
          <a:gradFill>
            <a:gsLst>
              <a:gs pos="100000">
                <a:srgbClr val="F86B2C"/>
              </a:gs>
              <a:gs pos="0">
                <a:srgbClr val="C64106"/>
              </a:gs>
            </a:gsLst>
            <a:lin ang="5400000" scaled="1"/>
          </a:gradFill>
          <a:ln w="38100" cap="flat">
            <a:gradFill flip="none" rotWithShape="1">
              <a:gsLst>
                <a:gs pos="0">
                  <a:srgbClr val="CC4306"/>
                </a:gs>
                <a:gs pos="100000">
                  <a:srgbClr val="F85D18"/>
                </a:gs>
              </a:gsLst>
              <a:lin ang="16200000" scaled="1"/>
              <a:tileRect/>
            </a:gradFill>
            <a:prstDash val="solid"/>
            <a:miter lim="800000"/>
          </a:ln>
          <a:effectLst>
            <a:outerShdw blurRad="190500" dist="177800" dir="5400000" algn="t" rotWithShape="0">
              <a:schemeClr val="accent1">
                <a:alpha val="40000"/>
              </a:scheme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8" name="TextBox 65"/>
          <p:cNvSpPr txBox="1"/>
          <p:nvPr/>
        </p:nvSpPr>
        <p:spPr>
          <a:xfrm>
            <a:off x="2263015" y="1754320"/>
            <a:ext cx="2358338" cy="400110"/>
          </a:xfrm>
          <a:prstGeom prst="rect">
            <a:avLst/>
          </a:prstGeom>
          <a:noFill/>
        </p:spPr>
        <p:txBody>
          <a:bodyPr wrap="none" rtlCol="0">
            <a:spAutoFit/>
          </a:bodyPr>
          <a:lstStyle/>
          <a:p>
            <a:pPr algn="r"/>
            <a:r>
              <a:rPr lang="en-US" altLang="zh-CN" sz="2000" b="1" dirty="0">
                <a:solidFill>
                  <a:schemeClr val="accent1"/>
                </a:solidFill>
                <a:latin typeface="+mn-ea"/>
                <a:ea typeface="+mn-ea"/>
              </a:rPr>
              <a:t>2015</a:t>
            </a:r>
            <a:r>
              <a:rPr lang="zh-CN" altLang="en-US" sz="2000" b="1" dirty="0">
                <a:solidFill>
                  <a:schemeClr val="accent1"/>
                </a:solidFill>
                <a:latin typeface="+mn-ea"/>
                <a:ea typeface="+mn-ea"/>
              </a:rPr>
              <a:t>年下半年情况</a:t>
            </a:r>
            <a:endParaRPr lang="zh-CN" altLang="en-US" sz="2000" b="1" dirty="0">
              <a:solidFill>
                <a:schemeClr val="accent1"/>
              </a:solidFill>
              <a:latin typeface="+mn-ea"/>
              <a:ea typeface="+mn-ea"/>
            </a:endParaRPr>
          </a:p>
        </p:txBody>
      </p:sp>
      <p:sp>
        <p:nvSpPr>
          <p:cNvPr id="9" name="TextBox 66"/>
          <p:cNvSpPr txBox="1"/>
          <p:nvPr/>
        </p:nvSpPr>
        <p:spPr>
          <a:xfrm>
            <a:off x="6885706" y="1754320"/>
            <a:ext cx="2358338" cy="400110"/>
          </a:xfrm>
          <a:prstGeom prst="rect">
            <a:avLst/>
          </a:prstGeom>
          <a:noFill/>
        </p:spPr>
        <p:txBody>
          <a:bodyPr wrap="none" rtlCol="0">
            <a:spAutoFit/>
          </a:bodyPr>
          <a:lstStyle/>
          <a:p>
            <a:r>
              <a:rPr lang="en-US" altLang="zh-CN" sz="2000" b="1" dirty="0">
                <a:solidFill>
                  <a:schemeClr val="accent1"/>
                </a:solidFill>
                <a:latin typeface="+mn-ea"/>
                <a:ea typeface="+mn-ea"/>
              </a:rPr>
              <a:t>2016</a:t>
            </a:r>
            <a:r>
              <a:rPr lang="zh-CN" altLang="en-US" sz="2000" b="1" dirty="0">
                <a:solidFill>
                  <a:schemeClr val="accent1"/>
                </a:solidFill>
                <a:latin typeface="+mn-ea"/>
                <a:ea typeface="+mn-ea"/>
              </a:rPr>
              <a:t>年下半年情况</a:t>
            </a:r>
            <a:endParaRPr lang="zh-CN" altLang="en-US" sz="2000" b="1" dirty="0">
              <a:solidFill>
                <a:schemeClr val="accent1"/>
              </a:solidFill>
              <a:latin typeface="+mn-ea"/>
              <a:ea typeface="+mn-ea"/>
            </a:endParaRPr>
          </a:p>
        </p:txBody>
      </p:sp>
      <p:sp>
        <p:nvSpPr>
          <p:cNvPr id="10" name="TextBox 67"/>
          <p:cNvSpPr txBox="1"/>
          <p:nvPr/>
        </p:nvSpPr>
        <p:spPr>
          <a:xfrm>
            <a:off x="1043706" y="2222372"/>
            <a:ext cx="3638103" cy="923330"/>
          </a:xfrm>
          <a:prstGeom prst="rect">
            <a:avLst/>
          </a:prstGeom>
          <a:noFill/>
        </p:spPr>
        <p:txBody>
          <a:bodyPr wrap="square" rtlCol="0">
            <a:spAutoFit/>
          </a:bodyPr>
          <a:lstStyle/>
          <a:p>
            <a:r>
              <a:rPr lang="zh-CN" altLang="en-US" dirty="0">
                <a:solidFill>
                  <a:schemeClr val="accent1"/>
                </a:solidFill>
                <a:latin typeface="+mn-ea"/>
                <a:ea typeface="+mn-ea"/>
              </a:rPr>
              <a:t>这里输入简要文字说明这里输入简要文字说明这里输入简要文字说明</a:t>
            </a:r>
            <a:endParaRPr lang="zh-CN" altLang="en-US" dirty="0">
              <a:solidFill>
                <a:schemeClr val="accent1"/>
              </a:solidFill>
              <a:latin typeface="+mn-ea"/>
              <a:ea typeface="+mn-ea"/>
            </a:endParaRPr>
          </a:p>
          <a:p>
            <a:r>
              <a:rPr lang="zh-CN" altLang="en-US" dirty="0">
                <a:solidFill>
                  <a:schemeClr val="accent1"/>
                </a:solidFill>
                <a:latin typeface="+mn-ea"/>
                <a:ea typeface="+mn-ea"/>
              </a:rPr>
              <a:t>这里输入简要文字说明</a:t>
            </a:r>
            <a:endParaRPr lang="zh-CN" altLang="en-US" dirty="0">
              <a:solidFill>
                <a:schemeClr val="accent1"/>
              </a:solidFill>
              <a:latin typeface="+mn-ea"/>
              <a:ea typeface="+mn-ea"/>
            </a:endParaRPr>
          </a:p>
        </p:txBody>
      </p:sp>
      <p:sp>
        <p:nvSpPr>
          <p:cNvPr id="11" name="TextBox 68"/>
          <p:cNvSpPr txBox="1"/>
          <p:nvPr/>
        </p:nvSpPr>
        <p:spPr>
          <a:xfrm>
            <a:off x="6885706" y="2222372"/>
            <a:ext cx="3638103" cy="923330"/>
          </a:xfrm>
          <a:prstGeom prst="rect">
            <a:avLst/>
          </a:prstGeom>
          <a:noFill/>
        </p:spPr>
        <p:txBody>
          <a:bodyPr wrap="square" rtlCol="0">
            <a:spAutoFit/>
          </a:bodyPr>
          <a:lstStyle/>
          <a:p>
            <a:r>
              <a:rPr lang="zh-CN" altLang="en-US" dirty="0">
                <a:solidFill>
                  <a:schemeClr val="accent1"/>
                </a:solidFill>
                <a:latin typeface="+mn-ea"/>
                <a:ea typeface="+mn-ea"/>
              </a:rPr>
              <a:t>这里输入简要文字说明这里输入简要文字说明这里输入简要文字说明</a:t>
            </a:r>
            <a:endParaRPr lang="zh-CN" altLang="en-US" dirty="0">
              <a:solidFill>
                <a:schemeClr val="accent1"/>
              </a:solidFill>
              <a:latin typeface="+mn-ea"/>
              <a:ea typeface="+mn-ea"/>
            </a:endParaRPr>
          </a:p>
          <a:p>
            <a:r>
              <a:rPr lang="zh-CN" altLang="en-US" dirty="0">
                <a:solidFill>
                  <a:schemeClr val="accent1"/>
                </a:solidFill>
                <a:latin typeface="+mn-ea"/>
                <a:ea typeface="+mn-ea"/>
              </a:rPr>
              <a:t>这里输入简要文字说明</a:t>
            </a:r>
            <a:endParaRPr lang="zh-CN" altLang="en-US" dirty="0">
              <a:solidFill>
                <a:schemeClr val="accent1"/>
              </a:solidFill>
              <a:latin typeface="+mn-ea"/>
              <a:ea typeface="+mn-ea"/>
            </a:endParaRPr>
          </a:p>
        </p:txBody>
      </p:sp>
      <p:sp>
        <p:nvSpPr>
          <p:cNvPr id="12" name="矩形 11"/>
          <p:cNvSpPr/>
          <p:nvPr/>
        </p:nvSpPr>
        <p:spPr bwMode="auto">
          <a:xfrm>
            <a:off x="2383305" y="3561664"/>
            <a:ext cx="2149818" cy="352896"/>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800" b="0" i="0" u="none" strike="noStrike" cap="none" normalizeH="0" baseline="0" dirty="0">
                <a:ln>
                  <a:noFill/>
                </a:ln>
                <a:solidFill>
                  <a:schemeClr val="accent2"/>
                </a:solidFill>
                <a:effectLst/>
                <a:latin typeface="+mn-ea"/>
                <a:ea typeface="+mn-ea"/>
              </a:rPr>
              <a:t>计划完成：</a:t>
            </a:r>
            <a:r>
              <a:rPr kumimoji="0" lang="en-US" altLang="zh-CN" sz="1800" b="0" i="0" u="none" strike="noStrike" cap="none" normalizeH="0" baseline="0" dirty="0">
                <a:ln>
                  <a:noFill/>
                </a:ln>
                <a:solidFill>
                  <a:schemeClr val="accent2"/>
                </a:solidFill>
                <a:effectLst/>
                <a:latin typeface="+mn-ea"/>
                <a:ea typeface="+mn-ea"/>
              </a:rPr>
              <a:t>56%</a:t>
            </a:r>
            <a:endParaRPr kumimoji="0" lang="zh-CN" altLang="en-US" sz="1800" b="0" i="0" u="none" strike="noStrike" cap="none" normalizeH="0" baseline="0" dirty="0">
              <a:ln>
                <a:noFill/>
              </a:ln>
              <a:solidFill>
                <a:schemeClr val="accent2"/>
              </a:solidFill>
              <a:effectLst/>
              <a:latin typeface="+mn-ea"/>
              <a:ea typeface="+mn-ea"/>
            </a:endParaRPr>
          </a:p>
        </p:txBody>
      </p:sp>
      <p:sp>
        <p:nvSpPr>
          <p:cNvPr id="13" name="矩形 12"/>
          <p:cNvSpPr/>
          <p:nvPr/>
        </p:nvSpPr>
        <p:spPr bwMode="auto">
          <a:xfrm>
            <a:off x="1513457" y="4006164"/>
            <a:ext cx="3019666" cy="352896"/>
          </a:xfrm>
          <a:prstGeom prst="rect">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r"/>
            <a:r>
              <a:rPr lang="zh-CN" altLang="en-US" dirty="0">
                <a:solidFill>
                  <a:schemeClr val="accent2"/>
                </a:solidFill>
                <a:latin typeface="+mn-ea"/>
                <a:ea typeface="+mn-ea"/>
              </a:rPr>
              <a:t>实际完成数：</a:t>
            </a:r>
            <a:r>
              <a:rPr lang="en-US" altLang="zh-CN" dirty="0">
                <a:solidFill>
                  <a:schemeClr val="accent2"/>
                </a:solidFill>
                <a:latin typeface="+mn-ea"/>
                <a:ea typeface="+mn-ea"/>
              </a:rPr>
              <a:t>790.2</a:t>
            </a:r>
            <a:r>
              <a:rPr lang="zh-CN" altLang="en-US" dirty="0">
                <a:solidFill>
                  <a:schemeClr val="accent2"/>
                </a:solidFill>
                <a:latin typeface="+mn-ea"/>
                <a:ea typeface="+mn-ea"/>
              </a:rPr>
              <a:t>万</a:t>
            </a:r>
            <a:endParaRPr lang="zh-CN" altLang="en-US" dirty="0">
              <a:solidFill>
                <a:schemeClr val="accent2"/>
              </a:solidFill>
              <a:latin typeface="+mn-ea"/>
              <a:ea typeface="+mn-ea"/>
            </a:endParaRPr>
          </a:p>
        </p:txBody>
      </p:sp>
      <p:sp>
        <p:nvSpPr>
          <p:cNvPr id="14" name="矩形 13"/>
          <p:cNvSpPr/>
          <p:nvPr/>
        </p:nvSpPr>
        <p:spPr bwMode="auto">
          <a:xfrm>
            <a:off x="1945505" y="4501464"/>
            <a:ext cx="2587618" cy="352896"/>
          </a:xfrm>
          <a:prstGeom prst="rect">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r"/>
            <a:r>
              <a:rPr lang="zh-CN" altLang="en-US" dirty="0">
                <a:solidFill>
                  <a:schemeClr val="accent2"/>
                </a:solidFill>
                <a:latin typeface="+mn-ea"/>
                <a:ea typeface="+mn-ea"/>
              </a:rPr>
              <a:t>回款数：</a:t>
            </a:r>
            <a:r>
              <a:rPr lang="en-US" altLang="zh-CN" dirty="0">
                <a:solidFill>
                  <a:schemeClr val="accent2"/>
                </a:solidFill>
                <a:latin typeface="+mn-ea"/>
                <a:ea typeface="+mn-ea"/>
              </a:rPr>
              <a:t>640</a:t>
            </a:r>
            <a:r>
              <a:rPr lang="zh-CN" altLang="en-US" dirty="0">
                <a:solidFill>
                  <a:schemeClr val="accent2"/>
                </a:solidFill>
                <a:latin typeface="+mn-ea"/>
                <a:ea typeface="+mn-ea"/>
              </a:rPr>
              <a:t>万</a:t>
            </a:r>
            <a:endParaRPr kumimoji="0" lang="zh-CN" altLang="en-US" sz="1800" b="0" i="0" u="none" strike="noStrike" cap="none" normalizeH="0" baseline="0" dirty="0">
              <a:ln>
                <a:noFill/>
              </a:ln>
              <a:solidFill>
                <a:schemeClr val="accent2"/>
              </a:solidFill>
              <a:effectLst/>
              <a:latin typeface="+mn-ea"/>
              <a:ea typeface="+mn-ea"/>
            </a:endParaRPr>
          </a:p>
        </p:txBody>
      </p:sp>
      <p:sp>
        <p:nvSpPr>
          <p:cNvPr id="15" name="矩形 14"/>
          <p:cNvSpPr/>
          <p:nvPr/>
        </p:nvSpPr>
        <p:spPr bwMode="auto">
          <a:xfrm>
            <a:off x="2449561" y="4994680"/>
            <a:ext cx="2083562" cy="352896"/>
          </a:xfrm>
          <a:prstGeom prst="rect">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r"/>
            <a:r>
              <a:rPr lang="zh-CN" altLang="en-US" dirty="0">
                <a:solidFill>
                  <a:schemeClr val="accent2"/>
                </a:solidFill>
                <a:latin typeface="+mn-ea"/>
                <a:ea typeface="+mn-ea"/>
              </a:rPr>
              <a:t>您的文字</a:t>
            </a:r>
            <a:endParaRPr lang="zh-CN" altLang="en-US" dirty="0">
              <a:solidFill>
                <a:schemeClr val="accent2"/>
              </a:solidFill>
              <a:latin typeface="+mn-ea"/>
              <a:ea typeface="+mn-ea"/>
            </a:endParaRPr>
          </a:p>
        </p:txBody>
      </p:sp>
      <p:sp>
        <p:nvSpPr>
          <p:cNvPr id="16" name="矩形 15"/>
          <p:cNvSpPr/>
          <p:nvPr/>
        </p:nvSpPr>
        <p:spPr bwMode="auto">
          <a:xfrm>
            <a:off x="7025911" y="3561664"/>
            <a:ext cx="2336418" cy="352896"/>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r>
              <a:rPr lang="zh-CN" altLang="en-US" dirty="0">
                <a:solidFill>
                  <a:schemeClr val="accent2"/>
                </a:solidFill>
                <a:latin typeface="+mn-ea"/>
                <a:ea typeface="+mn-ea"/>
              </a:rPr>
              <a:t>计划完成：</a:t>
            </a:r>
            <a:r>
              <a:rPr lang="en-US" altLang="zh-CN" dirty="0">
                <a:solidFill>
                  <a:schemeClr val="accent2"/>
                </a:solidFill>
                <a:latin typeface="+mn-ea"/>
                <a:ea typeface="+mn-ea"/>
              </a:rPr>
              <a:t>61%</a:t>
            </a:r>
            <a:endParaRPr lang="zh-CN" altLang="en-US" dirty="0">
              <a:solidFill>
                <a:schemeClr val="accent2"/>
              </a:solidFill>
              <a:latin typeface="+mn-ea"/>
              <a:ea typeface="+mn-ea"/>
            </a:endParaRPr>
          </a:p>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accent2"/>
              </a:solidFill>
              <a:effectLst/>
              <a:latin typeface="+mn-ea"/>
              <a:ea typeface="+mn-ea"/>
            </a:endParaRPr>
          </a:p>
        </p:txBody>
      </p:sp>
      <p:sp>
        <p:nvSpPr>
          <p:cNvPr id="17" name="矩形 16"/>
          <p:cNvSpPr/>
          <p:nvPr/>
        </p:nvSpPr>
        <p:spPr bwMode="auto">
          <a:xfrm>
            <a:off x="7037957" y="4006164"/>
            <a:ext cx="3485852" cy="352896"/>
          </a:xfrm>
          <a:prstGeom prst="rect">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r>
              <a:rPr lang="zh-CN" altLang="en-US" dirty="0">
                <a:solidFill>
                  <a:schemeClr val="accent2"/>
                </a:solidFill>
                <a:latin typeface="+mn-ea"/>
                <a:ea typeface="+mn-ea"/>
              </a:rPr>
              <a:t>实际完成数：</a:t>
            </a:r>
            <a:r>
              <a:rPr lang="en-US" altLang="zh-CN" dirty="0">
                <a:solidFill>
                  <a:schemeClr val="accent2"/>
                </a:solidFill>
                <a:latin typeface="+mn-ea"/>
                <a:ea typeface="+mn-ea"/>
              </a:rPr>
              <a:t>845.2</a:t>
            </a:r>
            <a:r>
              <a:rPr lang="zh-CN" altLang="en-US" dirty="0">
                <a:solidFill>
                  <a:schemeClr val="accent2"/>
                </a:solidFill>
                <a:latin typeface="+mn-ea"/>
                <a:ea typeface="+mn-ea"/>
              </a:rPr>
              <a:t>万</a:t>
            </a:r>
            <a:endParaRPr lang="zh-CN" altLang="en-US" dirty="0">
              <a:solidFill>
                <a:schemeClr val="accent2"/>
              </a:solidFill>
              <a:latin typeface="+mn-ea"/>
              <a:ea typeface="+mn-ea"/>
            </a:endParaRPr>
          </a:p>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accent2"/>
              </a:solidFill>
              <a:effectLst/>
              <a:latin typeface="+mn-ea"/>
              <a:ea typeface="+mn-ea"/>
            </a:endParaRPr>
          </a:p>
        </p:txBody>
      </p:sp>
      <p:sp>
        <p:nvSpPr>
          <p:cNvPr id="18" name="矩形 17"/>
          <p:cNvSpPr/>
          <p:nvPr/>
        </p:nvSpPr>
        <p:spPr bwMode="auto">
          <a:xfrm>
            <a:off x="7037957" y="4501464"/>
            <a:ext cx="1820316" cy="352896"/>
          </a:xfrm>
          <a:prstGeom prst="rect">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r>
              <a:rPr lang="zh-CN" altLang="en-US" dirty="0">
                <a:solidFill>
                  <a:schemeClr val="accent2"/>
                </a:solidFill>
                <a:latin typeface="+mn-ea"/>
                <a:ea typeface="+mn-ea"/>
              </a:rPr>
              <a:t>回款数：</a:t>
            </a:r>
            <a:r>
              <a:rPr lang="en-US" altLang="zh-CN" dirty="0">
                <a:solidFill>
                  <a:schemeClr val="accent2"/>
                </a:solidFill>
                <a:latin typeface="+mn-ea"/>
                <a:ea typeface="+mn-ea"/>
              </a:rPr>
              <a:t>582</a:t>
            </a:r>
            <a:r>
              <a:rPr lang="zh-CN" altLang="en-US" dirty="0">
                <a:solidFill>
                  <a:schemeClr val="accent2"/>
                </a:solidFill>
                <a:latin typeface="+mn-ea"/>
                <a:ea typeface="+mn-ea"/>
              </a:rPr>
              <a:t>万</a:t>
            </a:r>
            <a:endParaRPr lang="zh-CN" altLang="en-US" dirty="0">
              <a:solidFill>
                <a:schemeClr val="accent2"/>
              </a:solidFill>
              <a:latin typeface="+mn-ea"/>
              <a:ea typeface="+mn-ea"/>
            </a:endParaRPr>
          </a:p>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accent2"/>
              </a:solidFill>
              <a:effectLst/>
              <a:latin typeface="+mn-ea"/>
              <a:ea typeface="+mn-ea"/>
            </a:endParaRPr>
          </a:p>
        </p:txBody>
      </p:sp>
      <p:sp>
        <p:nvSpPr>
          <p:cNvPr id="19" name="矩形 18"/>
          <p:cNvSpPr/>
          <p:nvPr/>
        </p:nvSpPr>
        <p:spPr bwMode="auto">
          <a:xfrm>
            <a:off x="7025911" y="4994680"/>
            <a:ext cx="2480434" cy="352896"/>
          </a:xfrm>
          <a:prstGeom prst="rect">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r>
              <a:rPr lang="zh-CN" altLang="en-US" dirty="0">
                <a:solidFill>
                  <a:schemeClr val="accent2"/>
                </a:solidFill>
                <a:latin typeface="+mn-ea"/>
                <a:ea typeface="+mn-ea"/>
              </a:rPr>
              <a:t>您的文字</a:t>
            </a:r>
            <a:endParaRPr lang="zh-CN" altLang="en-US" dirty="0">
              <a:solidFill>
                <a:schemeClr val="accent2"/>
              </a:solidFill>
              <a:latin typeface="+mn-ea"/>
              <a:ea typeface="+mn-ea"/>
            </a:endParaRPr>
          </a:p>
        </p:txBody>
      </p:sp>
      <p:sp>
        <p:nvSpPr>
          <p:cNvPr id="20" name="TextBox 77"/>
          <p:cNvSpPr txBox="1"/>
          <p:nvPr/>
        </p:nvSpPr>
        <p:spPr>
          <a:xfrm>
            <a:off x="5395475" y="3215626"/>
            <a:ext cx="867545" cy="707886"/>
          </a:xfrm>
          <a:prstGeom prst="rect">
            <a:avLst/>
          </a:prstGeom>
          <a:noFill/>
        </p:spPr>
        <p:txBody>
          <a:bodyPr wrap="none" rtlCol="0">
            <a:spAutoFit/>
          </a:bodyPr>
          <a:lstStyle/>
          <a:p>
            <a:r>
              <a:rPr lang="en-US" altLang="zh-CN" sz="4000" dirty="0">
                <a:solidFill>
                  <a:schemeClr val="accent2"/>
                </a:solidFill>
              </a:rPr>
              <a:t>VS</a:t>
            </a:r>
            <a:endParaRPr lang="zh-CN" altLang="en-US" sz="4000" dirty="0">
              <a:solidFill>
                <a:schemeClr val="accent2"/>
              </a:solidFill>
            </a:endParaRPr>
          </a:p>
        </p:txBody>
      </p:sp>
    </p:spTree>
  </p:cSld>
  <p:clrMapOvr>
    <a:masterClrMapping/>
  </p:clrMapOvr>
  <p:transition spd="slow" advTm="5412">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panose="020B0503020204020204" pitchFamily="34" charset="-122"/>
                <a:ea typeface="微软雅黑" panose="020B0503020204020204" pitchFamily="34" charset="-122"/>
              </a:rPr>
              <a:t>1.5 </a:t>
            </a:r>
            <a:r>
              <a:rPr lang="zh-CN" altLang="en-US" sz="2800" dirty="0">
                <a:solidFill>
                  <a:schemeClr val="accent2"/>
                </a:solidFill>
                <a:latin typeface="微软雅黑" panose="020B0503020204020204" pitchFamily="34" charset="-122"/>
                <a:ea typeface="微软雅黑" panose="020B0503020204020204" pitchFamily="34" charset="-122"/>
              </a:rPr>
              <a:t>重点工作落实情况</a:t>
            </a:r>
            <a:endParaRPr lang="zh-CN" altLang="en-US" sz="2800" dirty="0">
              <a:solidFill>
                <a:schemeClr val="accent2"/>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a:solidFill>
                  <a:schemeClr val="accent2"/>
                </a:solidFill>
              </a:rPr>
              <a:t>Part</a:t>
            </a:r>
            <a:r>
              <a:rPr lang="en-US" altLang="zh-CN" dirty="0">
                <a:solidFill>
                  <a:schemeClr val="accent2"/>
                </a:solidFill>
              </a:rPr>
              <a:t> 1</a:t>
            </a:r>
            <a:endParaRPr lang="zh-CN" altLang="en-US" dirty="0">
              <a:solidFill>
                <a:schemeClr val="accent2"/>
              </a:solidFill>
            </a:endParaRPr>
          </a:p>
        </p:txBody>
      </p:sp>
      <p:sp>
        <p:nvSpPr>
          <p:cNvPr id="38" name="Freeform 31"/>
          <p:cNvSpPr/>
          <p:nvPr/>
        </p:nvSpPr>
        <p:spPr bwMode="auto">
          <a:xfrm>
            <a:off x="5305699" y="908721"/>
            <a:ext cx="1549246" cy="5616624"/>
          </a:xfrm>
          <a:custGeom>
            <a:avLst/>
            <a:gdLst>
              <a:gd name="T0" fmla="*/ 416 w 833"/>
              <a:gd name="T1" fmla="*/ 2194 h 3027"/>
              <a:gd name="T2" fmla="*/ 416 w 833"/>
              <a:gd name="T3" fmla="*/ 2194 h 3027"/>
              <a:gd name="T4" fmla="*/ 102 w 833"/>
              <a:gd name="T5" fmla="*/ 1879 h 3027"/>
              <a:gd name="T6" fmla="*/ 416 w 833"/>
              <a:gd name="T7" fmla="*/ 1564 h 3027"/>
              <a:gd name="T8" fmla="*/ 416 w 833"/>
              <a:gd name="T9" fmla="*/ 1564 h 3027"/>
              <a:gd name="T10" fmla="*/ 833 w 833"/>
              <a:gd name="T11" fmla="*/ 1148 h 3027"/>
              <a:gd name="T12" fmla="*/ 416 w 833"/>
              <a:gd name="T13" fmla="*/ 731 h 3027"/>
              <a:gd name="T14" fmla="*/ 416 w 833"/>
              <a:gd name="T15" fmla="*/ 731 h 3027"/>
              <a:gd name="T16" fmla="*/ 102 w 833"/>
              <a:gd name="T17" fmla="*/ 416 h 3027"/>
              <a:gd name="T18" fmla="*/ 416 w 833"/>
              <a:gd name="T19" fmla="*/ 102 h 3027"/>
              <a:gd name="T20" fmla="*/ 416 w 833"/>
              <a:gd name="T21" fmla="*/ 0 h 3027"/>
              <a:gd name="T22" fmla="*/ 0 w 833"/>
              <a:gd name="T23" fmla="*/ 416 h 3027"/>
              <a:gd name="T24" fmla="*/ 416 w 833"/>
              <a:gd name="T25" fmla="*/ 833 h 3027"/>
              <a:gd name="T26" fmla="*/ 416 w 833"/>
              <a:gd name="T27" fmla="*/ 833 h 3027"/>
              <a:gd name="T28" fmla="*/ 731 w 833"/>
              <a:gd name="T29" fmla="*/ 1148 h 3027"/>
              <a:gd name="T30" fmla="*/ 416 w 833"/>
              <a:gd name="T31" fmla="*/ 1462 h 3027"/>
              <a:gd name="T32" fmla="*/ 416 w 833"/>
              <a:gd name="T33" fmla="*/ 1462 h 3027"/>
              <a:gd name="T34" fmla="*/ 0 w 833"/>
              <a:gd name="T35" fmla="*/ 1879 h 3027"/>
              <a:gd name="T36" fmla="*/ 416 w 833"/>
              <a:gd name="T37" fmla="*/ 2296 h 3027"/>
              <a:gd name="T38" fmla="*/ 416 w 833"/>
              <a:gd name="T39" fmla="*/ 2296 h 3027"/>
              <a:gd name="T40" fmla="*/ 731 w 833"/>
              <a:gd name="T41" fmla="*/ 2610 h 3027"/>
              <a:gd name="T42" fmla="*/ 416 w 833"/>
              <a:gd name="T43" fmla="*/ 2925 h 3027"/>
              <a:gd name="T44" fmla="*/ 416 w 833"/>
              <a:gd name="T45" fmla="*/ 3027 h 3027"/>
              <a:gd name="T46" fmla="*/ 833 w 833"/>
              <a:gd name="T47" fmla="*/ 2610 h 3027"/>
              <a:gd name="T48" fmla="*/ 416 w 833"/>
              <a:gd name="T49" fmla="*/ 2194 h 3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3" h="3027">
                <a:moveTo>
                  <a:pt x="416" y="2194"/>
                </a:moveTo>
                <a:cubicBezTo>
                  <a:pt x="416" y="2194"/>
                  <a:pt x="416" y="2194"/>
                  <a:pt x="416" y="2194"/>
                </a:cubicBezTo>
                <a:cubicBezTo>
                  <a:pt x="243" y="2194"/>
                  <a:pt x="102" y="2053"/>
                  <a:pt x="102" y="1879"/>
                </a:cubicBezTo>
                <a:cubicBezTo>
                  <a:pt x="102" y="1705"/>
                  <a:pt x="243" y="1564"/>
                  <a:pt x="416" y="1564"/>
                </a:cubicBezTo>
                <a:cubicBezTo>
                  <a:pt x="416" y="1564"/>
                  <a:pt x="416" y="1564"/>
                  <a:pt x="416" y="1564"/>
                </a:cubicBezTo>
                <a:cubicBezTo>
                  <a:pt x="647" y="1564"/>
                  <a:pt x="833" y="1378"/>
                  <a:pt x="833" y="1148"/>
                </a:cubicBezTo>
                <a:cubicBezTo>
                  <a:pt x="833" y="918"/>
                  <a:pt x="647" y="731"/>
                  <a:pt x="416" y="731"/>
                </a:cubicBezTo>
                <a:cubicBezTo>
                  <a:pt x="416" y="731"/>
                  <a:pt x="416" y="731"/>
                  <a:pt x="416" y="731"/>
                </a:cubicBezTo>
                <a:cubicBezTo>
                  <a:pt x="243" y="731"/>
                  <a:pt x="102" y="590"/>
                  <a:pt x="102" y="416"/>
                </a:cubicBezTo>
                <a:cubicBezTo>
                  <a:pt x="102" y="243"/>
                  <a:pt x="243" y="102"/>
                  <a:pt x="416" y="102"/>
                </a:cubicBezTo>
                <a:cubicBezTo>
                  <a:pt x="416" y="0"/>
                  <a:pt x="416" y="0"/>
                  <a:pt x="416" y="0"/>
                </a:cubicBezTo>
                <a:cubicBezTo>
                  <a:pt x="186" y="0"/>
                  <a:pt x="0" y="186"/>
                  <a:pt x="0" y="416"/>
                </a:cubicBezTo>
                <a:cubicBezTo>
                  <a:pt x="0" y="646"/>
                  <a:pt x="186" y="833"/>
                  <a:pt x="416" y="833"/>
                </a:cubicBezTo>
                <a:cubicBezTo>
                  <a:pt x="416" y="833"/>
                  <a:pt x="416" y="833"/>
                  <a:pt x="416" y="833"/>
                </a:cubicBezTo>
                <a:cubicBezTo>
                  <a:pt x="590" y="833"/>
                  <a:pt x="731" y="974"/>
                  <a:pt x="731" y="1148"/>
                </a:cubicBezTo>
                <a:cubicBezTo>
                  <a:pt x="731" y="1321"/>
                  <a:pt x="590" y="1462"/>
                  <a:pt x="416" y="1462"/>
                </a:cubicBezTo>
                <a:cubicBezTo>
                  <a:pt x="416" y="1462"/>
                  <a:pt x="416" y="1462"/>
                  <a:pt x="416" y="1462"/>
                </a:cubicBezTo>
                <a:cubicBezTo>
                  <a:pt x="186" y="1462"/>
                  <a:pt x="0" y="1649"/>
                  <a:pt x="0" y="1879"/>
                </a:cubicBezTo>
                <a:cubicBezTo>
                  <a:pt x="0" y="2109"/>
                  <a:pt x="186" y="2296"/>
                  <a:pt x="416" y="2296"/>
                </a:cubicBezTo>
                <a:cubicBezTo>
                  <a:pt x="416" y="2296"/>
                  <a:pt x="416" y="2296"/>
                  <a:pt x="416" y="2296"/>
                </a:cubicBezTo>
                <a:cubicBezTo>
                  <a:pt x="590" y="2296"/>
                  <a:pt x="731" y="2437"/>
                  <a:pt x="731" y="2610"/>
                </a:cubicBezTo>
                <a:cubicBezTo>
                  <a:pt x="731" y="2784"/>
                  <a:pt x="590" y="2925"/>
                  <a:pt x="416" y="2925"/>
                </a:cubicBezTo>
                <a:cubicBezTo>
                  <a:pt x="416" y="3027"/>
                  <a:pt x="416" y="3027"/>
                  <a:pt x="416" y="3027"/>
                </a:cubicBezTo>
                <a:cubicBezTo>
                  <a:pt x="647" y="3027"/>
                  <a:pt x="833" y="2841"/>
                  <a:pt x="833" y="2610"/>
                </a:cubicBezTo>
                <a:cubicBezTo>
                  <a:pt x="833" y="2380"/>
                  <a:pt x="647" y="2194"/>
                  <a:pt x="416" y="2194"/>
                </a:cubicBezTo>
                <a:close/>
              </a:path>
            </a:pathLst>
          </a:custGeom>
          <a:solidFill>
            <a:schemeClr val="accent2"/>
          </a:solidFill>
          <a:ln w="9525" cap="flat">
            <a:solidFill>
              <a:schemeClr val="accent3">
                <a:lumMod val="60000"/>
                <a:lumOff val="40000"/>
              </a:schemeClr>
            </a:solidFill>
            <a:prstDash val="solid"/>
            <a:miter lim="800000"/>
          </a:ln>
        </p:spPr>
        <p:txBody>
          <a:bodyPr vert="horz" wrap="square" lIns="91440" tIns="45720" rIns="91440" bIns="45720" numCol="1" anchor="t" anchorCtr="0" compatLnSpc="1"/>
          <a:lstStyle/>
          <a:p>
            <a:endParaRPr lang="zh-CN" altLang="en-US">
              <a:solidFill>
                <a:schemeClr val="tx1"/>
              </a:solidFill>
              <a:latin typeface="Arial" panose="020B0604020202020204" pitchFamily="34" charset="0"/>
              <a:ea typeface="宋体" panose="02010600030101010101" pitchFamily="2" charset="-122"/>
            </a:endParaRPr>
          </a:p>
        </p:txBody>
      </p:sp>
      <p:sp>
        <p:nvSpPr>
          <p:cNvPr id="39" name="Freeform 32"/>
          <p:cNvSpPr/>
          <p:nvPr/>
        </p:nvSpPr>
        <p:spPr bwMode="auto">
          <a:xfrm>
            <a:off x="6699535" y="1379808"/>
            <a:ext cx="412809" cy="609499"/>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solidFill>
            <a:schemeClr val="accent1">
              <a:lumMod val="60000"/>
              <a:lumOff val="40000"/>
            </a:schemeClr>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p>
        </p:txBody>
      </p:sp>
      <p:sp>
        <p:nvSpPr>
          <p:cNvPr id="40" name="Freeform 33"/>
          <p:cNvSpPr/>
          <p:nvPr/>
        </p:nvSpPr>
        <p:spPr bwMode="auto">
          <a:xfrm>
            <a:off x="5075013" y="2732363"/>
            <a:ext cx="410380" cy="609500"/>
          </a:xfrm>
          <a:custGeom>
            <a:avLst/>
            <a:gdLst>
              <a:gd name="T0" fmla="*/ 169 w 169"/>
              <a:gd name="T1" fmla="*/ 251 h 251"/>
              <a:gd name="T2" fmla="*/ 78 w 169"/>
              <a:gd name="T3" fmla="*/ 126 h 251"/>
              <a:gd name="T4" fmla="*/ 169 w 169"/>
              <a:gd name="T5" fmla="*/ 0 h 251"/>
              <a:gd name="T6" fmla="*/ 91 w 169"/>
              <a:gd name="T7" fmla="*/ 0 h 251"/>
              <a:gd name="T8" fmla="*/ 0 w 169"/>
              <a:gd name="T9" fmla="*/ 126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6"/>
                </a:lnTo>
                <a:lnTo>
                  <a:pt x="169" y="0"/>
                </a:lnTo>
                <a:lnTo>
                  <a:pt x="91" y="0"/>
                </a:lnTo>
                <a:lnTo>
                  <a:pt x="0" y="126"/>
                </a:lnTo>
                <a:lnTo>
                  <a:pt x="91" y="251"/>
                </a:lnTo>
                <a:lnTo>
                  <a:pt x="169" y="251"/>
                </a:lnTo>
                <a:close/>
              </a:path>
            </a:pathLst>
          </a:custGeom>
          <a:solidFill>
            <a:schemeClr val="accent1">
              <a:lumMod val="60000"/>
              <a:lumOff val="40000"/>
            </a:schemeClr>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p>
        </p:txBody>
      </p:sp>
      <p:sp>
        <p:nvSpPr>
          <p:cNvPr id="41" name="Freeform 34"/>
          <p:cNvSpPr/>
          <p:nvPr/>
        </p:nvSpPr>
        <p:spPr bwMode="auto">
          <a:xfrm>
            <a:off x="5075013" y="5447186"/>
            <a:ext cx="410380" cy="609500"/>
          </a:xfrm>
          <a:custGeom>
            <a:avLst/>
            <a:gdLst>
              <a:gd name="T0" fmla="*/ 169 w 169"/>
              <a:gd name="T1" fmla="*/ 251 h 251"/>
              <a:gd name="T2" fmla="*/ 78 w 169"/>
              <a:gd name="T3" fmla="*/ 125 h 251"/>
              <a:gd name="T4" fmla="*/ 169 w 169"/>
              <a:gd name="T5" fmla="*/ 0 h 251"/>
              <a:gd name="T6" fmla="*/ 91 w 169"/>
              <a:gd name="T7" fmla="*/ 0 h 251"/>
              <a:gd name="T8" fmla="*/ 0 w 169"/>
              <a:gd name="T9" fmla="*/ 125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5"/>
                </a:lnTo>
                <a:lnTo>
                  <a:pt x="169" y="0"/>
                </a:lnTo>
                <a:lnTo>
                  <a:pt x="91" y="0"/>
                </a:lnTo>
                <a:lnTo>
                  <a:pt x="0" y="125"/>
                </a:lnTo>
                <a:lnTo>
                  <a:pt x="91" y="251"/>
                </a:lnTo>
                <a:lnTo>
                  <a:pt x="169" y="251"/>
                </a:lnTo>
                <a:close/>
              </a:path>
            </a:pathLst>
          </a:custGeom>
          <a:solidFill>
            <a:schemeClr val="accent1">
              <a:lumMod val="60000"/>
              <a:lumOff val="40000"/>
            </a:schemeClr>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p>
        </p:txBody>
      </p:sp>
      <p:sp>
        <p:nvSpPr>
          <p:cNvPr id="42" name="Freeform 35"/>
          <p:cNvSpPr/>
          <p:nvPr/>
        </p:nvSpPr>
        <p:spPr bwMode="auto">
          <a:xfrm>
            <a:off x="6699535" y="4089775"/>
            <a:ext cx="412809" cy="609499"/>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solidFill>
            <a:schemeClr val="accent1">
              <a:lumMod val="60000"/>
              <a:lumOff val="40000"/>
            </a:schemeClr>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p>
        </p:txBody>
      </p:sp>
      <p:sp>
        <p:nvSpPr>
          <p:cNvPr id="43" name="TextBox 76"/>
          <p:cNvSpPr txBox="1"/>
          <p:nvPr/>
        </p:nvSpPr>
        <p:spPr>
          <a:xfrm>
            <a:off x="7281525" y="1069952"/>
            <a:ext cx="2201232" cy="369332"/>
          </a:xfrm>
          <a:prstGeom prst="rect">
            <a:avLst/>
          </a:prstGeom>
          <a:noFill/>
        </p:spPr>
        <p:txBody>
          <a:bodyPr wrap="square" rtlCol="0">
            <a:spAutoFit/>
          </a:bodyPr>
          <a:lstStyle/>
          <a:p>
            <a:r>
              <a:rPr lang="zh-CN" altLang="en-US" b="1">
                <a:solidFill>
                  <a:schemeClr val="accent1"/>
                </a:solidFill>
                <a:latin typeface="微软雅黑" panose="020B0503020204020204" pitchFamily="34" charset="-122"/>
                <a:ea typeface="微软雅黑" panose="020B0503020204020204" pitchFamily="34" charset="-122"/>
              </a:rPr>
              <a:t>廉政教育活动</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7260287" y="1379808"/>
            <a:ext cx="3950662" cy="584775"/>
          </a:xfrm>
          <a:prstGeom prst="rect">
            <a:avLst/>
          </a:prstGeom>
          <a:noFill/>
        </p:spPr>
        <p:txBody>
          <a:bodyPr wrap="square" rtlCol="0">
            <a:spAutoFit/>
          </a:bodyPr>
          <a:lstStyle/>
          <a:p>
            <a:r>
              <a:rPr lang="zh-CN" altLang="en-US" sz="1600">
                <a:solidFill>
                  <a:schemeClr val="accent1"/>
                </a:solidFill>
                <a:latin typeface="微软雅黑" panose="020B0503020204020204" pitchFamily="34" charset="-122"/>
                <a:ea typeface="微软雅黑" panose="020B0503020204020204" pitchFamily="34" charset="-122"/>
              </a:rPr>
              <a:t>以日常业务开展为契机，结合重点业务开展各种形式的廉政教育活动</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5" name="TextBox 76"/>
          <p:cNvSpPr txBox="1"/>
          <p:nvPr/>
        </p:nvSpPr>
        <p:spPr>
          <a:xfrm>
            <a:off x="7281525" y="3933468"/>
            <a:ext cx="1913200" cy="369332"/>
          </a:xfrm>
          <a:prstGeom prst="rect">
            <a:avLst/>
          </a:prstGeom>
          <a:noFill/>
        </p:spPr>
        <p:txBody>
          <a:bodyPr wrap="square" rtlCol="0">
            <a:spAutoFit/>
          </a:bodyPr>
          <a:lstStyle/>
          <a:p>
            <a:r>
              <a:rPr lang="zh-CN" altLang="en-US" b="1">
                <a:solidFill>
                  <a:schemeClr val="accent1"/>
                </a:solidFill>
                <a:latin typeface="微软雅黑" panose="020B0503020204020204" pitchFamily="34" charset="-122"/>
                <a:ea typeface="微软雅黑" panose="020B0503020204020204" pitchFamily="34" charset="-122"/>
              </a:rPr>
              <a:t>服务提档升级</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7260287" y="4243324"/>
            <a:ext cx="3950662" cy="584775"/>
          </a:xfrm>
          <a:prstGeom prst="rect">
            <a:avLst/>
          </a:prstGeom>
          <a:noFill/>
        </p:spPr>
        <p:txBody>
          <a:bodyPr wrap="square" rtlCol="0">
            <a:spAutoFit/>
          </a:bodyPr>
          <a:lstStyle/>
          <a:p>
            <a:r>
              <a:rPr lang="zh-CN" altLang="en-US" sz="1600">
                <a:solidFill>
                  <a:schemeClr val="accent1"/>
                </a:solidFill>
                <a:latin typeface="微软雅黑" panose="020B0503020204020204" pitchFamily="34" charset="-122"/>
                <a:ea typeface="微软雅黑" panose="020B0503020204020204" pitchFamily="34" charset="-122"/>
              </a:rPr>
              <a:t>服务提档升级工作得到广大经销商的一致认可，目前正加速进行中。</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7" name="TextBox 76"/>
          <p:cNvSpPr txBox="1"/>
          <p:nvPr/>
        </p:nvSpPr>
        <p:spPr>
          <a:xfrm>
            <a:off x="3002037" y="2422507"/>
            <a:ext cx="1961657" cy="369332"/>
          </a:xfrm>
          <a:prstGeom prst="rect">
            <a:avLst/>
          </a:prstGeom>
          <a:noFill/>
        </p:spPr>
        <p:txBody>
          <a:bodyPr wrap="square" rtlCol="0">
            <a:spAutoFit/>
          </a:bodyPr>
          <a:lstStyle/>
          <a:p>
            <a:pPr algn="r"/>
            <a:r>
              <a:rPr lang="zh-CN" altLang="en-US" b="1">
                <a:solidFill>
                  <a:schemeClr val="accent1"/>
                </a:solidFill>
                <a:latin typeface="微软雅黑" panose="020B0503020204020204" pitchFamily="34" charset="-122"/>
                <a:ea typeface="微软雅黑" panose="020B0503020204020204" pitchFamily="34" charset="-122"/>
              </a:rPr>
              <a:t>安全生产工作</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1136214" y="2732363"/>
            <a:ext cx="3950662" cy="584775"/>
          </a:xfrm>
          <a:prstGeom prst="rect">
            <a:avLst/>
          </a:prstGeom>
          <a:noFill/>
        </p:spPr>
        <p:txBody>
          <a:bodyPr wrap="square" rtlCol="0">
            <a:spAutoFit/>
          </a:bodyPr>
          <a:lstStyle/>
          <a:p>
            <a:r>
              <a:rPr lang="zh-CN" altLang="en-US" sz="1600">
                <a:solidFill>
                  <a:schemeClr val="accent1"/>
                </a:solidFill>
                <a:latin typeface="微软雅黑" panose="020B0503020204020204" pitchFamily="34" charset="-122"/>
                <a:ea typeface="微软雅黑" panose="020B0503020204020204" pitchFamily="34" charset="-122"/>
              </a:rPr>
              <a:t>严格按照安全生产开展的要求落实，确保责任到人，细化到人</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9" name="TextBox 76"/>
          <p:cNvSpPr txBox="1"/>
          <p:nvPr/>
        </p:nvSpPr>
        <p:spPr>
          <a:xfrm>
            <a:off x="3290069" y="5286023"/>
            <a:ext cx="1673625" cy="369332"/>
          </a:xfrm>
          <a:prstGeom prst="rect">
            <a:avLst/>
          </a:prstGeom>
          <a:noFill/>
        </p:spPr>
        <p:txBody>
          <a:bodyPr wrap="square" rtlCol="0">
            <a:spAutoFit/>
          </a:bodyPr>
          <a:lstStyle/>
          <a:p>
            <a:pPr algn="r"/>
            <a:r>
              <a:rPr lang="zh-CN" altLang="en-US" b="1">
                <a:solidFill>
                  <a:schemeClr val="accent1"/>
                </a:solidFill>
                <a:latin typeface="微软雅黑" panose="020B0503020204020204" pitchFamily="34" charset="-122"/>
                <a:ea typeface="微软雅黑" panose="020B0503020204020204" pitchFamily="34" charset="-122"/>
              </a:rPr>
              <a:t>精准扶贫工作</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1136214" y="5595879"/>
            <a:ext cx="3950662" cy="584775"/>
          </a:xfrm>
          <a:prstGeom prst="rect">
            <a:avLst/>
          </a:prstGeom>
          <a:noFill/>
        </p:spPr>
        <p:txBody>
          <a:bodyPr wrap="square" rtlCol="0">
            <a:spAutoFit/>
          </a:bodyPr>
          <a:lstStyle/>
          <a:p>
            <a:r>
              <a:rPr lang="zh-CN" altLang="en-US" sz="1600">
                <a:solidFill>
                  <a:schemeClr val="accent1"/>
                </a:solidFill>
                <a:latin typeface="微软雅黑" panose="020B0503020204020204" pitchFamily="34" charset="-122"/>
                <a:ea typeface="微软雅黑" panose="020B0503020204020204" pitchFamily="34" charset="-122"/>
              </a:rPr>
              <a:t>全面的、开创性地完成上级部门下达的精准扶贫工作</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grpSp>
        <p:nvGrpSpPr>
          <p:cNvPr id="51" name="组合 50"/>
          <p:cNvGrpSpPr/>
          <p:nvPr/>
        </p:nvGrpSpPr>
        <p:grpSpPr>
          <a:xfrm>
            <a:off x="5630908" y="1227221"/>
            <a:ext cx="920684" cy="915732"/>
            <a:chOff x="5630908" y="1227221"/>
            <a:chExt cx="920684" cy="915732"/>
          </a:xfrm>
        </p:grpSpPr>
        <p:sp>
          <p:nvSpPr>
            <p:cNvPr id="52" name="Oval 27"/>
            <p:cNvSpPr>
              <a:spLocks noChangeArrowheads="1"/>
            </p:cNvSpPr>
            <p:nvPr/>
          </p:nvSpPr>
          <p:spPr bwMode="auto">
            <a:xfrm>
              <a:off x="5630908" y="1227221"/>
              <a:ext cx="920684" cy="915732"/>
            </a:xfrm>
            <a:prstGeom prst="ellipse">
              <a:avLst/>
            </a:prstGeom>
            <a:solidFill>
              <a:schemeClr val="tx1"/>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53" name="文本框 52"/>
            <p:cNvSpPr txBox="1"/>
            <p:nvPr/>
          </p:nvSpPr>
          <p:spPr>
            <a:xfrm>
              <a:off x="5944415" y="1330019"/>
              <a:ext cx="293670" cy="646331"/>
            </a:xfrm>
            <a:prstGeom prst="rect">
              <a:avLst/>
            </a:prstGeom>
            <a:noFill/>
          </p:spPr>
          <p:txBody>
            <a:bodyPr wrap="none" rtlCol="0">
              <a:spAutoFit/>
            </a:bodyPr>
            <a:lstStyle/>
            <a:p>
              <a:pPr algn="ctr"/>
              <a:r>
                <a:rPr lang="en-US" altLang="zh-CN" sz="3600" dirty="0">
                  <a:solidFill>
                    <a:schemeClr val="accent2"/>
                  </a:solidFill>
                  <a:latin typeface="Lifeline JL" panose="00000400000000000000" pitchFamily="2" charset="0"/>
                </a:rPr>
                <a:t>1</a:t>
              </a:r>
              <a:endParaRPr lang="zh-CN" altLang="en-US" sz="3600" dirty="0">
                <a:solidFill>
                  <a:schemeClr val="accent2"/>
                </a:solidFill>
                <a:latin typeface="Lifeline JL" panose="00000400000000000000" pitchFamily="2" charset="0"/>
              </a:endParaRPr>
            </a:p>
          </p:txBody>
        </p:sp>
      </p:grpSp>
      <p:grpSp>
        <p:nvGrpSpPr>
          <p:cNvPr id="54" name="组合 53"/>
          <p:cNvGrpSpPr/>
          <p:nvPr/>
        </p:nvGrpSpPr>
        <p:grpSpPr>
          <a:xfrm>
            <a:off x="5630908" y="2574757"/>
            <a:ext cx="920684" cy="915732"/>
            <a:chOff x="5630908" y="2574757"/>
            <a:chExt cx="920684" cy="915732"/>
          </a:xfrm>
        </p:grpSpPr>
        <p:sp>
          <p:nvSpPr>
            <p:cNvPr id="57" name="Oval 27"/>
            <p:cNvSpPr>
              <a:spLocks noChangeArrowheads="1"/>
            </p:cNvSpPr>
            <p:nvPr/>
          </p:nvSpPr>
          <p:spPr bwMode="auto">
            <a:xfrm>
              <a:off x="5630908" y="2574757"/>
              <a:ext cx="920684" cy="915732"/>
            </a:xfrm>
            <a:prstGeom prst="ellipse">
              <a:avLst/>
            </a:prstGeom>
            <a:solidFill>
              <a:schemeClr val="bg1"/>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58" name="文本框 57"/>
            <p:cNvSpPr txBox="1"/>
            <p:nvPr/>
          </p:nvSpPr>
          <p:spPr>
            <a:xfrm>
              <a:off x="5873883" y="2677556"/>
              <a:ext cx="434735" cy="646331"/>
            </a:xfrm>
            <a:prstGeom prst="rect">
              <a:avLst/>
            </a:prstGeom>
            <a:noFill/>
          </p:spPr>
          <p:txBody>
            <a:bodyPr wrap="none" rtlCol="0">
              <a:spAutoFit/>
            </a:bodyPr>
            <a:lstStyle/>
            <a:p>
              <a:pPr algn="ctr"/>
              <a:r>
                <a:rPr lang="en-US" altLang="zh-CN" sz="3600" dirty="0">
                  <a:solidFill>
                    <a:schemeClr val="accent2"/>
                  </a:solidFill>
                  <a:latin typeface="Lifeline JL" panose="00000400000000000000" pitchFamily="2" charset="0"/>
                </a:rPr>
                <a:t>2</a:t>
              </a:r>
              <a:endParaRPr lang="zh-CN" altLang="en-US" sz="3600" dirty="0">
                <a:solidFill>
                  <a:schemeClr val="accent2"/>
                </a:solidFill>
                <a:latin typeface="Lifeline JL" panose="00000400000000000000" pitchFamily="2" charset="0"/>
              </a:endParaRPr>
            </a:p>
          </p:txBody>
        </p:sp>
      </p:grpSp>
      <p:grpSp>
        <p:nvGrpSpPr>
          <p:cNvPr id="59" name="组合 58"/>
          <p:cNvGrpSpPr/>
          <p:nvPr/>
        </p:nvGrpSpPr>
        <p:grpSpPr>
          <a:xfrm>
            <a:off x="5630908" y="3946357"/>
            <a:ext cx="920684" cy="915732"/>
            <a:chOff x="5630908" y="3946357"/>
            <a:chExt cx="920684" cy="915732"/>
          </a:xfrm>
        </p:grpSpPr>
        <p:sp>
          <p:nvSpPr>
            <p:cNvPr id="60" name="Oval 27"/>
            <p:cNvSpPr>
              <a:spLocks noChangeArrowheads="1"/>
            </p:cNvSpPr>
            <p:nvPr/>
          </p:nvSpPr>
          <p:spPr bwMode="auto">
            <a:xfrm>
              <a:off x="5630908" y="3946357"/>
              <a:ext cx="920684" cy="915732"/>
            </a:xfrm>
            <a:prstGeom prst="ellipse">
              <a:avLst/>
            </a:prstGeom>
            <a:solidFill>
              <a:schemeClr val="tx2"/>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61" name="文本框 60"/>
            <p:cNvSpPr txBox="1"/>
            <p:nvPr/>
          </p:nvSpPr>
          <p:spPr>
            <a:xfrm>
              <a:off x="5871479" y="4085251"/>
              <a:ext cx="439544" cy="646331"/>
            </a:xfrm>
            <a:prstGeom prst="rect">
              <a:avLst/>
            </a:prstGeom>
            <a:noFill/>
          </p:spPr>
          <p:txBody>
            <a:bodyPr wrap="none" rtlCol="0">
              <a:spAutoFit/>
            </a:bodyPr>
            <a:lstStyle/>
            <a:p>
              <a:pPr algn="ctr"/>
              <a:r>
                <a:rPr lang="en-US" altLang="zh-CN" sz="3600" dirty="0">
                  <a:solidFill>
                    <a:schemeClr val="accent2"/>
                  </a:solidFill>
                  <a:latin typeface="Lifeline JL" panose="00000400000000000000" pitchFamily="2" charset="0"/>
                </a:rPr>
                <a:t>3</a:t>
              </a:r>
              <a:endParaRPr lang="zh-CN" altLang="en-US" sz="3600" dirty="0">
                <a:solidFill>
                  <a:schemeClr val="accent2"/>
                </a:solidFill>
                <a:latin typeface="Lifeline JL" panose="00000400000000000000" pitchFamily="2" charset="0"/>
              </a:endParaRPr>
            </a:p>
          </p:txBody>
        </p:sp>
      </p:grpSp>
      <p:grpSp>
        <p:nvGrpSpPr>
          <p:cNvPr id="62" name="组合 61"/>
          <p:cNvGrpSpPr/>
          <p:nvPr/>
        </p:nvGrpSpPr>
        <p:grpSpPr>
          <a:xfrm>
            <a:off x="5630908" y="5305925"/>
            <a:ext cx="920684" cy="915732"/>
            <a:chOff x="5630908" y="5305925"/>
            <a:chExt cx="920684" cy="915732"/>
          </a:xfrm>
        </p:grpSpPr>
        <p:sp>
          <p:nvSpPr>
            <p:cNvPr id="63" name="Oval 27"/>
            <p:cNvSpPr>
              <a:spLocks noChangeArrowheads="1"/>
            </p:cNvSpPr>
            <p:nvPr/>
          </p:nvSpPr>
          <p:spPr bwMode="auto">
            <a:xfrm>
              <a:off x="5630908" y="5305925"/>
              <a:ext cx="920684" cy="915732"/>
            </a:xfrm>
            <a:prstGeom prst="ellipse">
              <a:avLst/>
            </a:prstGeom>
            <a:solidFill>
              <a:schemeClr val="bg2"/>
            </a:soli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algn="ctr"/>
              <a:endParaRPr lang="zh-CN" altLang="en-US" sz="2000">
                <a:solidFill>
                  <a:schemeClr val="accent2"/>
                </a:solidFill>
                <a:latin typeface="+mj-ea"/>
                <a:ea typeface="+mj-ea"/>
              </a:endParaRPr>
            </a:p>
          </p:txBody>
        </p:sp>
        <p:sp>
          <p:nvSpPr>
            <p:cNvPr id="64" name="文本框 63"/>
            <p:cNvSpPr txBox="1"/>
            <p:nvPr/>
          </p:nvSpPr>
          <p:spPr>
            <a:xfrm>
              <a:off x="5867472" y="5420756"/>
              <a:ext cx="447559" cy="646331"/>
            </a:xfrm>
            <a:prstGeom prst="rect">
              <a:avLst/>
            </a:prstGeom>
            <a:noFill/>
          </p:spPr>
          <p:txBody>
            <a:bodyPr wrap="none" rtlCol="0">
              <a:spAutoFit/>
            </a:bodyPr>
            <a:lstStyle/>
            <a:p>
              <a:pPr algn="ctr"/>
              <a:r>
                <a:rPr lang="en-US" altLang="zh-CN" sz="3600" dirty="0">
                  <a:solidFill>
                    <a:schemeClr val="accent2"/>
                  </a:solidFill>
                  <a:latin typeface="Lifeline JL" panose="00000400000000000000" pitchFamily="2" charset="0"/>
                </a:rPr>
                <a:t>4</a:t>
              </a:r>
              <a:endParaRPr lang="zh-CN" altLang="en-US" sz="3600" dirty="0">
                <a:solidFill>
                  <a:schemeClr val="accent2"/>
                </a:solidFill>
                <a:latin typeface="Lifeline JL" panose="00000400000000000000" pitchFamily="2" charset="0"/>
              </a:endParaRPr>
            </a:p>
          </p:txBody>
        </p:sp>
      </p:grpSp>
    </p:spTree>
  </p:cSld>
  <p:clrMapOvr>
    <a:masterClrMapping/>
  </p:clrMapOvr>
  <p:transition spd="slow" advTm="7692">
    <p:push dir="u"/>
  </p:transition>
</p:sld>
</file>

<file path=ppt/theme/theme1.xml><?xml version="1.0" encoding="utf-8"?>
<a:theme xmlns:a="http://schemas.openxmlformats.org/drawingml/2006/main" name="1_默认设计模板">
  <a:themeElements>
    <a:clrScheme name="自定义 1">
      <a:dk1>
        <a:srgbClr val="294A5A"/>
      </a:dk1>
      <a:lt1>
        <a:srgbClr val="7AAE39"/>
      </a:lt1>
      <a:dk2>
        <a:srgbClr val="F9C900"/>
      </a:dk2>
      <a:lt2>
        <a:srgbClr val="ED5A00"/>
      </a:lt2>
      <a:accent1>
        <a:srgbClr val="484849"/>
      </a:accent1>
      <a:accent2>
        <a:srgbClr val="FFFFFF"/>
      </a:accent2>
      <a:accent3>
        <a:srgbClr val="969696"/>
      </a:accent3>
      <a:accent4>
        <a:srgbClr val="00AAA2"/>
      </a:accent4>
      <a:accent5>
        <a:srgbClr val="7AAE39"/>
      </a:accent5>
      <a:accent6>
        <a:srgbClr val="F9C900"/>
      </a:accent6>
      <a:hlink>
        <a:srgbClr val="ED5A00"/>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4890</Words>
  <Application>WPS 演示</Application>
  <PresentationFormat>自定义</PresentationFormat>
  <Paragraphs>631</Paragraphs>
  <Slides>32</Slides>
  <Notes>32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32</vt:i4>
      </vt:variant>
    </vt:vector>
  </HeadingPairs>
  <TitlesOfParts>
    <vt:vector size="46" baseType="lpstr">
      <vt:lpstr>Arial</vt:lpstr>
      <vt:lpstr>宋体</vt:lpstr>
      <vt:lpstr>Wingdings</vt:lpstr>
      <vt:lpstr>微软雅黑</vt:lpstr>
      <vt:lpstr>仿宋_GB2312</vt:lpstr>
      <vt:lpstr>Calibri</vt:lpstr>
      <vt:lpstr>Calibri</vt:lpstr>
      <vt:lpstr>方正卡通简体</vt:lpstr>
      <vt:lpstr>Lifeline JL</vt:lpstr>
      <vt:lpstr>仿宋</vt:lpstr>
      <vt:lpstr>Arial Unicode MS</vt:lpstr>
      <vt:lpstr>Arial</vt:lpstr>
      <vt:lpstr>Segoe Print</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导出1</dc:title>
  <dc:creator>Administrator</dc:creator>
  <cp:lastModifiedBy>lx</cp:lastModifiedBy>
  <cp:revision>1019</cp:revision>
  <dcterms:created xsi:type="dcterms:W3CDTF">2013-01-25T01:44:00Z</dcterms:created>
  <dcterms:modified xsi:type="dcterms:W3CDTF">2017-11-29T02:24:18Z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2052-10.1.0.6877</vt:lpwstr>
  </property>
</Properties>
</file>